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4"/>
  </p:notesMasterIdLst>
  <p:handoutMasterIdLst>
    <p:handoutMasterId r:id="rId65"/>
  </p:handoutMasterIdLst>
  <p:sldIdLst>
    <p:sldId id="472" r:id="rId2"/>
    <p:sldId id="514" r:id="rId3"/>
    <p:sldId id="1163" r:id="rId4"/>
    <p:sldId id="1162" r:id="rId5"/>
    <p:sldId id="1161" r:id="rId6"/>
    <p:sldId id="473" r:id="rId7"/>
    <p:sldId id="529" r:id="rId8"/>
    <p:sldId id="1033" r:id="rId9"/>
    <p:sldId id="476" r:id="rId10"/>
    <p:sldId id="497" r:id="rId11"/>
    <p:sldId id="478" r:id="rId12"/>
    <p:sldId id="479" r:id="rId13"/>
    <p:sldId id="480" r:id="rId14"/>
    <p:sldId id="483" r:id="rId15"/>
    <p:sldId id="477" r:id="rId16"/>
    <p:sldId id="484" r:id="rId17"/>
    <p:sldId id="1154" r:id="rId18"/>
    <p:sldId id="474" r:id="rId19"/>
    <p:sldId id="482" r:id="rId20"/>
    <p:sldId id="1164" r:id="rId21"/>
    <p:sldId id="499" r:id="rId22"/>
    <p:sldId id="1160" r:id="rId23"/>
    <p:sldId id="501" r:id="rId24"/>
    <p:sldId id="502" r:id="rId25"/>
    <p:sldId id="1037" r:id="rId26"/>
    <p:sldId id="1057" r:id="rId27"/>
    <p:sldId id="1060" r:id="rId28"/>
    <p:sldId id="1061" r:id="rId29"/>
    <p:sldId id="1062" r:id="rId30"/>
    <p:sldId id="1063" r:id="rId31"/>
    <p:sldId id="1064" r:id="rId32"/>
    <p:sldId id="504" r:id="rId33"/>
    <p:sldId id="489" r:id="rId34"/>
    <p:sldId id="500" r:id="rId35"/>
    <p:sldId id="506" r:id="rId36"/>
    <p:sldId id="1155" r:id="rId37"/>
    <p:sldId id="1065" r:id="rId38"/>
    <p:sldId id="1066" r:id="rId39"/>
    <p:sldId id="510" r:id="rId40"/>
    <p:sldId id="1158" r:id="rId41"/>
    <p:sldId id="517" r:id="rId42"/>
    <p:sldId id="518" r:id="rId43"/>
    <p:sldId id="513" r:id="rId44"/>
    <p:sldId id="1157" r:id="rId45"/>
    <p:sldId id="521" r:id="rId46"/>
    <p:sldId id="522" r:id="rId47"/>
    <p:sldId id="523" r:id="rId48"/>
    <p:sldId id="524" r:id="rId49"/>
    <p:sldId id="525" r:id="rId50"/>
    <p:sldId id="533" r:id="rId51"/>
    <p:sldId id="532" r:id="rId52"/>
    <p:sldId id="526" r:id="rId53"/>
    <p:sldId id="527" r:id="rId54"/>
    <p:sldId id="528" r:id="rId55"/>
    <p:sldId id="1036" r:id="rId56"/>
    <p:sldId id="1149" r:id="rId57"/>
    <p:sldId id="1152" r:id="rId58"/>
    <p:sldId id="1034" r:id="rId59"/>
    <p:sldId id="1153" r:id="rId60"/>
    <p:sldId id="1151" r:id="rId61"/>
    <p:sldId id="1150" r:id="rId62"/>
    <p:sldId id="531" r:id="rId63"/>
  </p:sldIdLst>
  <p:sldSz cx="12192000" cy="6858000"/>
  <p:notesSz cx="7315200" cy="9601200"/>
  <p:custDataLst>
    <p:tags r:id="rId66"/>
  </p:custDataLst>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7057"/>
    <a:srgbClr val="FF91EC"/>
    <a:srgbClr val="CCCCFF"/>
    <a:srgbClr val="DDDDDD"/>
    <a:srgbClr val="009900"/>
    <a:srgbClr val="FF0000"/>
    <a:srgbClr val="FFFF00"/>
    <a:srgbClr val="5F5F5F"/>
    <a:srgbClr val="4D4D4D"/>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849" autoAdjust="0"/>
    <p:restoredTop sz="83307" autoAdjust="0"/>
  </p:normalViewPr>
  <p:slideViewPr>
    <p:cSldViewPr>
      <p:cViewPr varScale="1">
        <p:scale>
          <a:sx n="78" d="100"/>
          <a:sy n="78" d="100"/>
        </p:scale>
        <p:origin x="184" y="46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hdr" sz="quarter"/>
          </p:nvPr>
        </p:nvSpPr>
        <p:spPr bwMode="auto">
          <a:xfrm>
            <a:off x="0"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64515" name="Rectangle 3"/>
          <p:cNvSpPr>
            <a:spLocks noGrp="1" noChangeArrowheads="1"/>
          </p:cNvSpPr>
          <p:nvPr>
            <p:ph type="dt" sz="quarter" idx="1"/>
          </p:nvPr>
        </p:nvSpPr>
        <p:spPr bwMode="auto">
          <a:xfrm>
            <a:off x="4117975"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atin typeface="Times New Roman" pitchFamily="18" charset="0"/>
              </a:defRPr>
            </a:lvl1pPr>
          </a:lstStyle>
          <a:p>
            <a:pPr>
              <a:defRPr/>
            </a:pPr>
            <a:endParaRPr lang="en-US"/>
          </a:p>
        </p:txBody>
      </p:sp>
      <p:sp>
        <p:nvSpPr>
          <p:cNvPr id="64516" name="Rectangle 4"/>
          <p:cNvSpPr>
            <a:spLocks noGrp="1" noChangeArrowheads="1"/>
          </p:cNvSpPr>
          <p:nvPr>
            <p:ph type="ftr" sz="quarter" idx="2"/>
          </p:nvPr>
        </p:nvSpPr>
        <p:spPr bwMode="auto">
          <a:xfrm>
            <a:off x="0"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64517" name="Rectangle 5"/>
          <p:cNvSpPr>
            <a:spLocks noGrp="1" noChangeArrowheads="1"/>
          </p:cNvSpPr>
          <p:nvPr>
            <p:ph type="sldNum" sz="quarter" idx="3"/>
          </p:nvPr>
        </p:nvSpPr>
        <p:spPr bwMode="auto">
          <a:xfrm>
            <a:off x="4117975"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atin typeface="Times New Roman" pitchFamily="18" charset="0"/>
              </a:defRPr>
            </a:lvl1pPr>
          </a:lstStyle>
          <a:p>
            <a:pPr>
              <a:defRPr/>
            </a:pPr>
            <a:fld id="{F2A535E6-DA1F-46E4-A058-2478C9FCD548}" type="slidenum">
              <a:rPr lang="en-US"/>
              <a:pPr>
                <a:defRPr/>
              </a:pPr>
              <a:t>‹#›</a:t>
            </a:fld>
            <a:endParaRPr lang="en-US"/>
          </a:p>
        </p:txBody>
      </p:sp>
    </p:spTree>
    <p:extLst>
      <p:ext uri="{BB962C8B-B14F-4D97-AF65-F5344CB8AC3E}">
        <p14:creationId xmlns:p14="http://schemas.microsoft.com/office/powerpoint/2010/main" val="1356009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1026"/>
          <p:cNvSpPr>
            <a:spLocks noGrp="1" noChangeArrowheads="1"/>
          </p:cNvSpPr>
          <p:nvPr>
            <p:ph type="hdr" sz="quarter"/>
          </p:nvPr>
        </p:nvSpPr>
        <p:spPr bwMode="auto">
          <a:xfrm>
            <a:off x="0"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81923" name="Rectangle 1027"/>
          <p:cNvSpPr>
            <a:spLocks noGrp="1" noChangeArrowheads="1"/>
          </p:cNvSpPr>
          <p:nvPr>
            <p:ph type="dt" idx="1"/>
          </p:nvPr>
        </p:nvSpPr>
        <p:spPr bwMode="auto">
          <a:xfrm>
            <a:off x="4117975" y="0"/>
            <a:ext cx="3165475" cy="477838"/>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lvl1pPr algn="r" defTabSz="954088">
              <a:defRPr sz="1200">
                <a:latin typeface="Times New Roman" pitchFamily="18" charset="0"/>
              </a:defRPr>
            </a:lvl1pPr>
          </a:lstStyle>
          <a:p>
            <a:pPr>
              <a:defRPr/>
            </a:pPr>
            <a:endParaRPr lang="en-US"/>
          </a:p>
        </p:txBody>
      </p:sp>
      <p:sp>
        <p:nvSpPr>
          <p:cNvPr id="45060" name="Rectangle 1028"/>
          <p:cNvSpPr>
            <a:spLocks noGrp="1" noRot="1" noChangeAspect="1" noChangeArrowheads="1" noTextEdit="1"/>
          </p:cNvSpPr>
          <p:nvPr>
            <p:ph type="sldImg" idx="2"/>
          </p:nvPr>
        </p:nvSpPr>
        <p:spPr bwMode="auto">
          <a:xfrm>
            <a:off x="457200" y="717550"/>
            <a:ext cx="6370638" cy="3584575"/>
          </a:xfrm>
          <a:prstGeom prst="rect">
            <a:avLst/>
          </a:prstGeom>
          <a:noFill/>
          <a:ln w="9525">
            <a:solidFill>
              <a:srgbClr val="000000"/>
            </a:solidFill>
            <a:miter lim="800000"/>
            <a:headEnd/>
            <a:tailEnd/>
          </a:ln>
        </p:spPr>
      </p:sp>
      <p:sp>
        <p:nvSpPr>
          <p:cNvPr id="81925" name="Rectangle 1029"/>
          <p:cNvSpPr>
            <a:spLocks noGrp="1" noChangeArrowheads="1"/>
          </p:cNvSpPr>
          <p:nvPr>
            <p:ph type="body" sz="quarter" idx="3"/>
          </p:nvPr>
        </p:nvSpPr>
        <p:spPr bwMode="auto">
          <a:xfrm>
            <a:off x="949325" y="4540250"/>
            <a:ext cx="5384800" cy="4379913"/>
          </a:xfrm>
          <a:prstGeom prst="rect">
            <a:avLst/>
          </a:prstGeom>
          <a:noFill/>
          <a:ln w="9525">
            <a:noFill/>
            <a:miter lim="800000"/>
            <a:headEnd/>
            <a:tailEnd/>
          </a:ln>
          <a:effectLst/>
        </p:spPr>
        <p:txBody>
          <a:bodyPr vert="horz" wrap="square" lIns="95323" tIns="47661" rIns="95323" bIns="4766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26" name="Rectangle 1030"/>
          <p:cNvSpPr>
            <a:spLocks noGrp="1" noChangeArrowheads="1"/>
          </p:cNvSpPr>
          <p:nvPr>
            <p:ph type="ftr" sz="quarter" idx="4"/>
          </p:nvPr>
        </p:nvSpPr>
        <p:spPr bwMode="auto">
          <a:xfrm>
            <a:off x="0"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defTabSz="954088">
              <a:defRPr sz="1200">
                <a:latin typeface="Times New Roman" pitchFamily="18" charset="0"/>
              </a:defRPr>
            </a:lvl1pPr>
          </a:lstStyle>
          <a:p>
            <a:pPr>
              <a:defRPr/>
            </a:pPr>
            <a:endParaRPr lang="en-US"/>
          </a:p>
        </p:txBody>
      </p:sp>
      <p:sp>
        <p:nvSpPr>
          <p:cNvPr id="81927" name="Rectangle 1031"/>
          <p:cNvSpPr>
            <a:spLocks noGrp="1" noChangeArrowheads="1"/>
          </p:cNvSpPr>
          <p:nvPr>
            <p:ph type="sldNum" sz="quarter" idx="5"/>
          </p:nvPr>
        </p:nvSpPr>
        <p:spPr bwMode="auto">
          <a:xfrm>
            <a:off x="4117975" y="9159875"/>
            <a:ext cx="3165475" cy="477838"/>
          </a:xfrm>
          <a:prstGeom prst="rect">
            <a:avLst/>
          </a:prstGeom>
          <a:noFill/>
          <a:ln w="9525">
            <a:noFill/>
            <a:miter lim="800000"/>
            <a:headEnd/>
            <a:tailEnd/>
          </a:ln>
          <a:effectLst/>
        </p:spPr>
        <p:txBody>
          <a:bodyPr vert="horz" wrap="square" lIns="95323" tIns="47661" rIns="95323" bIns="47661" numCol="1" anchor="b" anchorCtr="0" compatLnSpc="1">
            <a:prstTxWarp prst="textNoShape">
              <a:avLst/>
            </a:prstTxWarp>
          </a:bodyPr>
          <a:lstStyle>
            <a:lvl1pPr algn="r" defTabSz="954088">
              <a:defRPr sz="1200">
                <a:latin typeface="Times New Roman" pitchFamily="18" charset="0"/>
              </a:defRPr>
            </a:lvl1pPr>
          </a:lstStyle>
          <a:p>
            <a:pPr>
              <a:defRPr/>
            </a:pPr>
            <a:fld id="{9323FE6F-39FC-4967-9B7E-1EA23AF57862}" type="slidenum">
              <a:rPr lang="en-US"/>
              <a:pPr>
                <a:defRPr/>
              </a:pPr>
              <a:t>‹#›</a:t>
            </a:fld>
            <a:endParaRPr lang="en-US"/>
          </a:p>
        </p:txBody>
      </p:sp>
    </p:spTree>
    <p:extLst>
      <p:ext uri="{BB962C8B-B14F-4D97-AF65-F5344CB8AC3E}">
        <p14:creationId xmlns:p14="http://schemas.microsoft.com/office/powerpoint/2010/main" val="29520326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EF493BAD-1F9F-40F0-9272-52FBFAAE0750}" type="slidenum">
              <a:rPr lang="en-US" smtClean="0"/>
              <a:pPr/>
              <a:t>1</a:t>
            </a:fld>
            <a:endParaRPr lang="en-US"/>
          </a:p>
        </p:txBody>
      </p:sp>
      <p:sp>
        <p:nvSpPr>
          <p:cNvPr id="46083" name="Rectangle 2"/>
          <p:cNvSpPr>
            <a:spLocks noGrp="1" noRot="1" noChangeAspect="1" noChangeArrowheads="1" noTextEdit="1"/>
          </p:cNvSpPr>
          <p:nvPr>
            <p:ph type="sldImg"/>
          </p:nvPr>
        </p:nvSpPr>
        <p:spPr>
          <a:xfrm>
            <a:off x="457200" y="717550"/>
            <a:ext cx="6370638" cy="3584575"/>
          </a:xfrm>
          <a:ln/>
        </p:spPr>
      </p:sp>
      <p:sp>
        <p:nvSpPr>
          <p:cNvPr id="4608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31"/>
          <p:cNvSpPr>
            <a:spLocks noGrp="1" noChangeArrowheads="1"/>
          </p:cNvSpPr>
          <p:nvPr>
            <p:ph type="sldNum" sz="quarter" idx="5"/>
          </p:nvPr>
        </p:nvSpPr>
        <p:spPr>
          <a:noFill/>
        </p:spPr>
        <p:txBody>
          <a:bodyPr/>
          <a:lstStyle/>
          <a:p>
            <a:fld id="{766CE5E4-1E8E-4BFC-9212-9A0002086866}" type="slidenum">
              <a:rPr lang="en-US" smtClean="0"/>
              <a:pPr/>
              <a:t>2</a:t>
            </a:fld>
            <a:endParaRPr lang="en-US"/>
          </a:p>
        </p:txBody>
      </p:sp>
      <p:sp>
        <p:nvSpPr>
          <p:cNvPr id="87043" name="Rectangle 2"/>
          <p:cNvSpPr>
            <a:spLocks noGrp="1" noRot="1" noChangeAspect="1" noChangeArrowheads="1" noTextEdit="1"/>
          </p:cNvSpPr>
          <p:nvPr>
            <p:ph type="sldImg"/>
          </p:nvPr>
        </p:nvSpPr>
        <p:spPr>
          <a:xfrm>
            <a:off x="457200" y="717550"/>
            <a:ext cx="6370638" cy="3584575"/>
          </a:xfrm>
          <a:ln/>
        </p:spPr>
      </p:sp>
      <p:sp>
        <p:nvSpPr>
          <p:cNvPr id="870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801729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a:xfrm>
            <a:off x="457200" y="720725"/>
            <a:ext cx="6400800" cy="3600450"/>
          </a:xfrm>
          <a:ln/>
        </p:spPr>
      </p:sp>
      <p:sp>
        <p:nvSpPr>
          <p:cNvPr id="12697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3703019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a:xfrm>
            <a:off x="457200" y="720725"/>
            <a:ext cx="6400800" cy="3600450"/>
          </a:xfrm>
          <a:ln/>
        </p:spPr>
      </p:sp>
      <p:sp>
        <p:nvSpPr>
          <p:cNvPr id="12697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598213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a:xfrm>
            <a:off x="457200" y="720725"/>
            <a:ext cx="6400800" cy="3600450"/>
          </a:xfrm>
          <a:ln/>
        </p:spPr>
      </p:sp>
      <p:sp>
        <p:nvSpPr>
          <p:cNvPr id="12697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867322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74FB3A22-89C2-42F9-B09E-37FF8B6BD3F8}" type="slidenum">
              <a:rPr lang="en-US" smtClean="0"/>
              <a:pPr/>
              <a:t>6</a:t>
            </a:fld>
            <a:endParaRPr lang="en-US"/>
          </a:p>
        </p:txBody>
      </p:sp>
      <p:sp>
        <p:nvSpPr>
          <p:cNvPr id="48131" name="Rectangle 2"/>
          <p:cNvSpPr>
            <a:spLocks noGrp="1" noRot="1" noChangeAspect="1" noChangeArrowheads="1" noTextEdit="1"/>
          </p:cNvSpPr>
          <p:nvPr>
            <p:ph type="sldImg"/>
          </p:nvPr>
        </p:nvSpPr>
        <p:spPr>
          <a:xfrm>
            <a:off x="457200" y="717550"/>
            <a:ext cx="6370638" cy="3584575"/>
          </a:xfrm>
          <a:ln/>
        </p:spPr>
      </p:sp>
      <p:sp>
        <p:nvSpPr>
          <p:cNvPr id="481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0"/>
        <p:cNvGrpSpPr/>
        <p:nvPr/>
      </p:nvGrpSpPr>
      <p:grpSpPr>
        <a:xfrm>
          <a:off x="0" y="0"/>
          <a:ext cx="0" cy="0"/>
          <a:chOff x="0" y="0"/>
          <a:chExt cx="0" cy="0"/>
        </a:xfrm>
      </p:grpSpPr>
      <p:sp>
        <p:nvSpPr>
          <p:cNvPr id="1431" name="Shape 1431"/>
          <p:cNvSpPr txBox="1">
            <a:spLocks noGrp="1"/>
          </p:cNvSpPr>
          <p:nvPr>
            <p:ph type="body" idx="1"/>
          </p:nvPr>
        </p:nvSpPr>
        <p:spPr>
          <a:xfrm>
            <a:off x="701040" y="4415790"/>
            <a:ext cx="5608320" cy="418338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Necker reversal ambiguity:</a:t>
            </a:r>
            <a:endParaRPr dirty="0"/>
          </a:p>
          <a:p>
            <a:pPr marL="0" lvl="0" indent="0">
              <a:spcBef>
                <a:spcPts val="0"/>
              </a:spcBef>
              <a:spcAft>
                <a:spcPts val="0"/>
              </a:spcAft>
              <a:buNone/>
            </a:pPr>
            <a:r>
              <a:rPr lang="en-US" dirty="0"/>
              <a:t>This arises because an object rotating by </a:t>
            </a:r>
            <a:r>
              <a:rPr lang="en-US" dirty="0" err="1"/>
              <a:t>ρ</a:t>
            </a:r>
            <a:r>
              <a:rPr lang="en-US" dirty="0"/>
              <a:t> and its mirror image rotating by −</a:t>
            </a:r>
            <a:r>
              <a:rPr lang="en-US" dirty="0" err="1"/>
              <a:t>ρ</a:t>
            </a:r>
            <a:r>
              <a:rPr lang="en-US" dirty="0"/>
              <a:t> generate the same image under parallel projection, see figure 14.9(a). Thus, structure is only recovered up to a reflection about the frontal plane. This ambiguity is absent in the perspective case because the points have different depths in the two interpretations and so do not project to coincident image points.</a:t>
            </a:r>
            <a:endParaRPr dirty="0"/>
          </a:p>
        </p:txBody>
      </p:sp>
      <p:sp>
        <p:nvSpPr>
          <p:cNvPr id="1432" name="Shape 1432"/>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2861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13FDDB79-5287-4634-950E-18B037570E53}" type="slidenum">
              <a:rPr lang="en-US" smtClean="0"/>
              <a:pPr/>
              <a:t>9</a:t>
            </a:fld>
            <a:endParaRPr lang="en-US"/>
          </a:p>
        </p:txBody>
      </p:sp>
      <p:sp>
        <p:nvSpPr>
          <p:cNvPr id="49155" name="Rectangle 2"/>
          <p:cNvSpPr>
            <a:spLocks noGrp="1" noRot="1" noChangeAspect="1" noChangeArrowheads="1" noTextEdit="1"/>
          </p:cNvSpPr>
          <p:nvPr>
            <p:ph type="sldImg"/>
          </p:nvPr>
        </p:nvSpPr>
        <p:spPr>
          <a:xfrm>
            <a:off x="457200" y="717550"/>
            <a:ext cx="6370638" cy="3584575"/>
          </a:xfrm>
          <a:ln/>
        </p:spPr>
      </p:sp>
      <p:sp>
        <p:nvSpPr>
          <p:cNvPr id="4915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p:cNvSpPr>
            <a:spLocks noGrp="1" noChangeArrowheads="1"/>
          </p:cNvSpPr>
          <p:nvPr>
            <p:ph type="sldNum" sz="quarter" idx="5"/>
          </p:nvPr>
        </p:nvSpPr>
        <p:spPr>
          <a:noFill/>
        </p:spPr>
        <p:txBody>
          <a:bodyPr/>
          <a:lstStyle/>
          <a:p>
            <a:fld id="{AF5693EE-87F4-4E01-A4EA-7B4ACFA74F86}" type="slidenum">
              <a:rPr lang="en-US" smtClean="0"/>
              <a:pPr/>
              <a:t>10</a:t>
            </a:fld>
            <a:endParaRPr lang="en-US"/>
          </a:p>
        </p:txBody>
      </p:sp>
      <p:sp>
        <p:nvSpPr>
          <p:cNvPr id="51203" name="Rectangle 2"/>
          <p:cNvSpPr>
            <a:spLocks noGrp="1" noRot="1" noChangeAspect="1" noChangeArrowheads="1" noTextEdit="1"/>
          </p:cNvSpPr>
          <p:nvPr>
            <p:ph type="sldImg"/>
          </p:nvPr>
        </p:nvSpPr>
        <p:spPr>
          <a:xfrm>
            <a:off x="457200" y="720725"/>
            <a:ext cx="6400800" cy="3600450"/>
          </a:xfrm>
          <a:ln/>
        </p:spPr>
      </p:sp>
      <p:sp>
        <p:nvSpPr>
          <p:cNvPr id="51204" name="Rectangle 3"/>
          <p:cNvSpPr>
            <a:spLocks noGrp="1" noChangeArrowheads="1"/>
          </p:cNvSpPr>
          <p:nvPr>
            <p:ph type="body" idx="1"/>
          </p:nvPr>
        </p:nvSpPr>
        <p:spPr>
          <a:xfrm>
            <a:off x="731838" y="4560888"/>
            <a:ext cx="5851525" cy="4319587"/>
          </a:xfrm>
          <a:noFill/>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77D6E1A4-3AC3-48F3-88B8-4A94C7F084E9}" type="slidenum">
              <a:rPr lang="en-US" smtClean="0"/>
              <a:pPr/>
              <a:t>11</a:t>
            </a:fld>
            <a:endParaRPr lang="en-US"/>
          </a:p>
        </p:txBody>
      </p:sp>
      <p:sp>
        <p:nvSpPr>
          <p:cNvPr id="52227" name="Rectangle 2"/>
          <p:cNvSpPr>
            <a:spLocks noGrp="1" noRot="1" noChangeAspect="1" noChangeArrowheads="1" noTextEdit="1"/>
          </p:cNvSpPr>
          <p:nvPr>
            <p:ph type="sldImg"/>
          </p:nvPr>
        </p:nvSpPr>
        <p:spPr>
          <a:xfrm>
            <a:off x="457200" y="717550"/>
            <a:ext cx="6370638" cy="3584575"/>
          </a:xfrm>
          <a:ln/>
        </p:spPr>
      </p:sp>
      <p:sp>
        <p:nvSpPr>
          <p:cNvPr id="522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p>
            <a:fld id="{294195E4-C556-49EC-80C9-E117119005B8}" type="slidenum">
              <a:rPr lang="en-US" smtClean="0"/>
              <a:pPr/>
              <a:t>12</a:t>
            </a:fld>
            <a:endParaRPr lang="en-US"/>
          </a:p>
        </p:txBody>
      </p:sp>
      <p:sp>
        <p:nvSpPr>
          <p:cNvPr id="53251" name="Rectangle 2"/>
          <p:cNvSpPr>
            <a:spLocks noGrp="1" noRot="1" noChangeAspect="1" noChangeArrowheads="1" noTextEdit="1"/>
          </p:cNvSpPr>
          <p:nvPr>
            <p:ph type="sldImg"/>
          </p:nvPr>
        </p:nvSpPr>
        <p:spPr>
          <a:xfrm>
            <a:off x="457200" y="717550"/>
            <a:ext cx="6370638" cy="3584575"/>
          </a:xfrm>
          <a:ln/>
        </p:spPr>
      </p:sp>
      <p:sp>
        <p:nvSpPr>
          <p:cNvPr id="5325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p:spPr>
        <p:txBody>
          <a:bodyPr/>
          <a:lstStyle/>
          <a:p>
            <a:fld id="{A3BA36BA-8536-45AB-8C25-BEE85F254CDF}" type="slidenum">
              <a:rPr lang="en-US" smtClean="0"/>
              <a:pPr/>
              <a:t>13</a:t>
            </a:fld>
            <a:endParaRPr lang="en-US"/>
          </a:p>
        </p:txBody>
      </p:sp>
      <p:sp>
        <p:nvSpPr>
          <p:cNvPr id="54275" name="Rectangle 2"/>
          <p:cNvSpPr>
            <a:spLocks noGrp="1" noRot="1" noChangeAspect="1" noChangeArrowheads="1" noTextEdit="1"/>
          </p:cNvSpPr>
          <p:nvPr>
            <p:ph type="sldImg"/>
          </p:nvPr>
        </p:nvSpPr>
        <p:spPr>
          <a:xfrm>
            <a:off x="457200" y="717550"/>
            <a:ext cx="6370638" cy="3584575"/>
          </a:xfrm>
          <a:ln/>
        </p:spPr>
      </p:sp>
      <p:sp>
        <p:nvSpPr>
          <p:cNvPr id="5427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31"/>
          <p:cNvSpPr>
            <a:spLocks noGrp="1" noChangeArrowheads="1"/>
          </p:cNvSpPr>
          <p:nvPr>
            <p:ph type="sldNum" sz="quarter" idx="5"/>
          </p:nvPr>
        </p:nvSpPr>
        <p:spPr>
          <a:noFill/>
        </p:spPr>
        <p:txBody>
          <a:bodyPr/>
          <a:lstStyle/>
          <a:p>
            <a:fld id="{2C2EEDDA-8625-44A8-9925-9CAB592A0E16}" type="slidenum">
              <a:rPr lang="en-US" smtClean="0"/>
              <a:pPr/>
              <a:t>14</a:t>
            </a:fld>
            <a:endParaRPr lang="en-US"/>
          </a:p>
        </p:txBody>
      </p:sp>
      <p:sp>
        <p:nvSpPr>
          <p:cNvPr id="55299" name="Rectangle 2"/>
          <p:cNvSpPr>
            <a:spLocks noGrp="1" noRot="1" noChangeAspect="1" noChangeArrowheads="1" noTextEdit="1"/>
          </p:cNvSpPr>
          <p:nvPr>
            <p:ph type="sldImg"/>
          </p:nvPr>
        </p:nvSpPr>
        <p:spPr>
          <a:xfrm>
            <a:off x="457200" y="720725"/>
            <a:ext cx="6400800" cy="3600450"/>
          </a:xfrm>
          <a:ln/>
        </p:spPr>
      </p:sp>
      <p:sp>
        <p:nvSpPr>
          <p:cNvPr id="55300" name="Rectangle 3"/>
          <p:cNvSpPr>
            <a:spLocks noGrp="1" noChangeArrowheads="1"/>
          </p:cNvSpPr>
          <p:nvPr>
            <p:ph type="body" idx="1"/>
          </p:nvPr>
        </p:nvSpPr>
        <p:spPr>
          <a:xfrm>
            <a:off x="731838" y="4560888"/>
            <a:ext cx="5851525" cy="4319587"/>
          </a:xfrm>
          <a:noFill/>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31"/>
          <p:cNvSpPr>
            <a:spLocks noGrp="1" noChangeArrowheads="1"/>
          </p:cNvSpPr>
          <p:nvPr>
            <p:ph type="sldNum" sz="quarter" idx="5"/>
          </p:nvPr>
        </p:nvSpPr>
        <p:spPr>
          <a:noFill/>
        </p:spPr>
        <p:txBody>
          <a:bodyPr/>
          <a:lstStyle/>
          <a:p>
            <a:fld id="{6CAAD43E-6297-4AA9-9010-768768000C57}" type="slidenum">
              <a:rPr lang="en-US" smtClean="0"/>
              <a:pPr/>
              <a:t>15</a:t>
            </a:fld>
            <a:endParaRPr lang="en-US"/>
          </a:p>
        </p:txBody>
      </p:sp>
      <p:sp>
        <p:nvSpPr>
          <p:cNvPr id="56323" name="Rectangle 2"/>
          <p:cNvSpPr>
            <a:spLocks noGrp="1" noRot="1" noChangeAspect="1" noChangeArrowheads="1" noTextEdit="1"/>
          </p:cNvSpPr>
          <p:nvPr>
            <p:ph type="sldImg"/>
          </p:nvPr>
        </p:nvSpPr>
        <p:spPr>
          <a:xfrm>
            <a:off x="457200" y="717550"/>
            <a:ext cx="6370638" cy="3584575"/>
          </a:xfrm>
          <a:ln/>
        </p:spPr>
      </p:sp>
      <p:sp>
        <p:nvSpPr>
          <p:cNvPr id="5632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p:cNvSpPr>
            <a:spLocks noGrp="1" noChangeArrowheads="1"/>
          </p:cNvSpPr>
          <p:nvPr>
            <p:ph type="sldNum" sz="quarter" idx="5"/>
          </p:nvPr>
        </p:nvSpPr>
        <p:spPr>
          <a:noFill/>
        </p:spPr>
        <p:txBody>
          <a:bodyPr/>
          <a:lstStyle/>
          <a:p>
            <a:fld id="{B4513342-266A-4D39-980D-7B7D53D9A6E2}" type="slidenum">
              <a:rPr lang="en-US" smtClean="0"/>
              <a:pPr/>
              <a:t>16</a:t>
            </a:fld>
            <a:endParaRPr lang="en-US"/>
          </a:p>
        </p:txBody>
      </p:sp>
      <p:sp>
        <p:nvSpPr>
          <p:cNvPr id="57347" name="Rectangle 2"/>
          <p:cNvSpPr>
            <a:spLocks noGrp="1" noRot="1" noChangeAspect="1" noChangeArrowheads="1" noTextEdit="1"/>
          </p:cNvSpPr>
          <p:nvPr>
            <p:ph type="sldImg"/>
          </p:nvPr>
        </p:nvSpPr>
        <p:spPr>
          <a:xfrm>
            <a:off x="457200" y="720725"/>
            <a:ext cx="6400800" cy="3600450"/>
          </a:xfrm>
          <a:ln/>
        </p:spPr>
      </p:sp>
      <p:sp>
        <p:nvSpPr>
          <p:cNvPr id="57348" name="Rectangle 3"/>
          <p:cNvSpPr>
            <a:spLocks noGrp="1" noChangeArrowheads="1"/>
          </p:cNvSpPr>
          <p:nvPr>
            <p:ph type="body" idx="1"/>
          </p:nvPr>
        </p:nvSpPr>
        <p:spPr>
          <a:xfrm>
            <a:off x="731838" y="4560888"/>
            <a:ext cx="5851525" cy="4319587"/>
          </a:xfrm>
          <a:noFill/>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31"/>
          <p:cNvSpPr>
            <a:spLocks noGrp="1" noChangeArrowheads="1"/>
          </p:cNvSpPr>
          <p:nvPr>
            <p:ph type="sldNum" sz="quarter" idx="5"/>
          </p:nvPr>
        </p:nvSpPr>
        <p:spPr>
          <a:noFill/>
        </p:spPr>
        <p:txBody>
          <a:bodyPr/>
          <a:lstStyle/>
          <a:p>
            <a:fld id="{766CE5E4-1E8E-4BFC-9212-9A0002086866}" type="slidenum">
              <a:rPr lang="en-US" smtClean="0"/>
              <a:pPr/>
              <a:t>17</a:t>
            </a:fld>
            <a:endParaRPr lang="en-US"/>
          </a:p>
        </p:txBody>
      </p:sp>
      <p:sp>
        <p:nvSpPr>
          <p:cNvPr id="87043" name="Rectangle 2"/>
          <p:cNvSpPr>
            <a:spLocks noGrp="1" noRot="1" noChangeAspect="1" noChangeArrowheads="1" noTextEdit="1"/>
          </p:cNvSpPr>
          <p:nvPr>
            <p:ph type="sldImg"/>
          </p:nvPr>
        </p:nvSpPr>
        <p:spPr>
          <a:xfrm>
            <a:off x="457200" y="717550"/>
            <a:ext cx="6370638" cy="3584575"/>
          </a:xfrm>
          <a:ln/>
        </p:spPr>
      </p:sp>
      <p:sp>
        <p:nvSpPr>
          <p:cNvPr id="870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06530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E89813DE-9D7C-4320-8DD0-4A13413A0695}" type="slidenum">
              <a:rPr lang="en-US" smtClean="0"/>
              <a:pPr/>
              <a:t>18</a:t>
            </a:fld>
            <a:endParaRPr lang="en-US"/>
          </a:p>
        </p:txBody>
      </p:sp>
      <p:sp>
        <p:nvSpPr>
          <p:cNvPr id="58371" name="Rectangle 2"/>
          <p:cNvSpPr>
            <a:spLocks noGrp="1" noRot="1" noChangeAspect="1" noChangeArrowheads="1" noTextEdit="1"/>
          </p:cNvSpPr>
          <p:nvPr>
            <p:ph type="sldImg"/>
          </p:nvPr>
        </p:nvSpPr>
        <p:spPr>
          <a:xfrm>
            <a:off x="457200" y="717550"/>
            <a:ext cx="6370638" cy="3584575"/>
          </a:xfrm>
          <a:ln/>
        </p:spPr>
      </p:sp>
      <p:sp>
        <p:nvSpPr>
          <p:cNvPr id="5837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p:spPr>
        <p:txBody>
          <a:bodyPr/>
          <a:lstStyle/>
          <a:p>
            <a:fld id="{94381E2C-89E8-48B1-8B75-46D4A0B0D2C5}" type="slidenum">
              <a:rPr lang="en-US" smtClean="0"/>
              <a:pPr/>
              <a:t>19</a:t>
            </a:fld>
            <a:endParaRPr lang="en-US"/>
          </a:p>
        </p:txBody>
      </p:sp>
      <p:sp>
        <p:nvSpPr>
          <p:cNvPr id="59395" name="Rectangle 2"/>
          <p:cNvSpPr>
            <a:spLocks noGrp="1" noRot="1" noChangeAspect="1" noChangeArrowheads="1" noTextEdit="1"/>
          </p:cNvSpPr>
          <p:nvPr>
            <p:ph type="sldImg"/>
          </p:nvPr>
        </p:nvSpPr>
        <p:spPr>
          <a:xfrm>
            <a:off x="457200" y="720725"/>
            <a:ext cx="6400800" cy="3600450"/>
          </a:xfrm>
          <a:ln/>
        </p:spPr>
      </p:sp>
      <p:sp>
        <p:nvSpPr>
          <p:cNvPr id="59396" name="Rectangle 3"/>
          <p:cNvSpPr>
            <a:spLocks noGrp="1" noChangeArrowheads="1"/>
          </p:cNvSpPr>
          <p:nvPr>
            <p:ph type="body" idx="1"/>
          </p:nvPr>
        </p:nvSpPr>
        <p:spPr>
          <a:xfrm>
            <a:off x="731838" y="4560888"/>
            <a:ext cx="5851525" cy="4319587"/>
          </a:xfrm>
          <a:noFill/>
          <a:ln/>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31"/>
          <p:cNvSpPr>
            <a:spLocks noGrp="1" noChangeArrowheads="1"/>
          </p:cNvSpPr>
          <p:nvPr>
            <p:ph type="sldNum" sz="quarter" idx="5"/>
          </p:nvPr>
        </p:nvSpPr>
        <p:spPr>
          <a:noFill/>
        </p:spPr>
        <p:txBody>
          <a:bodyPr/>
          <a:lstStyle/>
          <a:p>
            <a:fld id="{446D26FC-18D2-41A4-A591-295618822E19}" type="slidenum">
              <a:rPr lang="en-US" smtClean="0"/>
              <a:pPr/>
              <a:t>20</a:t>
            </a:fld>
            <a:endParaRPr lang="en-US"/>
          </a:p>
        </p:txBody>
      </p:sp>
      <p:sp>
        <p:nvSpPr>
          <p:cNvPr id="62467" name="Rectangle 2"/>
          <p:cNvSpPr>
            <a:spLocks noGrp="1" noRot="1" noChangeAspect="1" noChangeArrowheads="1" noTextEdit="1"/>
          </p:cNvSpPr>
          <p:nvPr>
            <p:ph type="sldImg"/>
          </p:nvPr>
        </p:nvSpPr>
        <p:spPr>
          <a:xfrm>
            <a:off x="457200" y="717550"/>
            <a:ext cx="6370638" cy="3584575"/>
          </a:xfrm>
          <a:ln/>
        </p:spPr>
      </p:sp>
      <p:sp>
        <p:nvSpPr>
          <p:cNvPr id="62468"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6708139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31"/>
          <p:cNvSpPr>
            <a:spLocks noGrp="1" noChangeArrowheads="1"/>
          </p:cNvSpPr>
          <p:nvPr>
            <p:ph type="sldNum" sz="quarter" idx="5"/>
          </p:nvPr>
        </p:nvSpPr>
        <p:spPr>
          <a:noFill/>
        </p:spPr>
        <p:txBody>
          <a:bodyPr/>
          <a:lstStyle/>
          <a:p>
            <a:fld id="{0BF4BC3E-C79B-4D5E-A4DE-A5B67F68DBAB}" type="slidenum">
              <a:rPr lang="en-US" smtClean="0"/>
              <a:pPr/>
              <a:t>21</a:t>
            </a:fld>
            <a:endParaRPr lang="en-US"/>
          </a:p>
        </p:txBody>
      </p:sp>
      <p:sp>
        <p:nvSpPr>
          <p:cNvPr id="63491" name="Rectangle 2"/>
          <p:cNvSpPr>
            <a:spLocks noGrp="1" noRot="1" noChangeAspect="1" noChangeArrowheads="1" noTextEdit="1"/>
          </p:cNvSpPr>
          <p:nvPr>
            <p:ph type="sldImg"/>
          </p:nvPr>
        </p:nvSpPr>
        <p:spPr>
          <a:xfrm>
            <a:off x="457200" y="717550"/>
            <a:ext cx="6370638" cy="3584575"/>
          </a:xfrm>
          <a:ln/>
        </p:spPr>
      </p:sp>
      <p:sp>
        <p:nvSpPr>
          <p:cNvPr id="6349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p:spPr>
        <p:txBody>
          <a:bodyPr/>
          <a:lstStyle/>
          <a:p>
            <a:fld id="{215BD542-EC0C-4BCA-9AE0-48B160467898}" type="slidenum">
              <a:rPr lang="en-US" smtClean="0"/>
              <a:pPr/>
              <a:t>22</a:t>
            </a:fld>
            <a:endParaRPr lang="en-US"/>
          </a:p>
        </p:txBody>
      </p:sp>
      <p:sp>
        <p:nvSpPr>
          <p:cNvPr id="64515" name="Rectangle 2"/>
          <p:cNvSpPr>
            <a:spLocks noGrp="1" noRot="1" noChangeAspect="1" noChangeArrowheads="1" noTextEdit="1"/>
          </p:cNvSpPr>
          <p:nvPr>
            <p:ph type="sldImg"/>
          </p:nvPr>
        </p:nvSpPr>
        <p:spPr>
          <a:xfrm>
            <a:off x="457200" y="717550"/>
            <a:ext cx="6370638" cy="3584575"/>
          </a:xfrm>
          <a:ln/>
        </p:spPr>
      </p:sp>
      <p:sp>
        <p:nvSpPr>
          <p:cNvPr id="64516"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423584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031"/>
          <p:cNvSpPr>
            <a:spLocks noGrp="1" noChangeArrowheads="1"/>
          </p:cNvSpPr>
          <p:nvPr>
            <p:ph type="sldNum" sz="quarter" idx="5"/>
          </p:nvPr>
        </p:nvSpPr>
        <p:spPr>
          <a:noFill/>
        </p:spPr>
        <p:txBody>
          <a:bodyPr/>
          <a:lstStyle/>
          <a:p>
            <a:fld id="{215BD542-EC0C-4BCA-9AE0-48B160467898}" type="slidenum">
              <a:rPr lang="en-US" smtClean="0"/>
              <a:pPr/>
              <a:t>23</a:t>
            </a:fld>
            <a:endParaRPr lang="en-US"/>
          </a:p>
        </p:txBody>
      </p:sp>
      <p:sp>
        <p:nvSpPr>
          <p:cNvPr id="64515" name="Rectangle 2"/>
          <p:cNvSpPr>
            <a:spLocks noGrp="1" noRot="1" noChangeAspect="1" noChangeArrowheads="1" noTextEdit="1"/>
          </p:cNvSpPr>
          <p:nvPr>
            <p:ph type="sldImg"/>
          </p:nvPr>
        </p:nvSpPr>
        <p:spPr>
          <a:xfrm>
            <a:off x="457200" y="717550"/>
            <a:ext cx="6370638" cy="3584575"/>
          </a:xfrm>
          <a:ln/>
        </p:spPr>
      </p:sp>
      <p:sp>
        <p:nvSpPr>
          <p:cNvPr id="6451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p:cNvSpPr>
            <a:spLocks noGrp="1" noChangeArrowheads="1"/>
          </p:cNvSpPr>
          <p:nvPr>
            <p:ph type="sldNum" sz="quarter" idx="5"/>
          </p:nvPr>
        </p:nvSpPr>
        <p:spPr>
          <a:noFill/>
        </p:spPr>
        <p:txBody>
          <a:bodyPr/>
          <a:lstStyle/>
          <a:p>
            <a:fld id="{442FF69E-63F6-4595-B7CD-4F1903750F46}" type="slidenum">
              <a:rPr lang="en-US" smtClean="0"/>
              <a:pPr/>
              <a:t>24</a:t>
            </a:fld>
            <a:endParaRPr lang="en-US"/>
          </a:p>
        </p:txBody>
      </p:sp>
      <p:sp>
        <p:nvSpPr>
          <p:cNvPr id="65539" name="Rectangle 2"/>
          <p:cNvSpPr>
            <a:spLocks noGrp="1" noRot="1" noChangeAspect="1" noChangeArrowheads="1" noTextEdit="1"/>
          </p:cNvSpPr>
          <p:nvPr>
            <p:ph type="sldImg"/>
          </p:nvPr>
        </p:nvSpPr>
        <p:spPr>
          <a:xfrm>
            <a:off x="457200" y="717550"/>
            <a:ext cx="6370638" cy="3584575"/>
          </a:xfrm>
          <a:ln/>
        </p:spPr>
      </p:sp>
      <p:sp>
        <p:nvSpPr>
          <p:cNvPr id="6554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031"/>
          <p:cNvSpPr>
            <a:spLocks noGrp="1" noChangeArrowheads="1"/>
          </p:cNvSpPr>
          <p:nvPr>
            <p:ph type="sldNum" sz="quarter" idx="5"/>
          </p:nvPr>
        </p:nvSpPr>
        <p:spPr>
          <a:noFill/>
        </p:spPr>
        <p:txBody>
          <a:bodyPr/>
          <a:lstStyle/>
          <a:p>
            <a:fld id="{442FF69E-63F6-4595-B7CD-4F1903750F46}" type="slidenum">
              <a:rPr lang="en-US" smtClean="0"/>
              <a:pPr/>
              <a:t>25</a:t>
            </a:fld>
            <a:endParaRPr lang="en-US"/>
          </a:p>
        </p:txBody>
      </p:sp>
      <p:sp>
        <p:nvSpPr>
          <p:cNvPr id="65539" name="Rectangle 2"/>
          <p:cNvSpPr>
            <a:spLocks noGrp="1" noRot="1" noChangeAspect="1" noChangeArrowheads="1" noTextEdit="1"/>
          </p:cNvSpPr>
          <p:nvPr>
            <p:ph type="sldImg"/>
          </p:nvPr>
        </p:nvSpPr>
        <p:spPr>
          <a:xfrm>
            <a:off x="457200" y="717550"/>
            <a:ext cx="6370638" cy="3584575"/>
          </a:xfrm>
          <a:ln/>
        </p:spPr>
      </p:sp>
      <p:sp>
        <p:nvSpPr>
          <p:cNvPr id="65540"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396428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31"/>
          <p:cNvSpPr>
            <a:spLocks noGrp="1" noChangeArrowheads="1"/>
          </p:cNvSpPr>
          <p:nvPr>
            <p:ph type="sldNum" sz="quarter" idx="5"/>
          </p:nvPr>
        </p:nvSpPr>
        <p:spPr>
          <a:noFill/>
        </p:spPr>
        <p:txBody>
          <a:bodyPr/>
          <a:lstStyle/>
          <a:p>
            <a:fld id="{D13C3B78-2DA3-44C5-9A6A-8221E6D9654A}" type="slidenum">
              <a:rPr lang="en-US" smtClean="0"/>
              <a:pPr/>
              <a:t>32</a:t>
            </a:fld>
            <a:endParaRPr lang="en-US"/>
          </a:p>
        </p:txBody>
      </p:sp>
      <p:sp>
        <p:nvSpPr>
          <p:cNvPr id="73731" name="Rectangle 2"/>
          <p:cNvSpPr>
            <a:spLocks noGrp="1" noRot="1" noChangeAspect="1" noChangeArrowheads="1" noTextEdit="1"/>
          </p:cNvSpPr>
          <p:nvPr>
            <p:ph type="sldImg"/>
          </p:nvPr>
        </p:nvSpPr>
        <p:spPr>
          <a:xfrm>
            <a:off x="457200" y="717550"/>
            <a:ext cx="6370638" cy="3584575"/>
          </a:xfrm>
          <a:ln/>
        </p:spPr>
      </p:sp>
      <p:sp>
        <p:nvSpPr>
          <p:cNvPr id="73732"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1031"/>
          <p:cNvSpPr>
            <a:spLocks noGrp="1" noChangeArrowheads="1"/>
          </p:cNvSpPr>
          <p:nvPr>
            <p:ph type="sldNum" sz="quarter" idx="5"/>
          </p:nvPr>
        </p:nvSpPr>
        <p:spPr>
          <a:noFill/>
        </p:spPr>
        <p:txBody>
          <a:bodyPr/>
          <a:lstStyle/>
          <a:p>
            <a:fld id="{5CDD1336-D15D-4A70-BAB4-D075EC7E2927}" type="slidenum">
              <a:rPr lang="en-US" smtClean="0"/>
              <a:pPr/>
              <a:t>33</a:t>
            </a:fld>
            <a:endParaRPr lang="en-US"/>
          </a:p>
        </p:txBody>
      </p:sp>
      <p:sp>
        <p:nvSpPr>
          <p:cNvPr id="75779" name="Rectangle 2"/>
          <p:cNvSpPr>
            <a:spLocks noGrp="1" noRot="1" noChangeAspect="1" noChangeArrowheads="1" noTextEdit="1"/>
          </p:cNvSpPr>
          <p:nvPr>
            <p:ph type="sldImg"/>
          </p:nvPr>
        </p:nvSpPr>
        <p:spPr>
          <a:xfrm>
            <a:off x="457200" y="720725"/>
            <a:ext cx="6400800" cy="3600450"/>
          </a:xfrm>
          <a:ln/>
        </p:spPr>
      </p:sp>
      <p:sp>
        <p:nvSpPr>
          <p:cNvPr id="75780" name="Rectangle 3"/>
          <p:cNvSpPr>
            <a:spLocks noGrp="1" noChangeArrowheads="1"/>
          </p:cNvSpPr>
          <p:nvPr>
            <p:ph type="body" idx="1"/>
          </p:nvPr>
        </p:nvSpPr>
        <p:spPr>
          <a:xfrm>
            <a:off x="731838" y="4560888"/>
            <a:ext cx="5851525" cy="4319587"/>
          </a:xfrm>
          <a:noFill/>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031"/>
          <p:cNvSpPr>
            <a:spLocks noGrp="1" noChangeArrowheads="1"/>
          </p:cNvSpPr>
          <p:nvPr>
            <p:ph type="sldNum" sz="quarter" idx="5"/>
          </p:nvPr>
        </p:nvSpPr>
        <p:spPr>
          <a:noFill/>
        </p:spPr>
        <p:txBody>
          <a:bodyPr/>
          <a:lstStyle/>
          <a:p>
            <a:fld id="{93CBF607-E309-42A7-85B2-A74D53502DC3}" type="slidenum">
              <a:rPr lang="en-US" smtClean="0"/>
              <a:pPr/>
              <a:t>34</a:t>
            </a:fld>
            <a:endParaRPr lang="en-US"/>
          </a:p>
        </p:txBody>
      </p:sp>
      <p:sp>
        <p:nvSpPr>
          <p:cNvPr id="76803" name="Rectangle 2"/>
          <p:cNvSpPr>
            <a:spLocks noGrp="1" noRot="1" noChangeAspect="1" noChangeArrowheads="1" noTextEdit="1"/>
          </p:cNvSpPr>
          <p:nvPr>
            <p:ph type="sldImg"/>
          </p:nvPr>
        </p:nvSpPr>
        <p:spPr>
          <a:xfrm>
            <a:off x="457200" y="717550"/>
            <a:ext cx="6370638" cy="3584575"/>
          </a:xfrm>
          <a:ln/>
        </p:spPr>
      </p:sp>
      <p:sp>
        <p:nvSpPr>
          <p:cNvPr id="76804"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031"/>
          <p:cNvSpPr>
            <a:spLocks noGrp="1" noChangeArrowheads="1"/>
          </p:cNvSpPr>
          <p:nvPr>
            <p:ph type="sldNum" sz="quarter" idx="5"/>
          </p:nvPr>
        </p:nvSpPr>
        <p:spPr>
          <a:noFill/>
        </p:spPr>
        <p:txBody>
          <a:bodyPr/>
          <a:lstStyle/>
          <a:p>
            <a:fld id="{2DFFFDBF-4D92-485D-A1C5-6F8ED481F6FA}" type="slidenum">
              <a:rPr lang="en-US" smtClean="0"/>
              <a:pPr/>
              <a:t>35</a:t>
            </a:fld>
            <a:endParaRPr lang="en-US"/>
          </a:p>
        </p:txBody>
      </p:sp>
      <p:sp>
        <p:nvSpPr>
          <p:cNvPr id="77827" name="Rectangle 2"/>
          <p:cNvSpPr>
            <a:spLocks noGrp="1" noRot="1" noChangeAspect="1" noChangeArrowheads="1" noTextEdit="1"/>
          </p:cNvSpPr>
          <p:nvPr>
            <p:ph type="sldImg"/>
          </p:nvPr>
        </p:nvSpPr>
        <p:spPr>
          <a:xfrm>
            <a:off x="457200" y="717550"/>
            <a:ext cx="6370638" cy="3584575"/>
          </a:xfrm>
          <a:ln/>
        </p:spPr>
      </p:sp>
      <p:sp>
        <p:nvSpPr>
          <p:cNvPr id="77828"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31"/>
          <p:cNvSpPr>
            <a:spLocks noGrp="1" noChangeArrowheads="1"/>
          </p:cNvSpPr>
          <p:nvPr>
            <p:ph type="sldNum" sz="quarter" idx="5"/>
          </p:nvPr>
        </p:nvSpPr>
        <p:spPr>
          <a:noFill/>
        </p:spPr>
        <p:txBody>
          <a:bodyPr/>
          <a:lstStyle/>
          <a:p>
            <a:fld id="{766CE5E4-1E8E-4BFC-9212-9A0002086866}" type="slidenum">
              <a:rPr lang="en-US" smtClean="0"/>
              <a:pPr/>
              <a:t>36</a:t>
            </a:fld>
            <a:endParaRPr lang="en-US"/>
          </a:p>
        </p:txBody>
      </p:sp>
      <p:sp>
        <p:nvSpPr>
          <p:cNvPr id="87043" name="Rectangle 2"/>
          <p:cNvSpPr>
            <a:spLocks noGrp="1" noRot="1" noChangeAspect="1" noChangeArrowheads="1" noTextEdit="1"/>
          </p:cNvSpPr>
          <p:nvPr>
            <p:ph type="sldImg"/>
          </p:nvPr>
        </p:nvSpPr>
        <p:spPr>
          <a:xfrm>
            <a:off x="457200" y="717550"/>
            <a:ext cx="6370638" cy="3584575"/>
          </a:xfrm>
          <a:ln/>
        </p:spPr>
      </p:sp>
      <p:sp>
        <p:nvSpPr>
          <p:cNvPr id="870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19651094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74FB3A22-89C2-42F9-B09E-37FF8B6BD3F8}" type="slidenum">
              <a:rPr lang="en-US" smtClean="0"/>
              <a:pPr/>
              <a:t>37</a:t>
            </a:fld>
            <a:endParaRPr lang="en-US"/>
          </a:p>
        </p:txBody>
      </p:sp>
      <p:sp>
        <p:nvSpPr>
          <p:cNvPr id="48131" name="Rectangle 2"/>
          <p:cNvSpPr>
            <a:spLocks noGrp="1" noRot="1" noChangeAspect="1" noChangeArrowheads="1" noTextEdit="1"/>
          </p:cNvSpPr>
          <p:nvPr>
            <p:ph type="sldImg"/>
          </p:nvPr>
        </p:nvSpPr>
        <p:spPr>
          <a:xfrm>
            <a:off x="457200" y="717550"/>
            <a:ext cx="6370638" cy="3584575"/>
          </a:xfrm>
          <a:ln/>
        </p:spPr>
      </p:sp>
      <p:sp>
        <p:nvSpPr>
          <p:cNvPr id="4813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4067645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74FB3A22-89C2-42F9-B09E-37FF8B6BD3F8}" type="slidenum">
              <a:rPr lang="en-US" smtClean="0"/>
              <a:pPr/>
              <a:t>38</a:t>
            </a:fld>
            <a:endParaRPr lang="en-US"/>
          </a:p>
        </p:txBody>
      </p:sp>
      <p:sp>
        <p:nvSpPr>
          <p:cNvPr id="48131" name="Rectangle 2"/>
          <p:cNvSpPr>
            <a:spLocks noGrp="1" noRot="1" noChangeAspect="1" noChangeArrowheads="1" noTextEdit="1"/>
          </p:cNvSpPr>
          <p:nvPr>
            <p:ph type="sldImg"/>
          </p:nvPr>
        </p:nvSpPr>
        <p:spPr>
          <a:xfrm>
            <a:off x="457200" y="717550"/>
            <a:ext cx="6370638" cy="3584575"/>
          </a:xfrm>
          <a:ln/>
        </p:spPr>
      </p:sp>
      <p:sp>
        <p:nvSpPr>
          <p:cNvPr id="48132"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2518588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031"/>
          <p:cNvSpPr>
            <a:spLocks noGrp="1" noChangeArrowheads="1"/>
          </p:cNvSpPr>
          <p:nvPr>
            <p:ph type="sldNum" sz="quarter" idx="5"/>
          </p:nvPr>
        </p:nvSpPr>
        <p:spPr>
          <a:noFill/>
        </p:spPr>
        <p:txBody>
          <a:bodyPr/>
          <a:lstStyle/>
          <a:p>
            <a:fld id="{FC79E7B8-1DE1-41EA-AD67-5F6F7C9C9765}" type="slidenum">
              <a:rPr lang="en-US" smtClean="0"/>
              <a:pPr/>
              <a:t>39</a:t>
            </a:fld>
            <a:endParaRPr lang="en-US"/>
          </a:p>
        </p:txBody>
      </p:sp>
      <p:sp>
        <p:nvSpPr>
          <p:cNvPr id="80899" name="Rectangle 2"/>
          <p:cNvSpPr>
            <a:spLocks noGrp="1" noRot="1" noChangeAspect="1" noChangeArrowheads="1" noTextEdit="1"/>
          </p:cNvSpPr>
          <p:nvPr>
            <p:ph type="sldImg"/>
          </p:nvPr>
        </p:nvSpPr>
        <p:spPr>
          <a:xfrm>
            <a:off x="457200" y="717550"/>
            <a:ext cx="6370638" cy="3584575"/>
          </a:xfrm>
          <a:ln/>
        </p:spPr>
      </p:sp>
      <p:sp>
        <p:nvSpPr>
          <p:cNvPr id="80900"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031"/>
          <p:cNvSpPr>
            <a:spLocks noGrp="1" noChangeArrowheads="1"/>
          </p:cNvSpPr>
          <p:nvPr>
            <p:ph type="sldNum" sz="quarter" idx="5"/>
          </p:nvPr>
        </p:nvSpPr>
        <p:spPr>
          <a:noFill/>
        </p:spPr>
        <p:txBody>
          <a:bodyPr/>
          <a:lstStyle/>
          <a:p>
            <a:fld id="{944A6A0E-4C36-42BC-8E9A-F2F58C3063AA}" type="slidenum">
              <a:rPr lang="en-US" smtClean="0"/>
              <a:pPr/>
              <a:t>40</a:t>
            </a:fld>
            <a:endParaRPr lang="en-US"/>
          </a:p>
        </p:txBody>
      </p:sp>
      <p:sp>
        <p:nvSpPr>
          <p:cNvPr id="81923" name="Rectangle 2"/>
          <p:cNvSpPr>
            <a:spLocks noGrp="1" noRot="1" noChangeAspect="1" noChangeArrowheads="1" noTextEdit="1"/>
          </p:cNvSpPr>
          <p:nvPr>
            <p:ph type="sldImg"/>
          </p:nvPr>
        </p:nvSpPr>
        <p:spPr>
          <a:xfrm>
            <a:off x="457200" y="720725"/>
            <a:ext cx="6400800" cy="3600450"/>
          </a:xfrm>
          <a:ln/>
        </p:spPr>
      </p:sp>
      <p:sp>
        <p:nvSpPr>
          <p:cNvPr id="81924" name="Rectangle 3"/>
          <p:cNvSpPr>
            <a:spLocks noGrp="1" noChangeArrowheads="1"/>
          </p:cNvSpPr>
          <p:nvPr>
            <p:ph type="body" idx="1"/>
          </p:nvPr>
        </p:nvSpPr>
        <p:spPr>
          <a:xfrm>
            <a:off x="731838" y="4560888"/>
            <a:ext cx="5851525" cy="4319587"/>
          </a:xfrm>
          <a:noFill/>
          <a:ln/>
        </p:spPr>
        <p:txBody>
          <a:bodyPr/>
          <a:lstStyle/>
          <a:p>
            <a:endParaRPr lang="en-US"/>
          </a:p>
        </p:txBody>
      </p:sp>
    </p:spTree>
    <p:extLst>
      <p:ext uri="{BB962C8B-B14F-4D97-AF65-F5344CB8AC3E}">
        <p14:creationId xmlns:p14="http://schemas.microsoft.com/office/powerpoint/2010/main" val="18952938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1031"/>
          <p:cNvSpPr>
            <a:spLocks noGrp="1" noChangeArrowheads="1"/>
          </p:cNvSpPr>
          <p:nvPr>
            <p:ph type="sldNum" sz="quarter" idx="5"/>
          </p:nvPr>
        </p:nvSpPr>
        <p:spPr>
          <a:noFill/>
        </p:spPr>
        <p:txBody>
          <a:bodyPr/>
          <a:lstStyle/>
          <a:p>
            <a:fld id="{36D2B017-F7CA-489E-B359-B204F4166D02}" type="slidenum">
              <a:rPr lang="en-US" smtClean="0"/>
              <a:pPr/>
              <a:t>41</a:t>
            </a:fld>
            <a:endParaRPr lang="en-US"/>
          </a:p>
        </p:txBody>
      </p:sp>
      <p:sp>
        <p:nvSpPr>
          <p:cNvPr id="82947" name="Rectangle 2"/>
          <p:cNvSpPr>
            <a:spLocks noGrp="1" noRot="1" noChangeAspect="1" noChangeArrowheads="1" noTextEdit="1"/>
          </p:cNvSpPr>
          <p:nvPr>
            <p:ph type="sldImg"/>
          </p:nvPr>
        </p:nvSpPr>
        <p:spPr>
          <a:xfrm>
            <a:off x="457200" y="720725"/>
            <a:ext cx="6400800" cy="3600450"/>
          </a:xfrm>
          <a:ln/>
        </p:spPr>
      </p:sp>
      <p:sp>
        <p:nvSpPr>
          <p:cNvPr id="82948" name="Rectangle 3"/>
          <p:cNvSpPr>
            <a:spLocks noGrp="1" noChangeArrowheads="1"/>
          </p:cNvSpPr>
          <p:nvPr>
            <p:ph type="body" idx="1"/>
          </p:nvPr>
        </p:nvSpPr>
        <p:spPr>
          <a:xfrm>
            <a:off x="731838" y="4560888"/>
            <a:ext cx="5851525" cy="4319587"/>
          </a:xfrm>
          <a:noFill/>
          <a:ln/>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1031"/>
          <p:cNvSpPr>
            <a:spLocks noGrp="1" noChangeArrowheads="1"/>
          </p:cNvSpPr>
          <p:nvPr>
            <p:ph type="sldNum" sz="quarter" idx="5"/>
          </p:nvPr>
        </p:nvSpPr>
        <p:spPr>
          <a:noFill/>
        </p:spPr>
        <p:txBody>
          <a:bodyPr/>
          <a:lstStyle/>
          <a:p>
            <a:fld id="{87E8633C-19C8-4502-84FA-9C2D01272195}" type="slidenum">
              <a:rPr lang="en-US" smtClean="0"/>
              <a:pPr/>
              <a:t>42</a:t>
            </a:fld>
            <a:endParaRPr lang="en-US"/>
          </a:p>
        </p:txBody>
      </p:sp>
      <p:sp>
        <p:nvSpPr>
          <p:cNvPr id="83971" name="Rectangle 2"/>
          <p:cNvSpPr>
            <a:spLocks noGrp="1" noRot="1" noChangeAspect="1" noChangeArrowheads="1" noTextEdit="1"/>
          </p:cNvSpPr>
          <p:nvPr>
            <p:ph type="sldImg"/>
          </p:nvPr>
        </p:nvSpPr>
        <p:spPr>
          <a:xfrm>
            <a:off x="457200" y="720725"/>
            <a:ext cx="6400800" cy="3600450"/>
          </a:xfrm>
          <a:ln/>
        </p:spPr>
      </p:sp>
      <p:sp>
        <p:nvSpPr>
          <p:cNvPr id="83972" name="Rectangle 3"/>
          <p:cNvSpPr>
            <a:spLocks noGrp="1" noChangeArrowheads="1"/>
          </p:cNvSpPr>
          <p:nvPr>
            <p:ph type="body" idx="1"/>
          </p:nvPr>
        </p:nvSpPr>
        <p:spPr>
          <a:xfrm>
            <a:off x="731838" y="4560888"/>
            <a:ext cx="5851525" cy="4319587"/>
          </a:xfrm>
          <a:noFill/>
          <a:ln/>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1031"/>
          <p:cNvSpPr>
            <a:spLocks noGrp="1" noChangeArrowheads="1"/>
          </p:cNvSpPr>
          <p:nvPr>
            <p:ph type="sldNum" sz="quarter" idx="5"/>
          </p:nvPr>
        </p:nvSpPr>
        <p:spPr>
          <a:noFill/>
        </p:spPr>
        <p:txBody>
          <a:bodyPr/>
          <a:lstStyle/>
          <a:p>
            <a:fld id="{2836C376-0476-4AC4-AE6E-385F76BD1EE8}" type="slidenum">
              <a:rPr lang="en-US" smtClean="0"/>
              <a:pPr/>
              <a:t>43</a:t>
            </a:fld>
            <a:endParaRPr lang="en-US"/>
          </a:p>
        </p:txBody>
      </p:sp>
      <p:sp>
        <p:nvSpPr>
          <p:cNvPr id="84995" name="Rectangle 2"/>
          <p:cNvSpPr>
            <a:spLocks noGrp="1" noRot="1" noChangeAspect="1" noChangeArrowheads="1" noTextEdit="1"/>
          </p:cNvSpPr>
          <p:nvPr>
            <p:ph type="sldImg"/>
          </p:nvPr>
        </p:nvSpPr>
        <p:spPr>
          <a:xfrm>
            <a:off x="457200" y="717550"/>
            <a:ext cx="6370638" cy="3584575"/>
          </a:xfrm>
          <a:ln/>
        </p:spPr>
      </p:sp>
      <p:sp>
        <p:nvSpPr>
          <p:cNvPr id="84996" name="Rectangle 3"/>
          <p:cNvSpPr>
            <a:spLocks noGrp="1" noChangeArrowheads="1"/>
          </p:cNvSpPr>
          <p:nvPr>
            <p:ph type="body" idx="1"/>
          </p:nvPr>
        </p:nvSpPr>
        <p:spPr>
          <a:noFill/>
          <a:ln/>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031"/>
          <p:cNvSpPr>
            <a:spLocks noGrp="1" noChangeArrowheads="1"/>
          </p:cNvSpPr>
          <p:nvPr>
            <p:ph type="sldNum" sz="quarter" idx="5"/>
          </p:nvPr>
        </p:nvSpPr>
        <p:spPr>
          <a:noFill/>
        </p:spPr>
        <p:txBody>
          <a:bodyPr/>
          <a:lstStyle/>
          <a:p>
            <a:fld id="{766CE5E4-1E8E-4BFC-9212-9A0002086866}" type="slidenum">
              <a:rPr lang="en-US" smtClean="0"/>
              <a:pPr/>
              <a:t>44</a:t>
            </a:fld>
            <a:endParaRPr lang="en-US"/>
          </a:p>
        </p:txBody>
      </p:sp>
      <p:sp>
        <p:nvSpPr>
          <p:cNvPr id="87043" name="Rectangle 2"/>
          <p:cNvSpPr>
            <a:spLocks noGrp="1" noRot="1" noChangeAspect="1" noChangeArrowheads="1" noTextEdit="1"/>
          </p:cNvSpPr>
          <p:nvPr>
            <p:ph type="sldImg"/>
          </p:nvPr>
        </p:nvSpPr>
        <p:spPr>
          <a:xfrm>
            <a:off x="457200" y="717550"/>
            <a:ext cx="6370638" cy="3584575"/>
          </a:xfrm>
          <a:ln/>
        </p:spPr>
      </p:sp>
      <p:sp>
        <p:nvSpPr>
          <p:cNvPr id="8704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1139826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TextEdit="1"/>
          </p:cNvSpPr>
          <p:nvPr>
            <p:ph type="sldImg"/>
          </p:nvPr>
        </p:nvSpPr>
        <p:spPr bwMode="auto">
          <a:xfrm>
            <a:off x="457200" y="717550"/>
            <a:ext cx="6370638" cy="3584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Here’s how the same set of photos appear in our photo explorer.  Our system takes the set of photos and automatically determines the relative positions and orientations from which each photo was taken.  We can then load the photos into our immersive 3D browser where the user can visualize and explore the photos using spatial relationships.</a:t>
            </a:r>
          </a:p>
          <a:p>
            <a:pPr>
              <a:spcBef>
                <a:spcPct val="0"/>
              </a:spcBef>
            </a:pPr>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TextEdit="1"/>
          </p:cNvSpPr>
          <p:nvPr>
            <p:ph type="sldImg"/>
          </p:nvPr>
        </p:nvSpPr>
        <p:spPr bwMode="auto">
          <a:xfrm>
            <a:off x="457200" y="717550"/>
            <a:ext cx="6370638" cy="3584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So, we begin by detecting SIFT features in each photo.</a:t>
            </a:r>
          </a:p>
          <a:p>
            <a:pPr>
              <a:spcBef>
                <a:spcPct val="0"/>
              </a:spcBef>
            </a:pPr>
            <a:endParaRPr lang="en-US" altLang="en-US"/>
          </a:p>
          <a:p>
            <a:pPr>
              <a:spcBef>
                <a:spcPct val="0"/>
              </a:spcBef>
            </a:pPr>
            <a:r>
              <a:rPr lang="en-US" altLang="en-US"/>
              <a:t>[We detect SIFT features in each photo, resulting in a set of feature locations and 128-byte feature descriptors…]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spect="1" noTextEdit="1"/>
          </p:cNvSpPr>
          <p:nvPr>
            <p:ph type="sldImg"/>
          </p:nvPr>
        </p:nvSpPr>
        <p:spPr bwMode="auto">
          <a:xfrm>
            <a:off x="457200" y="717550"/>
            <a:ext cx="6370638" cy="3584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TextEdit="1"/>
          </p:cNvSpPr>
          <p:nvPr>
            <p:ph type="sldImg"/>
          </p:nvPr>
        </p:nvSpPr>
        <p:spPr bwMode="auto">
          <a:xfrm>
            <a:off x="457200" y="717550"/>
            <a:ext cx="6370638" cy="3584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Next, we match features across each pair of photos using approximate nearest neighbor matching.</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457200" y="717550"/>
            <a:ext cx="6370638" cy="3584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The matches are refined by using RANSAC, which is a robust model-fitting technique, to estimate a fundamental matrix between each pair of matching images and keeping only matches consistent with that fundamental matrix.</a:t>
            </a:r>
          </a:p>
          <a:p>
            <a:pPr>
              <a:spcBef>
                <a:spcPct val="0"/>
              </a:spcBef>
            </a:pPr>
            <a:r>
              <a:rPr lang="en-US" altLang="en-US"/>
              <a:t>We then link connected components of pairwise feature matches together to form correspondences across multiple images.</a:t>
            </a:r>
          </a:p>
          <a:p>
            <a:pPr>
              <a:spcBef>
                <a:spcPct val="0"/>
              </a:spcBef>
            </a:pPr>
            <a:r>
              <a:rPr lang="en-US" altLang="en-US"/>
              <a:t>Once we have correspondences, we run structure from motion to recover the camera and scene geometry.  Structure from motion solves the following problem:</a:t>
            </a:r>
          </a:p>
          <a:p>
            <a:pPr>
              <a:spcBef>
                <a:spcPct val="0"/>
              </a:spcBef>
            </a:pPr>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457200" y="717550"/>
            <a:ext cx="6370638" cy="3584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The matches are refined by using RANSAC, which is a robust model-fitting technique, to estimate a fundamental matrix between each pair of matching images and keeping only matches consistent with that fundamental matrix.</a:t>
            </a:r>
          </a:p>
          <a:p>
            <a:pPr>
              <a:spcBef>
                <a:spcPct val="0"/>
              </a:spcBef>
            </a:pPr>
            <a:r>
              <a:rPr lang="en-US" altLang="en-US"/>
              <a:t>We then link connected components of pairwise feature matches together to form correspondences across multiple images.</a:t>
            </a:r>
          </a:p>
          <a:p>
            <a:pPr>
              <a:spcBef>
                <a:spcPct val="0"/>
              </a:spcBef>
            </a:pPr>
            <a:r>
              <a:rPr lang="en-US" altLang="en-US"/>
              <a:t>Once we have correspondences, we run structure from motion to recover the camera and scene geometry.  Structure from motion solves the following problem:</a:t>
            </a:r>
          </a:p>
          <a:p>
            <a:pPr>
              <a:spcBef>
                <a:spcPct val="0"/>
              </a:spcBef>
            </a:pPr>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TextEdit="1"/>
          </p:cNvSpPr>
          <p:nvPr>
            <p:ph type="sldImg"/>
          </p:nvPr>
        </p:nvSpPr>
        <p:spPr bwMode="auto">
          <a:xfrm>
            <a:off x="457200" y="717550"/>
            <a:ext cx="6370638" cy="3584575"/>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The matches are refined by using RANSAC, which is a robust model-fitting technique, to estimate a fundamental matrix between each pair of matching images and keeping only matches consistent with that fundamental matrix.</a:t>
            </a:r>
          </a:p>
          <a:p>
            <a:pPr>
              <a:spcBef>
                <a:spcPct val="0"/>
              </a:spcBef>
            </a:pPr>
            <a:r>
              <a:rPr lang="en-US" altLang="en-US"/>
              <a:t>We then link connected components of pairwise feature matches together to form correspondences across multiple images.</a:t>
            </a:r>
          </a:p>
          <a:p>
            <a:pPr>
              <a:spcBef>
                <a:spcPct val="0"/>
              </a:spcBef>
            </a:pPr>
            <a:r>
              <a:rPr lang="en-US" altLang="en-US"/>
              <a:t>Once we have correspondences, we run structure from motion to recover the camera and scene geometry.  Structure from motion solves the following problem:</a:t>
            </a:r>
          </a:p>
          <a:p>
            <a:pPr>
              <a:spcBef>
                <a:spcPct val="0"/>
              </a:spcBef>
            </a:pPr>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4"/>
        <p:cNvGrpSpPr/>
        <p:nvPr/>
      </p:nvGrpSpPr>
      <p:grpSpPr>
        <a:xfrm>
          <a:off x="0" y="0"/>
          <a:ext cx="0" cy="0"/>
          <a:chOff x="0" y="0"/>
          <a:chExt cx="0" cy="0"/>
        </a:xfrm>
      </p:grpSpPr>
      <p:sp>
        <p:nvSpPr>
          <p:cNvPr id="1465" name="Shape 1465"/>
          <p:cNvSpPr>
            <a:spLocks noGrp="1" noRot="1" noChangeAspect="1"/>
          </p:cNvSpPr>
          <p:nvPr>
            <p:ph type="sldImg" idx="2"/>
          </p:nvPr>
        </p:nvSpPr>
        <p:spPr>
          <a:xfrm>
            <a:off x="406400" y="696913"/>
            <a:ext cx="61976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6" name="Shape 1466"/>
          <p:cNvSpPr txBox="1">
            <a:spLocks noGrp="1"/>
          </p:cNvSpPr>
          <p:nvPr>
            <p:ph type="body" idx="1"/>
          </p:nvPr>
        </p:nvSpPr>
        <p:spPr>
          <a:xfrm>
            <a:off x="701040" y="4415790"/>
            <a:ext cx="5608200" cy="41835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467" name="Shape 1467"/>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spcBef>
                <a:spcPts val="0"/>
              </a:spcBef>
              <a:spcAft>
                <a:spcPts val="0"/>
              </a:spcAft>
              <a:buClr>
                <a:srgbClr val="000000"/>
              </a:buClr>
              <a:buFont typeface="Arial"/>
              <a:buNone/>
            </a:pPr>
            <a:fld id="{00000000-1234-1234-1234-123412341234}" type="slidenum">
              <a:rPr lang="en-US"/>
              <a:t>55</a:t>
            </a:fld>
            <a:endParaRPr/>
          </a:p>
        </p:txBody>
      </p:sp>
    </p:spTree>
    <p:extLst>
      <p:ext uri="{BB962C8B-B14F-4D97-AF65-F5344CB8AC3E}">
        <p14:creationId xmlns:p14="http://schemas.microsoft.com/office/powerpoint/2010/main" val="16382918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a19f0264d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a19f0264d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common cause of failure in structure-from-motion is misregistration of images due to repeated structures. Here, we observe 840 matches on two different sides of the temple which leads to a catastrophic failure. To understand this problem, let’s briefly discuss resectioning.</a:t>
            </a:r>
            <a:endParaRPr/>
          </a:p>
        </p:txBody>
      </p:sp>
    </p:spTree>
    <p:extLst>
      <p:ext uri="{BB962C8B-B14F-4D97-AF65-F5344CB8AC3E}">
        <p14:creationId xmlns:p14="http://schemas.microsoft.com/office/powerpoint/2010/main" val="15113425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a19f0264d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a19f0264d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 common cause of failure in structure-from-motion is misregistration of images due to repeated structures. Here, we observe 840 matches on two different sides of the temple which leads to a catastrophic failure. To understand this problem, let’s briefly discuss resectioning.</a:t>
            </a:r>
            <a:endParaRPr/>
          </a:p>
        </p:txBody>
      </p:sp>
    </p:spTree>
    <p:extLst>
      <p:ext uri="{BB962C8B-B14F-4D97-AF65-F5344CB8AC3E}">
        <p14:creationId xmlns:p14="http://schemas.microsoft.com/office/powerpoint/2010/main" val="3975289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C2245BB2-72D8-4F5D-8C1C-73EEE709C45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670A8D64-1611-43DC-888C-CECC4A31D17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C093C1C4-56C8-4515-8CBE-CDFFC4A9884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B42CB5CF-C42F-4B83-B903-AC78448166E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8"/>
          <p:cNvSpPr>
            <a:spLocks noGrp="1" noChangeArrowheads="1"/>
          </p:cNvSpPr>
          <p:nvPr>
            <p:ph type="dt" sz="half" idx="10"/>
          </p:nvPr>
        </p:nvSpPr>
        <p:spPr>
          <a:ln/>
        </p:spPr>
        <p:txBody>
          <a:bodyPr/>
          <a:lstStyle>
            <a:lvl1pPr>
              <a:defRPr/>
            </a:lvl1pPr>
          </a:lstStyle>
          <a:p>
            <a:pPr>
              <a:defRPr/>
            </a:pPr>
            <a:endParaRPr lang="en-US"/>
          </a:p>
        </p:txBody>
      </p:sp>
      <p:sp>
        <p:nvSpPr>
          <p:cNvPr id="8" name="Rectangle 1029"/>
          <p:cNvSpPr>
            <a:spLocks noGrp="1" noChangeArrowheads="1"/>
          </p:cNvSpPr>
          <p:nvPr>
            <p:ph type="ftr" sz="quarter" idx="11"/>
          </p:nvPr>
        </p:nvSpPr>
        <p:spPr>
          <a:ln/>
        </p:spPr>
        <p:txBody>
          <a:bodyPr/>
          <a:lstStyle>
            <a:lvl1pPr>
              <a:defRPr/>
            </a:lvl1pPr>
          </a:lstStyle>
          <a:p>
            <a:pPr>
              <a:defRPr/>
            </a:pPr>
            <a:endParaRPr lang="en-US"/>
          </a:p>
        </p:txBody>
      </p:sp>
      <p:sp>
        <p:nvSpPr>
          <p:cNvPr id="9" name="Rectangle 1030"/>
          <p:cNvSpPr>
            <a:spLocks noGrp="1" noChangeArrowheads="1"/>
          </p:cNvSpPr>
          <p:nvPr>
            <p:ph type="sldNum" sz="quarter" idx="12"/>
          </p:nvPr>
        </p:nvSpPr>
        <p:spPr>
          <a:ln/>
        </p:spPr>
        <p:txBody>
          <a:bodyPr/>
          <a:lstStyle>
            <a:lvl1pPr>
              <a:defRPr/>
            </a:lvl1pPr>
          </a:lstStyle>
          <a:p>
            <a:pPr>
              <a:defRPr/>
            </a:pPr>
            <a:fld id="{BCBA47F1-A75F-42E0-A961-493C36B0AD4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8"/>
          <p:cNvSpPr>
            <a:spLocks noGrp="1" noChangeArrowheads="1"/>
          </p:cNvSpPr>
          <p:nvPr>
            <p:ph type="dt" sz="half" idx="10"/>
          </p:nvPr>
        </p:nvSpPr>
        <p:spPr>
          <a:ln/>
        </p:spPr>
        <p:txBody>
          <a:bodyPr/>
          <a:lstStyle>
            <a:lvl1pPr>
              <a:defRPr/>
            </a:lvl1pPr>
          </a:lstStyle>
          <a:p>
            <a:pPr>
              <a:defRPr/>
            </a:pPr>
            <a:endParaRPr lang="en-US"/>
          </a:p>
        </p:txBody>
      </p:sp>
      <p:sp>
        <p:nvSpPr>
          <p:cNvPr id="4" name="Rectangle 1029"/>
          <p:cNvSpPr>
            <a:spLocks noGrp="1" noChangeArrowheads="1"/>
          </p:cNvSpPr>
          <p:nvPr>
            <p:ph type="ftr" sz="quarter" idx="11"/>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2"/>
          </p:nvPr>
        </p:nvSpPr>
        <p:spPr>
          <a:ln/>
        </p:spPr>
        <p:txBody>
          <a:bodyPr/>
          <a:lstStyle>
            <a:lvl1pPr>
              <a:defRPr/>
            </a:lvl1pPr>
          </a:lstStyle>
          <a:p>
            <a:pPr>
              <a:defRPr/>
            </a:pPr>
            <a:fld id="{8A27B81F-1BE4-439F-90B5-D19E6463DFA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8"/>
          <p:cNvSpPr>
            <a:spLocks noGrp="1" noChangeArrowheads="1"/>
          </p:cNvSpPr>
          <p:nvPr>
            <p:ph type="dt" sz="half" idx="10"/>
          </p:nvPr>
        </p:nvSpPr>
        <p:spPr>
          <a:ln/>
        </p:spPr>
        <p:txBody>
          <a:bodyPr/>
          <a:lstStyle>
            <a:lvl1pPr>
              <a:defRPr/>
            </a:lvl1pPr>
          </a:lstStyle>
          <a:p>
            <a:pPr>
              <a:defRPr/>
            </a:pPr>
            <a:endParaRPr lang="en-US"/>
          </a:p>
        </p:txBody>
      </p:sp>
      <p:sp>
        <p:nvSpPr>
          <p:cNvPr id="3" name="Rectangle 1029"/>
          <p:cNvSpPr>
            <a:spLocks noGrp="1" noChangeArrowheads="1"/>
          </p:cNvSpPr>
          <p:nvPr>
            <p:ph type="ftr" sz="quarter" idx="11"/>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2"/>
          </p:nvPr>
        </p:nvSpPr>
        <p:spPr>
          <a:ln/>
        </p:spPr>
        <p:txBody>
          <a:bodyPr/>
          <a:lstStyle>
            <a:lvl1pPr>
              <a:defRPr/>
            </a:lvl1pPr>
          </a:lstStyle>
          <a:p>
            <a:pPr>
              <a:defRPr/>
            </a:pPr>
            <a:fld id="{A0C8C2E3-1288-4B13-AA04-1B8F559FD29B}"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92F750D0-0BE8-4E6D-92CF-6175DB1622C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8"/>
          <p:cNvSpPr>
            <a:spLocks noGrp="1" noChangeArrowheads="1"/>
          </p:cNvSpPr>
          <p:nvPr>
            <p:ph type="dt" sz="half" idx="10"/>
          </p:nvPr>
        </p:nvSpPr>
        <p:spPr>
          <a:ln/>
        </p:spPr>
        <p:txBody>
          <a:bodyPr/>
          <a:lstStyle>
            <a:lvl1pPr>
              <a:defRPr/>
            </a:lvl1pPr>
          </a:lstStyle>
          <a:p>
            <a:pPr>
              <a:defRPr/>
            </a:pPr>
            <a:endParaRPr lang="en-US"/>
          </a:p>
        </p:txBody>
      </p:sp>
      <p:sp>
        <p:nvSpPr>
          <p:cNvPr id="6" name="Rectangle 1029"/>
          <p:cNvSpPr>
            <a:spLocks noGrp="1" noChangeArrowheads="1"/>
          </p:cNvSpPr>
          <p:nvPr>
            <p:ph type="ftr" sz="quarter" idx="11"/>
          </p:nvPr>
        </p:nvSpPr>
        <p:spPr>
          <a:ln/>
        </p:spPr>
        <p:txBody>
          <a:bodyPr/>
          <a:lstStyle>
            <a:lvl1pPr>
              <a:defRPr/>
            </a:lvl1pPr>
          </a:lstStyle>
          <a:p>
            <a:pPr>
              <a:defRPr/>
            </a:pPr>
            <a:endParaRPr lang="en-US"/>
          </a:p>
        </p:txBody>
      </p:sp>
      <p:sp>
        <p:nvSpPr>
          <p:cNvPr id="7" name="Rectangle 1030"/>
          <p:cNvSpPr>
            <a:spLocks noGrp="1" noChangeArrowheads="1"/>
          </p:cNvSpPr>
          <p:nvPr>
            <p:ph type="sldNum" sz="quarter" idx="12"/>
          </p:nvPr>
        </p:nvSpPr>
        <p:spPr>
          <a:ln/>
        </p:spPr>
        <p:txBody>
          <a:bodyPr/>
          <a:lstStyle>
            <a:lvl1pPr>
              <a:defRPr/>
            </a:lvl1pPr>
          </a:lstStyle>
          <a:p>
            <a:pPr>
              <a:defRPr/>
            </a:pPr>
            <a:fld id="{380A3617-32FD-4AC7-A2C0-037535D2C33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FDEAC208-8ED8-430F-9AA5-3DF1286EA7E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8"/>
          <p:cNvSpPr>
            <a:spLocks noGrp="1" noChangeArrowheads="1"/>
          </p:cNvSpPr>
          <p:nvPr>
            <p:ph type="dt" sz="half" idx="10"/>
          </p:nvPr>
        </p:nvSpPr>
        <p:spPr>
          <a:ln/>
        </p:spPr>
        <p:txBody>
          <a:bodyPr/>
          <a:lstStyle>
            <a:lvl1pPr>
              <a:defRPr/>
            </a:lvl1pPr>
          </a:lstStyle>
          <a:p>
            <a:pPr>
              <a:defRPr/>
            </a:pPr>
            <a:endParaRPr lang="en-US"/>
          </a:p>
        </p:txBody>
      </p:sp>
      <p:sp>
        <p:nvSpPr>
          <p:cNvPr id="5" name="Rectangle 1029"/>
          <p:cNvSpPr>
            <a:spLocks noGrp="1" noChangeArrowheads="1"/>
          </p:cNvSpPr>
          <p:nvPr>
            <p:ph type="ftr" sz="quarter" idx="11"/>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2"/>
          </p:nvPr>
        </p:nvSpPr>
        <p:spPr>
          <a:ln/>
        </p:spPr>
        <p:txBody>
          <a:bodyPr/>
          <a:lstStyle>
            <a:lvl1pPr>
              <a:defRPr/>
            </a:lvl1pPr>
          </a:lstStyle>
          <a:p>
            <a:pPr>
              <a:defRPr/>
            </a:pPr>
            <a:fld id="{16A1056C-62C8-489C-A486-853D8AE0DB99}"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10363200" cy="838200"/>
          </a:xfrm>
        </p:spPr>
        <p:txBody>
          <a:bodyPr/>
          <a:lstStyle/>
          <a:p>
            <a:r>
              <a:rPr lang="en-US"/>
              <a:t>Click to edit Master title style</a:t>
            </a:r>
          </a:p>
        </p:txBody>
      </p:sp>
      <p:sp>
        <p:nvSpPr>
          <p:cNvPr id="3" name="Text Placeholder 2"/>
          <p:cNvSpPr>
            <a:spLocks noGrp="1"/>
          </p:cNvSpPr>
          <p:nvPr>
            <p:ph type="body" sz="half" idx="1"/>
          </p:nvPr>
        </p:nvSpPr>
        <p:spPr>
          <a:xfrm>
            <a:off x="914400" y="914400"/>
            <a:ext cx="508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28"/>
          <p:cNvSpPr>
            <a:spLocks noGrp="1" noChangeArrowheads="1"/>
          </p:cNvSpPr>
          <p:nvPr>
            <p:ph type="dt" sz="half" idx="10"/>
          </p:nvPr>
        </p:nvSpPr>
        <p:spPr>
          <a:ln/>
        </p:spPr>
        <p:txBody>
          <a:bodyPr/>
          <a:lstStyle>
            <a:lvl1pPr>
              <a:defRPr/>
            </a:lvl1pPr>
          </a:lstStyle>
          <a:p>
            <a:pPr>
              <a:defRPr/>
            </a:pPr>
            <a:endParaRPr lang="en-US"/>
          </a:p>
        </p:txBody>
      </p:sp>
      <p:sp>
        <p:nvSpPr>
          <p:cNvPr id="7" name="Rectangle 1029"/>
          <p:cNvSpPr>
            <a:spLocks noGrp="1" noChangeArrowheads="1"/>
          </p:cNvSpPr>
          <p:nvPr>
            <p:ph type="ftr" sz="quarter" idx="11"/>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2"/>
          </p:nvPr>
        </p:nvSpPr>
        <p:spPr>
          <a:ln/>
        </p:spPr>
        <p:txBody>
          <a:bodyPr/>
          <a:lstStyle>
            <a:lvl1pPr>
              <a:defRPr/>
            </a:lvl1pPr>
          </a:lstStyle>
          <a:p>
            <a:pPr>
              <a:defRPr/>
            </a:pPr>
            <a:fld id="{D4FAD76C-ADF5-4843-8DFF-0EE3066C1FF8}"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bg>
      <p:bgPr>
        <a:solidFill>
          <a:srgbClr val="FFFFFF"/>
        </a:soli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0" y="-8"/>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Clr>
                <a:srgbClr val="0B5394"/>
              </a:buClr>
              <a:buSzPts val="3200"/>
              <a:buFont typeface="Helvetica Neue Light"/>
              <a:buNone/>
              <a:defRPr sz="4267">
                <a:solidFill>
                  <a:srgbClr val="0B5394"/>
                </a:solidFill>
                <a:latin typeface="Helvetica Neue Light"/>
                <a:ea typeface="Helvetica Neue Light"/>
                <a:cs typeface="Helvetica Neue Light"/>
                <a:sym typeface="Helvetica Neue Light"/>
              </a:defRPr>
            </a:lvl1pPr>
            <a:lvl2pPr lvl="1">
              <a:spcBef>
                <a:spcPts val="0"/>
              </a:spcBef>
              <a:spcAft>
                <a:spcPts val="0"/>
              </a:spcAft>
              <a:buSzPts val="2800"/>
              <a:buFont typeface="Helvetica Neue Light"/>
              <a:buNone/>
              <a:defRPr>
                <a:latin typeface="Helvetica Neue Light"/>
                <a:ea typeface="Helvetica Neue Light"/>
                <a:cs typeface="Helvetica Neue Light"/>
                <a:sym typeface="Helvetica Neue Light"/>
              </a:defRPr>
            </a:lvl2pPr>
            <a:lvl3pPr lvl="2">
              <a:spcBef>
                <a:spcPts val="0"/>
              </a:spcBef>
              <a:spcAft>
                <a:spcPts val="0"/>
              </a:spcAft>
              <a:buSzPts val="2800"/>
              <a:buFont typeface="Helvetica Neue Light"/>
              <a:buNone/>
              <a:defRPr>
                <a:latin typeface="Helvetica Neue Light"/>
                <a:ea typeface="Helvetica Neue Light"/>
                <a:cs typeface="Helvetica Neue Light"/>
                <a:sym typeface="Helvetica Neue Light"/>
              </a:defRPr>
            </a:lvl3pPr>
            <a:lvl4pPr lvl="3">
              <a:spcBef>
                <a:spcPts val="0"/>
              </a:spcBef>
              <a:spcAft>
                <a:spcPts val="0"/>
              </a:spcAft>
              <a:buSzPts val="2800"/>
              <a:buFont typeface="Helvetica Neue Light"/>
              <a:buNone/>
              <a:defRPr>
                <a:latin typeface="Helvetica Neue Light"/>
                <a:ea typeface="Helvetica Neue Light"/>
                <a:cs typeface="Helvetica Neue Light"/>
                <a:sym typeface="Helvetica Neue Light"/>
              </a:defRPr>
            </a:lvl4pPr>
            <a:lvl5pPr lvl="4">
              <a:spcBef>
                <a:spcPts val="0"/>
              </a:spcBef>
              <a:spcAft>
                <a:spcPts val="0"/>
              </a:spcAft>
              <a:buSzPts val="2800"/>
              <a:buFont typeface="Helvetica Neue Light"/>
              <a:buNone/>
              <a:defRPr>
                <a:latin typeface="Helvetica Neue Light"/>
                <a:ea typeface="Helvetica Neue Light"/>
                <a:cs typeface="Helvetica Neue Light"/>
                <a:sym typeface="Helvetica Neue Light"/>
              </a:defRPr>
            </a:lvl5pPr>
            <a:lvl6pPr lvl="5">
              <a:spcBef>
                <a:spcPts val="0"/>
              </a:spcBef>
              <a:spcAft>
                <a:spcPts val="0"/>
              </a:spcAft>
              <a:buSzPts val="2800"/>
              <a:buFont typeface="Helvetica Neue Light"/>
              <a:buNone/>
              <a:defRPr>
                <a:latin typeface="Helvetica Neue Light"/>
                <a:ea typeface="Helvetica Neue Light"/>
                <a:cs typeface="Helvetica Neue Light"/>
                <a:sym typeface="Helvetica Neue Light"/>
              </a:defRPr>
            </a:lvl6pPr>
            <a:lvl7pPr lvl="6">
              <a:spcBef>
                <a:spcPts val="0"/>
              </a:spcBef>
              <a:spcAft>
                <a:spcPts val="0"/>
              </a:spcAft>
              <a:buSzPts val="2800"/>
              <a:buFont typeface="Helvetica Neue Light"/>
              <a:buNone/>
              <a:defRPr>
                <a:latin typeface="Helvetica Neue Light"/>
                <a:ea typeface="Helvetica Neue Light"/>
                <a:cs typeface="Helvetica Neue Light"/>
                <a:sym typeface="Helvetica Neue Light"/>
              </a:defRPr>
            </a:lvl7pPr>
            <a:lvl8pPr lvl="7">
              <a:spcBef>
                <a:spcPts val="0"/>
              </a:spcBef>
              <a:spcAft>
                <a:spcPts val="0"/>
              </a:spcAft>
              <a:buSzPts val="2800"/>
              <a:buFont typeface="Helvetica Neue Light"/>
              <a:buNone/>
              <a:defRPr>
                <a:latin typeface="Helvetica Neue Light"/>
                <a:ea typeface="Helvetica Neue Light"/>
                <a:cs typeface="Helvetica Neue Light"/>
                <a:sym typeface="Helvetica Neue Light"/>
              </a:defRPr>
            </a:lvl8pPr>
            <a:lvl9pPr lvl="8">
              <a:spcBef>
                <a:spcPts val="0"/>
              </a:spcBef>
              <a:spcAft>
                <a:spcPts val="0"/>
              </a:spcAft>
              <a:buSzPts val="2800"/>
              <a:buFont typeface="Helvetica Neue Light"/>
              <a:buNone/>
              <a:defRPr>
                <a:latin typeface="Helvetica Neue Light"/>
                <a:ea typeface="Helvetica Neue Light"/>
                <a:cs typeface="Helvetica Neue Light"/>
                <a:sym typeface="Helvetica Neue Light"/>
              </a:defRPr>
            </a:lvl9pPr>
          </a:lstStyle>
          <a:p>
            <a:endParaRPr/>
          </a:p>
        </p:txBody>
      </p:sp>
      <p:sp>
        <p:nvSpPr>
          <p:cNvPr id="18" name="Google Shape;18;p4"/>
          <p:cNvSpPr txBox="1">
            <a:spLocks noGrp="1"/>
          </p:cNvSpPr>
          <p:nvPr>
            <p:ph type="body" idx="1"/>
          </p:nvPr>
        </p:nvSpPr>
        <p:spPr>
          <a:xfrm>
            <a:off x="415600" y="763500"/>
            <a:ext cx="11360800" cy="58500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Font typeface="Helvetica Neue Light"/>
              <a:buChar char="●"/>
              <a:defRPr>
                <a:latin typeface="Helvetica Neue Light"/>
                <a:ea typeface="Helvetica Neue Light"/>
                <a:cs typeface="Helvetica Neue Light"/>
                <a:sym typeface="Helvetica Neue Light"/>
              </a:defRPr>
            </a:lvl1pPr>
            <a:lvl2pPr marL="1219170" lvl="1" indent="-423323">
              <a:spcBef>
                <a:spcPts val="2133"/>
              </a:spcBef>
              <a:spcAft>
                <a:spcPts val="0"/>
              </a:spcAft>
              <a:buSzPts val="1400"/>
              <a:buFont typeface="Helvetica Neue Light"/>
              <a:buChar char="○"/>
              <a:defRPr>
                <a:latin typeface="Helvetica Neue Light"/>
                <a:ea typeface="Helvetica Neue Light"/>
                <a:cs typeface="Helvetica Neue Light"/>
                <a:sym typeface="Helvetica Neue Light"/>
              </a:defRPr>
            </a:lvl2pPr>
            <a:lvl3pPr marL="1828754" lvl="2" indent="-423323">
              <a:spcBef>
                <a:spcPts val="2133"/>
              </a:spcBef>
              <a:spcAft>
                <a:spcPts val="0"/>
              </a:spcAft>
              <a:buSzPts val="1400"/>
              <a:buFont typeface="Helvetica Neue Light"/>
              <a:buChar char="■"/>
              <a:defRPr>
                <a:latin typeface="Helvetica Neue Light"/>
                <a:ea typeface="Helvetica Neue Light"/>
                <a:cs typeface="Helvetica Neue Light"/>
                <a:sym typeface="Helvetica Neue Light"/>
              </a:defRPr>
            </a:lvl3pPr>
            <a:lvl4pPr marL="2438339" lvl="3" indent="-423323">
              <a:spcBef>
                <a:spcPts val="2133"/>
              </a:spcBef>
              <a:spcAft>
                <a:spcPts val="0"/>
              </a:spcAft>
              <a:buSzPts val="1400"/>
              <a:buFont typeface="Helvetica Neue Light"/>
              <a:buChar char="●"/>
              <a:defRPr>
                <a:latin typeface="Helvetica Neue Light"/>
                <a:ea typeface="Helvetica Neue Light"/>
                <a:cs typeface="Helvetica Neue Light"/>
                <a:sym typeface="Helvetica Neue Light"/>
              </a:defRPr>
            </a:lvl4pPr>
            <a:lvl5pPr marL="3047924" lvl="4" indent="-423323">
              <a:spcBef>
                <a:spcPts val="2133"/>
              </a:spcBef>
              <a:spcAft>
                <a:spcPts val="0"/>
              </a:spcAft>
              <a:buSzPts val="1400"/>
              <a:buFont typeface="Helvetica Neue Light"/>
              <a:buChar char="○"/>
              <a:defRPr>
                <a:latin typeface="Helvetica Neue Light"/>
                <a:ea typeface="Helvetica Neue Light"/>
                <a:cs typeface="Helvetica Neue Light"/>
                <a:sym typeface="Helvetica Neue Light"/>
              </a:defRPr>
            </a:lvl5pPr>
            <a:lvl6pPr marL="3657509" lvl="5" indent="-423323">
              <a:spcBef>
                <a:spcPts val="2133"/>
              </a:spcBef>
              <a:spcAft>
                <a:spcPts val="0"/>
              </a:spcAft>
              <a:buSzPts val="1400"/>
              <a:buFont typeface="Helvetica Neue Light"/>
              <a:buChar char="■"/>
              <a:defRPr>
                <a:latin typeface="Helvetica Neue Light"/>
                <a:ea typeface="Helvetica Neue Light"/>
                <a:cs typeface="Helvetica Neue Light"/>
                <a:sym typeface="Helvetica Neue Light"/>
              </a:defRPr>
            </a:lvl6pPr>
            <a:lvl7pPr marL="4267093" lvl="6" indent="-423323">
              <a:spcBef>
                <a:spcPts val="2133"/>
              </a:spcBef>
              <a:spcAft>
                <a:spcPts val="0"/>
              </a:spcAft>
              <a:buSzPts val="1400"/>
              <a:buFont typeface="Helvetica Neue Light"/>
              <a:buChar char="●"/>
              <a:defRPr>
                <a:latin typeface="Helvetica Neue Light"/>
                <a:ea typeface="Helvetica Neue Light"/>
                <a:cs typeface="Helvetica Neue Light"/>
                <a:sym typeface="Helvetica Neue Light"/>
              </a:defRPr>
            </a:lvl7pPr>
            <a:lvl8pPr marL="4876678" lvl="7" indent="-423323">
              <a:spcBef>
                <a:spcPts val="2133"/>
              </a:spcBef>
              <a:spcAft>
                <a:spcPts val="0"/>
              </a:spcAft>
              <a:buSzPts val="1400"/>
              <a:buFont typeface="Helvetica Neue Light"/>
              <a:buChar char="○"/>
              <a:defRPr>
                <a:latin typeface="Helvetica Neue Light"/>
                <a:ea typeface="Helvetica Neue Light"/>
                <a:cs typeface="Helvetica Neue Light"/>
                <a:sym typeface="Helvetica Neue Light"/>
              </a:defRPr>
            </a:lvl8pPr>
            <a:lvl9pPr marL="5486263" lvl="8" indent="-423323">
              <a:spcBef>
                <a:spcPts val="2133"/>
              </a:spcBef>
              <a:spcAft>
                <a:spcPts val="2133"/>
              </a:spcAft>
              <a:buSzPts val="1400"/>
              <a:buFont typeface="Helvetica Neue Light"/>
              <a:buChar char="■"/>
              <a:defRPr>
                <a:latin typeface="Helvetica Neue Light"/>
                <a:ea typeface="Helvetica Neue Light"/>
                <a:cs typeface="Helvetica Neue Light"/>
                <a:sym typeface="Helvetica Neue Light"/>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defTabSz="1219170" fontAlgn="auto">
              <a:spcBef>
                <a:spcPts val="0"/>
              </a:spcBef>
              <a:spcAft>
                <a:spcPts val="0"/>
              </a:spcAft>
              <a:buClr>
                <a:srgbClr val="000000"/>
              </a:buClr>
            </a:pPr>
            <a:fld id="{00000000-1234-1234-1234-123412341234}" type="slidenum">
              <a:rPr lang="en" kern="0" smtClean="0">
                <a:solidFill>
                  <a:srgbClr val="595959"/>
                </a:solidFill>
                <a:latin typeface="Arial"/>
                <a:cs typeface="Arial"/>
                <a:sym typeface="Arial"/>
              </a:rPr>
              <a:pPr defTabSz="1219170" fontAlgn="auto">
                <a:spcBef>
                  <a:spcPts val="0"/>
                </a:spcBef>
                <a:spcAft>
                  <a:spcPts val="0"/>
                </a:spcAft>
                <a:buClr>
                  <a:srgbClr val="000000"/>
                </a:buClr>
              </a:pPr>
              <a:t>‹#›</a:t>
            </a:fld>
            <a:endParaRPr lang="en" kern="0">
              <a:solidFill>
                <a:srgbClr val="595959"/>
              </a:solidFill>
              <a:latin typeface="Arial"/>
              <a:cs typeface="Arial"/>
              <a:sym typeface="Arial"/>
            </a:endParaRPr>
          </a:p>
        </p:txBody>
      </p:sp>
    </p:spTree>
    <p:extLst>
      <p:ext uri="{BB962C8B-B14F-4D97-AF65-F5344CB8AC3E}">
        <p14:creationId xmlns:p14="http://schemas.microsoft.com/office/powerpoint/2010/main" val="2828997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1026"/>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5603" name="Rectangle 1027"/>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5332" name="Rectangle 1028"/>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a:p>
        </p:txBody>
      </p:sp>
      <p:sp>
        <p:nvSpPr>
          <p:cNvPr id="355333" name="Rectangle 1029"/>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355334" name="Rectangle 1030"/>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42BCDB62-BF24-41AA-8C0A-3B80C5230AA6}" type="slidenum">
              <a:rPr lang="en-US"/>
              <a:pPr>
                <a:defRPr/>
              </a:pPr>
              <a:t>‹#›</a:t>
            </a:fld>
            <a:endParaRPr lang="en-US"/>
          </a:p>
        </p:txBody>
      </p:sp>
      <p:sp>
        <p:nvSpPr>
          <p:cNvPr id="355335" name="Line 1031"/>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240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10.png"/><Relationship Id="rId5" Type="http://schemas.openxmlformats.org/officeDocument/2006/relationships/image" Target="../media/image410.png"/><Relationship Id="rId10" Type="http://schemas.openxmlformats.org/officeDocument/2006/relationships/image" Target="../media/image9.png"/><Relationship Id="rId4" Type="http://schemas.openxmlformats.org/officeDocument/2006/relationships/image" Target="../media/image310.png"/><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en.wikipedia.org/wiki/Necker_cube" TargetMode="External"/><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g"/><Relationship Id="rId11" Type="http://schemas.openxmlformats.org/officeDocument/2006/relationships/image" Target="../media/image18.jpg"/><Relationship Id="rId5" Type="http://schemas.openxmlformats.org/officeDocument/2006/relationships/image" Target="../media/image12.jpg"/><Relationship Id="rId10" Type="http://schemas.openxmlformats.org/officeDocument/2006/relationships/image" Target="../media/image17.jpg"/><Relationship Id="rId4" Type="http://schemas.openxmlformats.org/officeDocument/2006/relationships/image" Target="../media/image11.png"/><Relationship Id="rId9"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20.png"/><Relationship Id="rId7" Type="http://schemas.openxmlformats.org/officeDocument/2006/relationships/image" Target="../media/image22.w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24.wmf"/><Relationship Id="rId5" Type="http://schemas.openxmlformats.org/officeDocument/2006/relationships/image" Target="../media/image21.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23.wmf"/></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5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59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40.png"/><Relationship Id="rId7"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60.png"/><Relationship Id="rId5" Type="http://schemas.openxmlformats.org/officeDocument/2006/relationships/hyperlink" Target="http://www.eecs.berkeley.edu/~yang/courses/cs294-6/papers/TomasiC_Shape%20and%20motion%20from%20image%20streams%20under%20orthography.pdf" TargetMode="External"/><Relationship Id="rId4" Type="http://schemas.openxmlformats.org/officeDocument/2006/relationships/image" Target="../media/image650.png"/></Relationships>
</file>

<file path=ppt/slides/_rels/slide2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70.png"/><Relationship Id="rId7" Type="http://schemas.openxmlformats.org/officeDocument/2006/relationships/image" Target="../media/image7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0.png"/><Relationship Id="rId4" Type="http://schemas.openxmlformats.org/officeDocument/2006/relationships/hyperlink" Target="http://www.eecs.berkeley.edu/~yang/courses/cs294-6/papers/TomasiC_Shape%20and%20motion%20from%20image%20streams%20under%20orthography.pdf"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75.png"/><Relationship Id="rId7" Type="http://schemas.openxmlformats.org/officeDocument/2006/relationships/image" Target="../media/image82.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 Id="rId9" Type="http://schemas.openxmlformats.org/officeDocument/2006/relationships/image" Target="../media/image84.png"/></Relationships>
</file>

<file path=ppt/slides/_rels/slide2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79.png"/><Relationship Id="rId7" Type="http://schemas.openxmlformats.org/officeDocument/2006/relationships/image" Target="../media/image86.png"/><Relationship Id="rId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512.png"/><Relationship Id="rId5" Type="http://schemas.openxmlformats.org/officeDocument/2006/relationships/image" Target="../media/image81.png"/><Relationship Id="rId10" Type="http://schemas.openxmlformats.org/officeDocument/2006/relationships/image" Target="../media/image89.png"/><Relationship Id="rId4" Type="http://schemas.openxmlformats.org/officeDocument/2006/relationships/image" Target="../media/image80.png"/><Relationship Id="rId9" Type="http://schemas.openxmlformats.org/officeDocument/2006/relationships/image" Target="../media/image88.png"/></Relationships>
</file>

<file path=ppt/slides/_rels/slide29.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79.png"/><Relationship Id="rId7" Type="http://schemas.openxmlformats.org/officeDocument/2006/relationships/image" Target="../media/image92.png"/><Relationship Id="rId2" Type="http://schemas.openxmlformats.org/officeDocument/2006/relationships/image" Target="../media/image890.pn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79.png"/><Relationship Id="rId7" Type="http://schemas.openxmlformats.org/officeDocument/2006/relationships/image" Target="../media/image96.png"/><Relationship Id="rId2" Type="http://schemas.openxmlformats.org/officeDocument/2006/relationships/image" Target="../media/image890.png"/><Relationship Id="rId1" Type="http://schemas.openxmlformats.org/officeDocument/2006/relationships/slideLayout" Target="../slideLayouts/slideLayout2.xml"/><Relationship Id="rId6" Type="http://schemas.openxmlformats.org/officeDocument/2006/relationships/image" Target="../media/image95.png"/><Relationship Id="rId11" Type="http://schemas.openxmlformats.org/officeDocument/2006/relationships/image" Target="../media/image100.png"/><Relationship Id="rId5" Type="http://schemas.openxmlformats.org/officeDocument/2006/relationships/image" Target="../media/image60.png"/><Relationship Id="rId10" Type="http://schemas.openxmlformats.org/officeDocument/2006/relationships/image" Target="../media/image99.png"/><Relationship Id="rId4" Type="http://schemas.openxmlformats.org/officeDocument/2006/relationships/image" Target="../media/image81.png"/><Relationship Id="rId9" Type="http://schemas.openxmlformats.org/officeDocument/2006/relationships/image" Target="../media/image98.pn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32.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33.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hyperlink" Target="https://people.eecs.berkeley.edu/~yang/courses/cs294-6/papers/TomasiC_Shape%20and%20motion%20from%20image%20streams%20under%20orthography.pdf" TargetMode="External"/><Relationship Id="rId5" Type="http://schemas.openxmlformats.org/officeDocument/2006/relationships/image" Target="../media/image54.wmf"/><Relationship Id="rId4" Type="http://schemas.openxmlformats.org/officeDocument/2006/relationships/image" Target="../media/image53.w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hyperlink" Target="http://www-cvr.ai.uiuc.edu/ponce_grp/publication/paper/pami06.pdf" TargetMode="External"/><Relationship Id="rId4" Type="http://schemas.openxmlformats.org/officeDocument/2006/relationships/image" Target="../media/image10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2.png"/><Relationship Id="rId7" Type="http://schemas.openxmlformats.org/officeDocument/2006/relationships/image" Target="../media/image11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18.png"/><Relationship Id="rId5" Type="http://schemas.openxmlformats.org/officeDocument/2006/relationships/image" Target="../media/image117.png"/><Relationship Id="rId10" Type="http://schemas.openxmlformats.org/officeDocument/2006/relationships/image" Target="../media/image122.png"/><Relationship Id="rId4" Type="http://schemas.openxmlformats.org/officeDocument/2006/relationships/image" Target="../media/image116.png"/><Relationship Id="rId9" Type="http://schemas.openxmlformats.org/officeDocument/2006/relationships/image" Target="../media/image121.png"/></Relationships>
</file>

<file path=ppt/slides/_rels/slide3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pdfs.semanticscholar.org/c288/7c83751d2c36c63139e68d46516ba3038909.pdf"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110.pn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3.xml"/><Relationship Id="rId1" Type="http://schemas.openxmlformats.org/officeDocument/2006/relationships/slideLayout" Target="../slideLayouts/slideLayout12.xml"/><Relationship Id="rId6" Type="http://schemas.openxmlformats.org/officeDocument/2006/relationships/image" Target="../media/image103.png"/><Relationship Id="rId5" Type="http://schemas.openxmlformats.org/officeDocument/2006/relationships/oleObject" Target="../embeddings/oleObject8.bin"/><Relationship Id="rId4" Type="http://schemas.openxmlformats.org/officeDocument/2006/relationships/image" Target="../media/image102.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103.png"/><Relationship Id="rId5" Type="http://schemas.openxmlformats.org/officeDocument/2006/relationships/oleObject" Target="../embeddings/oleObject10.bin"/><Relationship Id="rId4" Type="http://schemas.openxmlformats.org/officeDocument/2006/relationships/image" Target="../media/image110.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103.png"/><Relationship Id="rId5" Type="http://schemas.openxmlformats.org/officeDocument/2006/relationships/oleObject" Target="../embeddings/oleObject10.bin"/><Relationship Id="rId4" Type="http://schemas.openxmlformats.org/officeDocument/2006/relationships/image" Target="../media/image111.png"/></Relationships>
</file>

<file path=ppt/slides/_rels/slide43.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6.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5" Type="http://schemas.openxmlformats.org/officeDocument/2006/relationships/hyperlink" Target="https://hal.inria.fr/inria-00548290/document" TargetMode="External"/><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 Id="rId14" Type="http://schemas.openxmlformats.org/officeDocument/2006/relationships/image" Target="../media/image12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phototour.cs.washington.edu/"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46.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42.jpeg"/><Relationship Id="rId18" Type="http://schemas.openxmlformats.org/officeDocument/2006/relationships/image" Target="../media/image147.jpeg"/><Relationship Id="rId3" Type="http://schemas.openxmlformats.org/officeDocument/2006/relationships/image" Target="../media/image115.png"/><Relationship Id="rId7" Type="http://schemas.openxmlformats.org/officeDocument/2006/relationships/image" Target="../media/image126.jpeg"/><Relationship Id="rId12" Type="http://schemas.openxmlformats.org/officeDocument/2006/relationships/image" Target="../media/image141.jpeg"/><Relationship Id="rId17" Type="http://schemas.openxmlformats.org/officeDocument/2006/relationships/image" Target="../media/image146.jpeg"/><Relationship Id="rId2" Type="http://schemas.openxmlformats.org/officeDocument/2006/relationships/notesSlide" Target="../notesSlides/notesSlide39.xml"/><Relationship Id="rId16" Type="http://schemas.openxmlformats.org/officeDocument/2006/relationships/image" Target="../media/image145.jpeg"/><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40.png"/><Relationship Id="rId5" Type="http://schemas.openxmlformats.org/officeDocument/2006/relationships/image" Target="../media/image124.png"/><Relationship Id="rId15" Type="http://schemas.openxmlformats.org/officeDocument/2006/relationships/image" Target="../media/image144.png"/><Relationship Id="rId10" Type="http://schemas.openxmlformats.org/officeDocument/2006/relationships/image" Target="../media/image130.jpeg"/><Relationship Id="rId4" Type="http://schemas.openxmlformats.org/officeDocument/2006/relationships/image" Target="../media/image123.png"/><Relationship Id="rId9" Type="http://schemas.openxmlformats.org/officeDocument/2006/relationships/image" Target="../media/image129.png"/><Relationship Id="rId14" Type="http://schemas.openxmlformats.org/officeDocument/2006/relationships/image" Target="../media/image143.png"/></Relationships>
</file>

<file path=ppt/slides/_rels/slide47.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51.jpeg"/><Relationship Id="rId18" Type="http://schemas.openxmlformats.org/officeDocument/2006/relationships/image" Target="../media/image154.png"/><Relationship Id="rId3" Type="http://schemas.openxmlformats.org/officeDocument/2006/relationships/image" Target="../media/image148.jpeg"/><Relationship Id="rId21" Type="http://schemas.openxmlformats.org/officeDocument/2006/relationships/hyperlink" Target="http://www.margaritachli.com/papers/ICCV2011paper.pdf" TargetMode="External"/><Relationship Id="rId7" Type="http://schemas.openxmlformats.org/officeDocument/2006/relationships/image" Target="../media/image149.png"/><Relationship Id="rId12" Type="http://schemas.openxmlformats.org/officeDocument/2006/relationships/image" Target="../media/image150.png"/><Relationship Id="rId17" Type="http://schemas.openxmlformats.org/officeDocument/2006/relationships/image" Target="../media/image153.png"/><Relationship Id="rId2" Type="http://schemas.openxmlformats.org/officeDocument/2006/relationships/notesSlide" Target="../notesSlides/notesSlide40.xml"/><Relationship Id="rId16" Type="http://schemas.openxmlformats.org/officeDocument/2006/relationships/image" Target="../media/image152.png"/><Relationship Id="rId20" Type="http://schemas.openxmlformats.org/officeDocument/2006/relationships/hyperlink" Target="https://en.wikipedia.org/wiki/Oriented_FAST_and_rotated_BRIEF" TargetMode="External"/><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40.png"/><Relationship Id="rId5" Type="http://schemas.openxmlformats.org/officeDocument/2006/relationships/image" Target="../media/image124.png"/><Relationship Id="rId15" Type="http://schemas.openxmlformats.org/officeDocument/2006/relationships/image" Target="../media/image144.png"/><Relationship Id="rId10" Type="http://schemas.openxmlformats.org/officeDocument/2006/relationships/image" Target="../media/image130.jpeg"/><Relationship Id="rId19" Type="http://schemas.openxmlformats.org/officeDocument/2006/relationships/hyperlink" Target="https://en.wikipedia.org/wiki/Speeded_up_robust_features" TargetMode="External"/><Relationship Id="rId4" Type="http://schemas.openxmlformats.org/officeDocument/2006/relationships/image" Target="../media/image123.png"/><Relationship Id="rId9" Type="http://schemas.openxmlformats.org/officeDocument/2006/relationships/image" Target="../media/image129.png"/><Relationship Id="rId14" Type="http://schemas.openxmlformats.org/officeDocument/2006/relationships/image" Target="../media/image143.png"/></Relationships>
</file>

<file path=ppt/slides/_rels/slide48.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51.jpeg"/><Relationship Id="rId18" Type="http://schemas.openxmlformats.org/officeDocument/2006/relationships/image" Target="../media/image158.jpeg"/><Relationship Id="rId26" Type="http://schemas.openxmlformats.org/officeDocument/2006/relationships/image" Target="../media/image147.jpeg"/><Relationship Id="rId3" Type="http://schemas.openxmlformats.org/officeDocument/2006/relationships/image" Target="../media/image115.png"/><Relationship Id="rId21" Type="http://schemas.openxmlformats.org/officeDocument/2006/relationships/image" Target="../media/image159.jpeg"/><Relationship Id="rId7" Type="http://schemas.openxmlformats.org/officeDocument/2006/relationships/image" Target="../media/image126.jpeg"/><Relationship Id="rId12" Type="http://schemas.openxmlformats.org/officeDocument/2006/relationships/image" Target="../media/image141.jpeg"/><Relationship Id="rId17" Type="http://schemas.openxmlformats.org/officeDocument/2006/relationships/image" Target="../media/image153.png"/><Relationship Id="rId25" Type="http://schemas.openxmlformats.org/officeDocument/2006/relationships/image" Target="../media/image145.jpeg"/><Relationship Id="rId2" Type="http://schemas.openxmlformats.org/officeDocument/2006/relationships/notesSlide" Target="../notesSlides/notesSlide41.xml"/><Relationship Id="rId16" Type="http://schemas.openxmlformats.org/officeDocument/2006/relationships/image" Target="../media/image152.png"/><Relationship Id="rId20"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40.png"/><Relationship Id="rId24" Type="http://schemas.openxmlformats.org/officeDocument/2006/relationships/image" Target="../media/image144.png"/><Relationship Id="rId5" Type="http://schemas.openxmlformats.org/officeDocument/2006/relationships/image" Target="../media/image124.png"/><Relationship Id="rId15" Type="http://schemas.openxmlformats.org/officeDocument/2006/relationships/image" Target="../media/image157.jpeg"/><Relationship Id="rId23" Type="http://schemas.openxmlformats.org/officeDocument/2006/relationships/image" Target="../media/image149.png"/><Relationship Id="rId10" Type="http://schemas.openxmlformats.org/officeDocument/2006/relationships/image" Target="../media/image156.png"/><Relationship Id="rId19" Type="http://schemas.openxmlformats.org/officeDocument/2006/relationships/image" Target="../media/image129.png"/><Relationship Id="rId4" Type="http://schemas.openxmlformats.org/officeDocument/2006/relationships/image" Target="../media/image123.png"/><Relationship Id="rId9" Type="http://schemas.openxmlformats.org/officeDocument/2006/relationships/image" Target="../media/image155.jpeg"/><Relationship Id="rId14" Type="http://schemas.openxmlformats.org/officeDocument/2006/relationships/image" Target="../media/image143.png"/><Relationship Id="rId22" Type="http://schemas.openxmlformats.org/officeDocument/2006/relationships/image" Target="../media/image148.jpeg"/></Relationships>
</file>

<file path=ppt/slides/_rels/slide49.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42.jpeg"/><Relationship Id="rId18" Type="http://schemas.openxmlformats.org/officeDocument/2006/relationships/image" Target="../media/image147.jpeg"/><Relationship Id="rId3" Type="http://schemas.openxmlformats.org/officeDocument/2006/relationships/image" Target="../media/image115.png"/><Relationship Id="rId21" Type="http://schemas.openxmlformats.org/officeDocument/2006/relationships/image" Target="../media/image151.jpeg"/><Relationship Id="rId7" Type="http://schemas.openxmlformats.org/officeDocument/2006/relationships/image" Target="../media/image149.png"/><Relationship Id="rId12" Type="http://schemas.openxmlformats.org/officeDocument/2006/relationships/image" Target="../media/image150.png"/><Relationship Id="rId17" Type="http://schemas.openxmlformats.org/officeDocument/2006/relationships/image" Target="../media/image153.png"/><Relationship Id="rId2" Type="http://schemas.openxmlformats.org/officeDocument/2006/relationships/notesSlide" Target="../notesSlides/notesSlide42.xml"/><Relationship Id="rId16" Type="http://schemas.openxmlformats.org/officeDocument/2006/relationships/image" Target="../media/image145.jpeg"/><Relationship Id="rId20"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61.jpeg"/><Relationship Id="rId5" Type="http://schemas.openxmlformats.org/officeDocument/2006/relationships/image" Target="../media/image124.png"/><Relationship Id="rId15" Type="http://schemas.openxmlformats.org/officeDocument/2006/relationships/image" Target="../media/image144.png"/><Relationship Id="rId10" Type="http://schemas.openxmlformats.org/officeDocument/2006/relationships/image" Target="../media/image160.jpeg"/><Relationship Id="rId19" Type="http://schemas.openxmlformats.org/officeDocument/2006/relationships/image" Target="../media/image130.jpeg"/><Relationship Id="rId4" Type="http://schemas.openxmlformats.org/officeDocument/2006/relationships/image" Target="../media/image123.png"/><Relationship Id="rId9" Type="http://schemas.openxmlformats.org/officeDocument/2006/relationships/image" Target="../media/image129.png"/><Relationship Id="rId14" Type="http://schemas.openxmlformats.org/officeDocument/2006/relationships/image" Target="../media/image143.png"/><Relationship Id="rId22" Type="http://schemas.openxmlformats.org/officeDocument/2006/relationships/image" Target="../media/image154.png"/></Relationships>
</file>

<file path=ppt/slides/_rels/slide50.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s://www.cc.gatech.edu/~hays/compvision/proj3/" TargetMode="External"/></Relationships>
</file>

<file path=ppt/slides/_rels/slide51.xml.rels><?xml version="1.0" encoding="UTF-8" standalone="yes"?>
<Relationships xmlns="http://schemas.openxmlformats.org/package/2006/relationships"><Relationship Id="rId8" Type="http://schemas.openxmlformats.org/officeDocument/2006/relationships/image" Target="../media/image128.png"/><Relationship Id="rId13" Type="http://schemas.openxmlformats.org/officeDocument/2006/relationships/image" Target="../media/image142.jpeg"/><Relationship Id="rId18" Type="http://schemas.openxmlformats.org/officeDocument/2006/relationships/image" Target="../media/image147.jpeg"/><Relationship Id="rId3" Type="http://schemas.openxmlformats.org/officeDocument/2006/relationships/image" Target="../media/image115.png"/><Relationship Id="rId21" Type="http://schemas.openxmlformats.org/officeDocument/2006/relationships/image" Target="../media/image151.jpeg"/><Relationship Id="rId7" Type="http://schemas.openxmlformats.org/officeDocument/2006/relationships/image" Target="../media/image149.png"/><Relationship Id="rId12" Type="http://schemas.openxmlformats.org/officeDocument/2006/relationships/image" Target="../media/image150.png"/><Relationship Id="rId17" Type="http://schemas.openxmlformats.org/officeDocument/2006/relationships/image" Target="../media/image153.png"/><Relationship Id="rId2" Type="http://schemas.openxmlformats.org/officeDocument/2006/relationships/notesSlide" Target="../notesSlides/notesSlide44.xml"/><Relationship Id="rId16" Type="http://schemas.openxmlformats.org/officeDocument/2006/relationships/image" Target="../media/image145.jpeg"/><Relationship Id="rId20"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61.jpeg"/><Relationship Id="rId5" Type="http://schemas.openxmlformats.org/officeDocument/2006/relationships/image" Target="../media/image124.png"/><Relationship Id="rId15" Type="http://schemas.openxmlformats.org/officeDocument/2006/relationships/image" Target="../media/image144.png"/><Relationship Id="rId10" Type="http://schemas.openxmlformats.org/officeDocument/2006/relationships/image" Target="../media/image160.jpeg"/><Relationship Id="rId19" Type="http://schemas.openxmlformats.org/officeDocument/2006/relationships/image" Target="../media/image130.jpeg"/><Relationship Id="rId4" Type="http://schemas.openxmlformats.org/officeDocument/2006/relationships/image" Target="../media/image123.png"/><Relationship Id="rId9" Type="http://schemas.openxmlformats.org/officeDocument/2006/relationships/image" Target="../media/image129.png"/><Relationship Id="rId14" Type="http://schemas.openxmlformats.org/officeDocument/2006/relationships/image" Target="../media/image143.png"/><Relationship Id="rId22" Type="http://schemas.openxmlformats.org/officeDocument/2006/relationships/image" Target="../media/image154.png"/></Relationships>
</file>

<file path=ppt/slides/_rels/slide52.xml.rels><?xml version="1.0" encoding="UTF-8" standalone="yes"?>
<Relationships xmlns="http://schemas.openxmlformats.org/package/2006/relationships"><Relationship Id="rId3" Type="http://schemas.openxmlformats.org/officeDocument/2006/relationships/hyperlink" Target="http://www.graphviz.org/" TargetMode="External"/><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hyperlink" Target="https://pdfs.semanticscholar.org/c288/7c83751d2c36c63139e68d46516ba3038909.pdf"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64.png"/><Relationship Id="rId7" Type="http://schemas.openxmlformats.org/officeDocument/2006/relationships/hyperlink" Target="https://demuc.de/tutorials/cvpr2017/sparse-modeling.pdf"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s>
</file>

<file path=ppt/slides/_rels/slide5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hyperlink" Target="https://rajbirkataria.com/assets/ImprovingStructurefromMotionwithReliableResectioning.pdf" TargetMode="External"/><Relationship Id="rId4" Type="http://schemas.openxmlformats.org/officeDocument/2006/relationships/image" Target="../media/image169.jpg"/></Relationships>
</file>

<file path=ppt/slides/_rels/slide57.xml.rels><?xml version="1.0" encoding="UTF-8" standalone="yes"?>
<Relationships xmlns="http://schemas.openxmlformats.org/package/2006/relationships"><Relationship Id="rId3" Type="http://schemas.openxmlformats.org/officeDocument/2006/relationships/hyperlink" Target="https://rajbirkataria.com/assets/ImprovingStructurefromMotionwithReliableResectioning.pdf"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170.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hyperlink" Target="https://arxiv.org/pdf/2008.12295.pdf"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hyperlink" Target="https://arxiv.org/pdf/2008.12295.pdf"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ccwu.me/vsfm/vsfm.pdf"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github.com/mapillary/OpenSfM" TargetMode="External"/><Relationship Id="rId7" Type="http://schemas.openxmlformats.org/officeDocument/2006/relationships/hyperlink" Target="https://en.wikipedia.org/wiki/Structure_from_motion%23Structure_from_motion_software_toolboxes" TargetMode="External"/><Relationship Id="rId2" Type="http://schemas.openxmlformats.org/officeDocument/2006/relationships/hyperlink" Target="http://www.cs.cornell.edu/~snavely/bundler/" TargetMode="External"/><Relationship Id="rId1" Type="http://schemas.openxmlformats.org/officeDocument/2006/relationships/slideLayout" Target="../slideLayouts/slideLayout2.xml"/><Relationship Id="rId6" Type="http://schemas.openxmlformats.org/officeDocument/2006/relationships/hyperlink" Target="https://colmap.github.io/" TargetMode="External"/><Relationship Id="rId5" Type="http://schemas.openxmlformats.org/officeDocument/2006/relationships/hyperlink" Target="http://ccwu.me/vsfm/" TargetMode="External"/><Relationship Id="rId4" Type="http://schemas.openxmlformats.org/officeDocument/2006/relationships/hyperlink" Target="https://github.com/openMVG/openM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Structure from motion</a:t>
            </a:r>
          </a:p>
        </p:txBody>
      </p:sp>
      <p:sp>
        <p:nvSpPr>
          <p:cNvPr id="26627" name="Rectangle 3"/>
          <p:cNvSpPr>
            <a:spLocks noGrp="1" noChangeArrowheads="1"/>
          </p:cNvSpPr>
          <p:nvPr>
            <p:ph type="body" idx="1"/>
          </p:nvPr>
        </p:nvSpPr>
        <p:spPr/>
        <p:txBody>
          <a:bodyPr/>
          <a:lstStyle/>
          <a:p>
            <a:endParaRPr lang="en-US"/>
          </a:p>
        </p:txBody>
      </p:sp>
      <p:pic>
        <p:nvPicPr>
          <p:cNvPr id="26628" name="Picture 6" descr="dragon"/>
          <p:cNvPicPr>
            <a:picLocks noChangeAspect="1" noChangeArrowheads="1"/>
          </p:cNvPicPr>
          <p:nvPr/>
        </p:nvPicPr>
        <p:blipFill>
          <a:blip r:embed="rId3" cstate="print"/>
          <a:srcRect/>
          <a:stretch>
            <a:fillRect/>
          </a:stretch>
        </p:blipFill>
        <p:spPr bwMode="auto">
          <a:xfrm>
            <a:off x="3238500" y="990600"/>
            <a:ext cx="5715000" cy="57150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Outline: Structure from motion</a:t>
            </a:r>
          </a:p>
        </p:txBody>
      </p:sp>
      <p:sp>
        <p:nvSpPr>
          <p:cNvPr id="1092611" name="Rectangle 3"/>
          <p:cNvSpPr>
            <a:spLocks noGrp="1" noChangeArrowheads="1"/>
          </p:cNvSpPr>
          <p:nvPr>
            <p:ph type="body" idx="1"/>
          </p:nvPr>
        </p:nvSpPr>
        <p:spPr/>
        <p:txBody>
          <a:bodyPr/>
          <a:lstStyle/>
          <a:p>
            <a:pPr>
              <a:buFontTx/>
              <a:buChar char="•"/>
            </a:pPr>
            <a:r>
              <a:rPr lang="en-US" sz="2800" dirty="0"/>
              <a:t>Problem definition and ambiguities</a:t>
            </a:r>
          </a:p>
          <a:p>
            <a:pPr>
              <a:buFontTx/>
              <a:buChar char="•"/>
            </a:pPr>
            <a:r>
              <a:rPr lang="en-US" sz="2800" dirty="0"/>
              <a:t>Affine structure from motion</a:t>
            </a:r>
          </a:p>
          <a:p>
            <a:pPr lvl="1"/>
            <a:r>
              <a:rPr lang="en-US" sz="2400" dirty="0"/>
              <a:t>Factorization</a:t>
            </a:r>
          </a:p>
          <a:p>
            <a:pPr>
              <a:buFontTx/>
              <a:buChar char="•"/>
            </a:pPr>
            <a:r>
              <a:rPr lang="en-US" sz="2800" dirty="0"/>
              <a:t>Projective structure from motion</a:t>
            </a:r>
          </a:p>
          <a:p>
            <a:pPr lvl="1"/>
            <a:r>
              <a:rPr lang="en-US" sz="2400" dirty="0"/>
              <a:t>Bundle adjustment</a:t>
            </a:r>
          </a:p>
          <a:p>
            <a:pPr marL="457200" indent="-457200">
              <a:buFont typeface="Arial" panose="020B0604020202020204" pitchFamily="34" charset="0"/>
              <a:buChar char="•"/>
            </a:pPr>
            <a:r>
              <a:rPr lang="en-US" sz="2800" dirty="0"/>
              <a:t>Modern structure from motion pipeline</a:t>
            </a:r>
          </a:p>
        </p:txBody>
      </p:sp>
    </p:spTree>
    <p:extLst>
      <p:ext uri="{BB962C8B-B14F-4D97-AF65-F5344CB8AC3E}">
        <p14:creationId xmlns:p14="http://schemas.microsoft.com/office/powerpoint/2010/main" val="2145316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dirty="0"/>
              <a:t>Structure from motion</a:t>
            </a:r>
          </a:p>
        </p:txBody>
      </p:sp>
      <p:sp>
        <p:nvSpPr>
          <p:cNvPr id="123907" name="Rectangle 3"/>
          <p:cNvSpPr>
            <a:spLocks noChangeArrowheads="1"/>
          </p:cNvSpPr>
          <p:nvPr/>
        </p:nvSpPr>
        <p:spPr bwMode="auto">
          <a:xfrm>
            <a:off x="5788024" y="1539875"/>
            <a:ext cx="1219200" cy="1219200"/>
          </a:xfrm>
          <a:prstGeom prst="rect">
            <a:avLst/>
          </a:prstGeom>
          <a:solidFill>
            <a:srgbClr val="DDEEFF"/>
          </a:solidFill>
          <a:ln w="9525">
            <a:miter lim="800000"/>
            <a:headEnd/>
            <a:tailEnd/>
          </a:ln>
          <a:effectLst/>
          <a:scene3d>
            <a:camera prst="legacyObliqueTopRight">
              <a:rot lat="0" lon="18300000" rev="0"/>
            </a:camera>
            <a:lightRig rig="legacyFlat3" dir="b"/>
          </a:scene3d>
          <a:sp3d extrusionH="1700200" prstMaterial="legacyMatte">
            <a:bevelT w="13500" h="13500" prst="angle"/>
            <a:bevelB w="13500" h="13500" prst="angle"/>
            <a:extrusionClr>
              <a:srgbClr val="DDEEFF"/>
            </a:extrusionClr>
          </a:sp3d>
        </p:spPr>
        <p:txBody>
          <a:bodyPr wrap="none" anchor="ctr">
            <a:flatTx/>
          </a:bodyPr>
          <a:lstStyle/>
          <a:p>
            <a:endParaRPr lang="en-US"/>
          </a:p>
        </p:txBody>
      </p:sp>
      <p:sp>
        <p:nvSpPr>
          <p:cNvPr id="123908" name="AutoShape 4"/>
          <p:cNvSpPr>
            <a:spLocks noChangeArrowheads="1"/>
          </p:cNvSpPr>
          <p:nvPr/>
        </p:nvSpPr>
        <p:spPr bwMode="auto">
          <a:xfrm rot="5400000">
            <a:off x="2564606" y="2886869"/>
            <a:ext cx="1981200" cy="1725612"/>
          </a:xfrm>
          <a:prstGeom prst="parallelogram">
            <a:avLst>
              <a:gd name="adj" fmla="val 28703"/>
            </a:avLst>
          </a:prstGeom>
          <a:noFill/>
          <a:ln w="28575">
            <a:solidFill>
              <a:schemeClr val="tx1"/>
            </a:solidFill>
            <a:miter lim="800000"/>
            <a:headEnd/>
            <a:tailEnd/>
          </a:ln>
          <a:effectLst/>
        </p:spPr>
        <p:txBody>
          <a:bodyPr wrap="none" anchor="ctr"/>
          <a:lstStyle/>
          <a:p>
            <a:endParaRPr lang="en-US"/>
          </a:p>
        </p:txBody>
      </p:sp>
      <p:sp>
        <p:nvSpPr>
          <p:cNvPr id="123910" name="Rectangle 6"/>
          <p:cNvSpPr>
            <a:spLocks noChangeArrowheads="1"/>
          </p:cNvSpPr>
          <p:nvPr/>
        </p:nvSpPr>
        <p:spPr bwMode="auto">
          <a:xfrm>
            <a:off x="3660776" y="3462339"/>
            <a:ext cx="574675" cy="574675"/>
          </a:xfrm>
          <a:prstGeom prst="rect">
            <a:avLst/>
          </a:prstGeom>
          <a:solidFill>
            <a:srgbClr val="DDEEFF"/>
          </a:solidFill>
          <a:ln w="9525">
            <a:miter lim="800000"/>
            <a:headEnd/>
            <a:tailEnd/>
          </a:ln>
          <a:effectLst/>
          <a:scene3d>
            <a:camera prst="legacyObliqueTopRight">
              <a:rot lat="0" lon="16499998" rev="0"/>
            </a:camera>
            <a:lightRig rig="legacyFlat3" dir="b"/>
          </a:scene3d>
          <a:sp3d extrusionH="684200" prstMaterial="legacyMatte">
            <a:bevelT w="13500" h="13500" prst="angle"/>
            <a:bevelB w="13500" h="13500" prst="angle"/>
            <a:extrusionClr>
              <a:srgbClr val="DDEEFF"/>
            </a:extrusionClr>
          </a:sp3d>
        </p:spPr>
        <p:txBody>
          <a:bodyPr wrap="none" anchor="ctr">
            <a:flatTx/>
          </a:bodyPr>
          <a:lstStyle/>
          <a:p>
            <a:endParaRPr lang="en-US"/>
          </a:p>
        </p:txBody>
      </p:sp>
      <p:sp>
        <p:nvSpPr>
          <p:cNvPr id="123909" name="AutoShape 5"/>
          <p:cNvSpPr>
            <a:spLocks noChangeArrowheads="1"/>
          </p:cNvSpPr>
          <p:nvPr/>
        </p:nvSpPr>
        <p:spPr bwMode="auto">
          <a:xfrm rot="16200000" flipH="1">
            <a:off x="7747794" y="3078957"/>
            <a:ext cx="1981200" cy="1725613"/>
          </a:xfrm>
          <a:prstGeom prst="parallelogram">
            <a:avLst>
              <a:gd name="adj" fmla="val 28703"/>
            </a:avLst>
          </a:prstGeom>
          <a:noFill/>
          <a:ln w="28575">
            <a:solidFill>
              <a:schemeClr val="tx1"/>
            </a:solidFill>
            <a:miter lim="800000"/>
            <a:headEnd/>
            <a:tailEnd/>
          </a:ln>
          <a:effectLst/>
        </p:spPr>
        <p:txBody>
          <a:bodyPr wrap="none" anchor="ctr"/>
          <a:lstStyle/>
          <a:p>
            <a:endParaRPr lang="en-US"/>
          </a:p>
        </p:txBody>
      </p:sp>
      <p:sp>
        <p:nvSpPr>
          <p:cNvPr id="123911" name="Rectangle 7"/>
          <p:cNvSpPr>
            <a:spLocks noChangeArrowheads="1"/>
          </p:cNvSpPr>
          <p:nvPr/>
        </p:nvSpPr>
        <p:spPr bwMode="auto">
          <a:xfrm>
            <a:off x="8578851" y="3717926"/>
            <a:ext cx="574675" cy="574675"/>
          </a:xfrm>
          <a:prstGeom prst="rect">
            <a:avLst/>
          </a:prstGeom>
          <a:solidFill>
            <a:srgbClr val="DDEEFF"/>
          </a:solidFill>
          <a:ln w="9525">
            <a:miter lim="800000"/>
            <a:headEnd/>
            <a:tailEnd/>
          </a:ln>
          <a:effectLst/>
          <a:scene3d>
            <a:camera prst="legacyObliqueTopRight">
              <a:rot lat="0" lon="19199999" rev="0"/>
            </a:camera>
            <a:lightRig rig="legacyFlat3" dir="b"/>
          </a:scene3d>
          <a:sp3d extrusionH="887400" prstMaterial="legacyMatte">
            <a:bevelT w="13500" h="13500" prst="angle"/>
            <a:bevelB w="13500" h="13500" prst="angle"/>
            <a:extrusionClr>
              <a:srgbClr val="DDEEFF"/>
            </a:extrusionClr>
          </a:sp3d>
        </p:spPr>
        <p:txBody>
          <a:bodyPr wrap="none" anchor="ctr">
            <a:flatTx/>
          </a:bodyPr>
          <a:lstStyle/>
          <a:p>
            <a:endParaRPr lang="en-US"/>
          </a:p>
        </p:txBody>
      </p:sp>
      <p:sp>
        <p:nvSpPr>
          <p:cNvPr id="123915" name="Rectangle 11"/>
          <p:cNvSpPr>
            <a:spLocks noChangeArrowheads="1"/>
          </p:cNvSpPr>
          <p:nvPr/>
        </p:nvSpPr>
        <p:spPr bwMode="auto">
          <a:xfrm>
            <a:off x="5260975" y="3521076"/>
            <a:ext cx="2044700" cy="1470025"/>
          </a:xfrm>
          <a:prstGeom prst="rect">
            <a:avLst/>
          </a:prstGeom>
          <a:noFill/>
          <a:ln w="28575">
            <a:solidFill>
              <a:schemeClr val="tx1"/>
            </a:solidFill>
            <a:miter lim="800000"/>
            <a:headEnd/>
            <a:tailEnd/>
          </a:ln>
          <a:effectLst/>
        </p:spPr>
        <p:txBody>
          <a:bodyPr wrap="none" anchor="ctr"/>
          <a:lstStyle/>
          <a:p>
            <a:endParaRPr lang="en-US"/>
          </a:p>
        </p:txBody>
      </p:sp>
      <p:sp>
        <p:nvSpPr>
          <p:cNvPr id="123917" name="Rectangle 13"/>
          <p:cNvSpPr>
            <a:spLocks noChangeArrowheads="1"/>
          </p:cNvSpPr>
          <p:nvPr/>
        </p:nvSpPr>
        <p:spPr bwMode="auto">
          <a:xfrm>
            <a:off x="6143626" y="4032251"/>
            <a:ext cx="574675" cy="574675"/>
          </a:xfrm>
          <a:prstGeom prst="rect">
            <a:avLst/>
          </a:prstGeom>
          <a:solidFill>
            <a:srgbClr val="DDEEFF"/>
          </a:solidFill>
          <a:ln w="9525">
            <a:miter lim="800000"/>
            <a:headEnd/>
            <a:tailEnd/>
          </a:ln>
          <a:effectLst/>
          <a:scene3d>
            <a:camera prst="legacyObliqueTopRight">
              <a:rot lat="0" lon="18300000" rev="0"/>
            </a:camera>
            <a:lightRig rig="legacyFlat3" dir="b"/>
          </a:scene3d>
          <a:sp3d extrusionH="785800" prstMaterial="legacyMatte">
            <a:bevelT w="13500" h="13500" prst="angle"/>
            <a:bevelB w="13500" h="13500" prst="angle"/>
            <a:extrusionClr>
              <a:srgbClr val="DDEEFF"/>
            </a:extrusionClr>
          </a:sp3d>
        </p:spPr>
        <p:txBody>
          <a:bodyPr wrap="none" anchor="ctr">
            <a:flatTx/>
          </a:bodyPr>
          <a:lstStyle/>
          <a:p>
            <a:endParaRPr lang="en-US"/>
          </a:p>
        </p:txBody>
      </p:sp>
      <p:sp>
        <p:nvSpPr>
          <p:cNvPr id="123937" name="Line 33"/>
          <p:cNvSpPr>
            <a:spLocks noChangeShapeType="1"/>
          </p:cNvSpPr>
          <p:nvPr/>
        </p:nvSpPr>
        <p:spPr bwMode="auto">
          <a:xfrm flipH="1">
            <a:off x="2159000" y="2759075"/>
            <a:ext cx="533400" cy="2057400"/>
          </a:xfrm>
          <a:prstGeom prst="line">
            <a:avLst/>
          </a:prstGeom>
          <a:noFill/>
          <a:ln w="9525">
            <a:solidFill>
              <a:schemeClr val="tx1"/>
            </a:solidFill>
            <a:round/>
            <a:headEnd/>
            <a:tailEnd/>
          </a:ln>
          <a:effectLst/>
        </p:spPr>
        <p:txBody>
          <a:bodyPr/>
          <a:lstStyle/>
          <a:p>
            <a:endParaRPr lang="en-US"/>
          </a:p>
        </p:txBody>
      </p:sp>
      <p:sp>
        <p:nvSpPr>
          <p:cNvPr id="123938" name="Line 34"/>
          <p:cNvSpPr>
            <a:spLocks noChangeShapeType="1"/>
          </p:cNvSpPr>
          <p:nvPr/>
        </p:nvSpPr>
        <p:spPr bwMode="auto">
          <a:xfrm flipH="1">
            <a:off x="2159000" y="4206875"/>
            <a:ext cx="533400" cy="609600"/>
          </a:xfrm>
          <a:prstGeom prst="line">
            <a:avLst/>
          </a:prstGeom>
          <a:noFill/>
          <a:ln w="9525">
            <a:solidFill>
              <a:schemeClr val="tx1"/>
            </a:solidFill>
            <a:round/>
            <a:headEnd/>
            <a:tailEnd/>
          </a:ln>
          <a:effectLst/>
        </p:spPr>
        <p:txBody>
          <a:bodyPr/>
          <a:lstStyle/>
          <a:p>
            <a:endParaRPr lang="en-US"/>
          </a:p>
        </p:txBody>
      </p:sp>
      <p:sp>
        <p:nvSpPr>
          <p:cNvPr id="123941" name="Line 37"/>
          <p:cNvSpPr>
            <a:spLocks noChangeShapeType="1"/>
          </p:cNvSpPr>
          <p:nvPr/>
        </p:nvSpPr>
        <p:spPr bwMode="auto">
          <a:xfrm flipH="1">
            <a:off x="2159000" y="4740275"/>
            <a:ext cx="2209800" cy="76200"/>
          </a:xfrm>
          <a:prstGeom prst="line">
            <a:avLst/>
          </a:prstGeom>
          <a:noFill/>
          <a:ln w="9525">
            <a:solidFill>
              <a:schemeClr val="tx1"/>
            </a:solidFill>
            <a:round/>
            <a:headEnd/>
            <a:tailEnd/>
          </a:ln>
          <a:effectLst/>
        </p:spPr>
        <p:txBody>
          <a:bodyPr/>
          <a:lstStyle/>
          <a:p>
            <a:endParaRPr lang="en-US"/>
          </a:p>
        </p:txBody>
      </p:sp>
      <p:sp>
        <p:nvSpPr>
          <p:cNvPr id="123944" name="Line 40"/>
          <p:cNvSpPr>
            <a:spLocks noChangeShapeType="1"/>
          </p:cNvSpPr>
          <p:nvPr/>
        </p:nvSpPr>
        <p:spPr bwMode="auto">
          <a:xfrm flipH="1">
            <a:off x="6238875" y="3543301"/>
            <a:ext cx="1066800" cy="2111375"/>
          </a:xfrm>
          <a:prstGeom prst="line">
            <a:avLst/>
          </a:prstGeom>
          <a:noFill/>
          <a:ln w="9525">
            <a:solidFill>
              <a:schemeClr val="tx1"/>
            </a:solidFill>
            <a:round/>
            <a:headEnd/>
            <a:tailEnd/>
          </a:ln>
          <a:effectLst/>
        </p:spPr>
        <p:txBody>
          <a:bodyPr/>
          <a:lstStyle/>
          <a:p>
            <a:endParaRPr lang="en-US"/>
          </a:p>
        </p:txBody>
      </p:sp>
      <p:sp>
        <p:nvSpPr>
          <p:cNvPr id="123945" name="Line 41"/>
          <p:cNvSpPr>
            <a:spLocks noChangeShapeType="1"/>
          </p:cNvSpPr>
          <p:nvPr/>
        </p:nvSpPr>
        <p:spPr bwMode="auto">
          <a:xfrm>
            <a:off x="5248275" y="4991101"/>
            <a:ext cx="990600" cy="663575"/>
          </a:xfrm>
          <a:prstGeom prst="line">
            <a:avLst/>
          </a:prstGeom>
          <a:noFill/>
          <a:ln w="9525">
            <a:solidFill>
              <a:schemeClr val="tx1"/>
            </a:solidFill>
            <a:round/>
            <a:headEnd/>
            <a:tailEnd/>
          </a:ln>
          <a:effectLst/>
        </p:spPr>
        <p:txBody>
          <a:bodyPr/>
          <a:lstStyle/>
          <a:p>
            <a:endParaRPr lang="en-US"/>
          </a:p>
        </p:txBody>
      </p:sp>
      <p:sp>
        <p:nvSpPr>
          <p:cNvPr id="123947" name="Line 43"/>
          <p:cNvSpPr>
            <a:spLocks noChangeShapeType="1"/>
          </p:cNvSpPr>
          <p:nvPr/>
        </p:nvSpPr>
        <p:spPr bwMode="auto">
          <a:xfrm flipH="1">
            <a:off x="6238875" y="4991101"/>
            <a:ext cx="1066800" cy="663575"/>
          </a:xfrm>
          <a:prstGeom prst="line">
            <a:avLst/>
          </a:prstGeom>
          <a:noFill/>
          <a:ln w="9525">
            <a:solidFill>
              <a:schemeClr val="tx1"/>
            </a:solidFill>
            <a:round/>
            <a:headEnd/>
            <a:tailEnd/>
          </a:ln>
          <a:effectLst/>
        </p:spPr>
        <p:txBody>
          <a:bodyPr/>
          <a:lstStyle/>
          <a:p>
            <a:endParaRPr lang="en-US"/>
          </a:p>
        </p:txBody>
      </p:sp>
      <p:sp>
        <p:nvSpPr>
          <p:cNvPr id="123949" name="Line 45"/>
          <p:cNvSpPr>
            <a:spLocks noChangeShapeType="1"/>
          </p:cNvSpPr>
          <p:nvPr/>
        </p:nvSpPr>
        <p:spPr bwMode="auto">
          <a:xfrm flipV="1">
            <a:off x="7848600" y="4779963"/>
            <a:ext cx="2209800" cy="152400"/>
          </a:xfrm>
          <a:prstGeom prst="line">
            <a:avLst/>
          </a:prstGeom>
          <a:noFill/>
          <a:ln w="9525">
            <a:solidFill>
              <a:schemeClr val="tx1"/>
            </a:solidFill>
            <a:round/>
            <a:headEnd/>
            <a:tailEnd/>
          </a:ln>
          <a:effectLst/>
        </p:spPr>
        <p:txBody>
          <a:bodyPr/>
          <a:lstStyle/>
          <a:p>
            <a:endParaRPr lang="en-US"/>
          </a:p>
        </p:txBody>
      </p:sp>
      <p:sp>
        <p:nvSpPr>
          <p:cNvPr id="123950" name="Line 46"/>
          <p:cNvSpPr>
            <a:spLocks noChangeShapeType="1"/>
          </p:cNvSpPr>
          <p:nvPr/>
        </p:nvSpPr>
        <p:spPr bwMode="auto">
          <a:xfrm>
            <a:off x="9601200" y="4398963"/>
            <a:ext cx="457200" cy="381000"/>
          </a:xfrm>
          <a:prstGeom prst="line">
            <a:avLst/>
          </a:prstGeom>
          <a:noFill/>
          <a:ln w="9525">
            <a:solidFill>
              <a:schemeClr val="tx1"/>
            </a:solidFill>
            <a:round/>
            <a:headEnd/>
            <a:tailEnd/>
          </a:ln>
          <a:effectLst/>
        </p:spPr>
        <p:txBody>
          <a:bodyPr/>
          <a:lstStyle/>
          <a:p>
            <a:endParaRPr lang="en-US"/>
          </a:p>
        </p:txBody>
      </p:sp>
      <p:sp>
        <p:nvSpPr>
          <p:cNvPr id="123951" name="Line 47"/>
          <p:cNvSpPr>
            <a:spLocks noChangeShapeType="1"/>
          </p:cNvSpPr>
          <p:nvPr/>
        </p:nvSpPr>
        <p:spPr bwMode="auto">
          <a:xfrm>
            <a:off x="9601200" y="2951163"/>
            <a:ext cx="457200" cy="1828800"/>
          </a:xfrm>
          <a:prstGeom prst="line">
            <a:avLst/>
          </a:prstGeom>
          <a:noFill/>
          <a:ln w="9525">
            <a:solidFill>
              <a:schemeClr val="tx1"/>
            </a:solidFill>
            <a:round/>
            <a:headEnd/>
            <a:tailEnd/>
          </a:ln>
          <a:effectLst/>
        </p:spPr>
        <p:txBody>
          <a:bodyPr/>
          <a:lstStyle/>
          <a:p>
            <a:endParaRPr lang="en-US"/>
          </a:p>
        </p:txBody>
      </p:sp>
      <p:sp>
        <p:nvSpPr>
          <p:cNvPr id="123957" name="Text Box 53"/>
          <p:cNvSpPr txBox="1">
            <a:spLocks noChangeArrowheads="1"/>
          </p:cNvSpPr>
          <p:nvPr/>
        </p:nvSpPr>
        <p:spPr bwMode="auto">
          <a:xfrm>
            <a:off x="9582446" y="4965998"/>
            <a:ext cx="1085554" cy="338554"/>
          </a:xfrm>
          <a:prstGeom prst="rect">
            <a:avLst/>
          </a:prstGeom>
          <a:noFill/>
          <a:ln w="9525">
            <a:noFill/>
            <a:miter lim="800000"/>
            <a:headEnd/>
            <a:tailEnd/>
          </a:ln>
          <a:effectLst/>
        </p:spPr>
        <p:txBody>
          <a:bodyPr wrap="none">
            <a:spAutoFit/>
          </a:bodyPr>
          <a:lstStyle/>
          <a:p>
            <a:r>
              <a:rPr lang="en-US" sz="1600" dirty="0"/>
              <a:t>Camera 3</a:t>
            </a:r>
          </a:p>
        </p:txBody>
      </p:sp>
      <p:grpSp>
        <p:nvGrpSpPr>
          <p:cNvPr id="2" name="Group 54"/>
          <p:cNvGrpSpPr>
            <a:grpSpLocks/>
          </p:cNvGrpSpPr>
          <p:nvPr/>
        </p:nvGrpSpPr>
        <p:grpSpPr bwMode="auto">
          <a:xfrm>
            <a:off x="3096136" y="3297239"/>
            <a:ext cx="995143" cy="860425"/>
            <a:chOff x="852" y="2079"/>
            <a:chExt cx="760" cy="657"/>
          </a:xfrm>
        </p:grpSpPr>
        <p:sp>
          <p:nvSpPr>
            <p:cNvPr id="123959"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60"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61"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62"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63"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64"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65"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grpSp>
        <p:nvGrpSpPr>
          <p:cNvPr id="3" name="Group 62"/>
          <p:cNvGrpSpPr>
            <a:grpSpLocks/>
          </p:cNvGrpSpPr>
          <p:nvPr/>
        </p:nvGrpSpPr>
        <p:grpSpPr bwMode="auto">
          <a:xfrm>
            <a:off x="5653089" y="3768726"/>
            <a:ext cx="1042379" cy="950913"/>
            <a:chOff x="2412" y="2031"/>
            <a:chExt cx="813" cy="741"/>
          </a:xfrm>
        </p:grpSpPr>
        <p:sp>
          <p:nvSpPr>
            <p:cNvPr id="123967"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68"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69"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70"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71"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72"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73"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grpSp>
        <p:nvGrpSpPr>
          <p:cNvPr id="4" name="Group 70"/>
          <p:cNvGrpSpPr>
            <a:grpSpLocks/>
          </p:cNvGrpSpPr>
          <p:nvPr/>
        </p:nvGrpSpPr>
        <p:grpSpPr bwMode="auto">
          <a:xfrm>
            <a:off x="8207373" y="3369008"/>
            <a:ext cx="972776" cy="1005375"/>
            <a:chOff x="4188" y="1966"/>
            <a:chExt cx="733" cy="757"/>
          </a:xfrm>
        </p:grpSpPr>
        <p:sp>
          <p:nvSpPr>
            <p:cNvPr id="123975"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76"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77"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78"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79"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80"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81"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sp>
        <p:nvSpPr>
          <p:cNvPr id="123928" name="Oval 24"/>
          <p:cNvSpPr>
            <a:spLocks noChangeArrowheads="1"/>
          </p:cNvSpPr>
          <p:nvPr/>
        </p:nvSpPr>
        <p:spPr bwMode="auto">
          <a:xfrm>
            <a:off x="5809192" y="1622245"/>
            <a:ext cx="194733" cy="194684"/>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29" name="Oval 25"/>
          <p:cNvSpPr>
            <a:spLocks noChangeArrowheads="1"/>
          </p:cNvSpPr>
          <p:nvPr/>
        </p:nvSpPr>
        <p:spPr bwMode="auto">
          <a:xfrm>
            <a:off x="4683125" y="2434840"/>
            <a:ext cx="194733" cy="194684"/>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30" name="Oval 26"/>
          <p:cNvSpPr>
            <a:spLocks noChangeArrowheads="1"/>
          </p:cNvSpPr>
          <p:nvPr/>
        </p:nvSpPr>
        <p:spPr bwMode="auto">
          <a:xfrm>
            <a:off x="5809192" y="2807279"/>
            <a:ext cx="194733" cy="194684"/>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31" name="Oval 27"/>
          <p:cNvSpPr>
            <a:spLocks noChangeArrowheads="1"/>
          </p:cNvSpPr>
          <p:nvPr/>
        </p:nvSpPr>
        <p:spPr bwMode="auto">
          <a:xfrm>
            <a:off x="6850592" y="2502556"/>
            <a:ext cx="194733" cy="194684"/>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32" name="Oval 28"/>
          <p:cNvSpPr>
            <a:spLocks noChangeArrowheads="1"/>
          </p:cNvSpPr>
          <p:nvPr/>
        </p:nvSpPr>
        <p:spPr bwMode="auto">
          <a:xfrm>
            <a:off x="6816725" y="1275200"/>
            <a:ext cx="194733" cy="194684"/>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33" name="Oval 29"/>
          <p:cNvSpPr>
            <a:spLocks noChangeArrowheads="1"/>
          </p:cNvSpPr>
          <p:nvPr/>
        </p:nvSpPr>
        <p:spPr bwMode="auto">
          <a:xfrm>
            <a:off x="5766858" y="911225"/>
            <a:ext cx="194733" cy="194684"/>
          </a:xfrm>
          <a:prstGeom prst="ellipse">
            <a:avLst/>
          </a:prstGeom>
          <a:solidFill>
            <a:srgbClr val="FF99CC"/>
          </a:solidFill>
          <a:ln w="9525">
            <a:solidFill>
              <a:schemeClr val="tx1"/>
            </a:solidFill>
            <a:round/>
            <a:headEnd/>
            <a:tailEnd/>
          </a:ln>
          <a:effectLst/>
        </p:spPr>
        <p:txBody>
          <a:bodyPr wrap="none" anchor="ctr"/>
          <a:lstStyle/>
          <a:p>
            <a:endParaRPr lang="en-US"/>
          </a:p>
        </p:txBody>
      </p:sp>
      <p:sp>
        <p:nvSpPr>
          <p:cNvPr id="123939" name="Line 35"/>
          <p:cNvSpPr>
            <a:spLocks noChangeShapeType="1"/>
          </p:cNvSpPr>
          <p:nvPr/>
        </p:nvSpPr>
        <p:spPr bwMode="auto">
          <a:xfrm flipH="1">
            <a:off x="2159001" y="3259139"/>
            <a:ext cx="2270125" cy="1557337"/>
          </a:xfrm>
          <a:prstGeom prst="line">
            <a:avLst/>
          </a:prstGeom>
          <a:noFill/>
          <a:ln w="9525">
            <a:solidFill>
              <a:schemeClr val="tx1"/>
            </a:solidFill>
            <a:round/>
            <a:headEnd/>
            <a:tailEnd/>
          </a:ln>
          <a:effectLst/>
        </p:spPr>
        <p:txBody>
          <a:bodyPr/>
          <a:lstStyle/>
          <a:p>
            <a:endParaRPr lang="en-US"/>
          </a:p>
        </p:txBody>
      </p:sp>
      <p:sp>
        <p:nvSpPr>
          <p:cNvPr id="123942" name="Line 38"/>
          <p:cNvSpPr>
            <a:spLocks noChangeShapeType="1"/>
          </p:cNvSpPr>
          <p:nvPr/>
        </p:nvSpPr>
        <p:spPr bwMode="auto">
          <a:xfrm>
            <a:off x="5248275" y="3524251"/>
            <a:ext cx="990600" cy="2130425"/>
          </a:xfrm>
          <a:prstGeom prst="line">
            <a:avLst/>
          </a:prstGeom>
          <a:noFill/>
          <a:ln w="9525">
            <a:solidFill>
              <a:schemeClr val="tx1"/>
            </a:solidFill>
            <a:round/>
            <a:headEnd/>
            <a:tailEnd/>
          </a:ln>
          <a:effectLst/>
        </p:spPr>
        <p:txBody>
          <a:bodyPr/>
          <a:lstStyle/>
          <a:p>
            <a:endParaRPr lang="en-US"/>
          </a:p>
        </p:txBody>
      </p:sp>
      <p:sp>
        <p:nvSpPr>
          <p:cNvPr id="123948" name="Line 44"/>
          <p:cNvSpPr>
            <a:spLocks noChangeShapeType="1"/>
          </p:cNvSpPr>
          <p:nvPr/>
        </p:nvSpPr>
        <p:spPr bwMode="auto">
          <a:xfrm>
            <a:off x="7861300" y="3451225"/>
            <a:ext cx="2197100" cy="1328738"/>
          </a:xfrm>
          <a:prstGeom prst="line">
            <a:avLst/>
          </a:prstGeom>
          <a:noFill/>
          <a:ln w="9525">
            <a:solidFill>
              <a:schemeClr val="tx1"/>
            </a:solidFill>
            <a:round/>
            <a:headEnd/>
            <a:tailEnd/>
          </a:ln>
          <a:effectLst/>
        </p:spPr>
        <p:txBody>
          <a:bodyPr/>
          <a:lstStyle/>
          <a:p>
            <a:endParaRPr lang="en-US"/>
          </a:p>
        </p:txBody>
      </p:sp>
      <p:sp>
        <p:nvSpPr>
          <p:cNvPr id="77" name="Text Box 51"/>
          <p:cNvSpPr txBox="1">
            <a:spLocks noChangeArrowheads="1"/>
          </p:cNvSpPr>
          <p:nvPr/>
        </p:nvSpPr>
        <p:spPr bwMode="auto">
          <a:xfrm>
            <a:off x="2392362" y="4889798"/>
            <a:ext cx="1085554" cy="338554"/>
          </a:xfrm>
          <a:prstGeom prst="rect">
            <a:avLst/>
          </a:prstGeom>
          <a:noFill/>
          <a:ln w="9525">
            <a:noFill/>
            <a:miter lim="800000"/>
            <a:headEnd/>
            <a:tailEnd/>
          </a:ln>
          <a:effectLst/>
        </p:spPr>
        <p:txBody>
          <a:bodyPr wrap="none">
            <a:spAutoFit/>
          </a:bodyPr>
          <a:lstStyle/>
          <a:p>
            <a:r>
              <a:rPr lang="en-US" sz="1600" dirty="0"/>
              <a:t>Camera 1</a:t>
            </a:r>
          </a:p>
        </p:txBody>
      </p:sp>
      <p:sp>
        <p:nvSpPr>
          <p:cNvPr id="78" name="Text Box 52"/>
          <p:cNvSpPr txBox="1">
            <a:spLocks noChangeArrowheads="1"/>
          </p:cNvSpPr>
          <p:nvPr/>
        </p:nvSpPr>
        <p:spPr bwMode="auto">
          <a:xfrm>
            <a:off x="6562725" y="5491956"/>
            <a:ext cx="1085554" cy="338554"/>
          </a:xfrm>
          <a:prstGeom prst="rect">
            <a:avLst/>
          </a:prstGeom>
          <a:noFill/>
          <a:ln w="9525">
            <a:noFill/>
            <a:miter lim="800000"/>
            <a:headEnd/>
            <a:tailEnd/>
          </a:ln>
          <a:effectLst/>
        </p:spPr>
        <p:txBody>
          <a:bodyPr wrap="none">
            <a:spAutoFit/>
          </a:bodyPr>
          <a:lstStyle/>
          <a:p>
            <a:r>
              <a:rPr lang="en-US" sz="1600" dirty="0"/>
              <a:t>Camera 2</a:t>
            </a:r>
          </a:p>
        </p:txBody>
      </p:sp>
      <p:sp>
        <p:nvSpPr>
          <p:cNvPr id="123927" name="Oval 23"/>
          <p:cNvSpPr>
            <a:spLocks noChangeArrowheads="1"/>
          </p:cNvSpPr>
          <p:nvPr/>
        </p:nvSpPr>
        <p:spPr bwMode="auto">
          <a:xfrm>
            <a:off x="4725458" y="1275200"/>
            <a:ext cx="194733" cy="194684"/>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65" name="TextBox 64"/>
          <p:cNvSpPr txBox="1"/>
          <p:nvPr/>
        </p:nvSpPr>
        <p:spPr>
          <a:xfrm>
            <a:off x="3495606" y="4876801"/>
            <a:ext cx="466794" cy="769441"/>
          </a:xfrm>
          <a:prstGeom prst="rect">
            <a:avLst/>
          </a:prstGeom>
          <a:noFill/>
        </p:spPr>
        <p:txBody>
          <a:bodyPr wrap="none" rtlCol="0">
            <a:spAutoFit/>
          </a:bodyPr>
          <a:lstStyle/>
          <a:p>
            <a:r>
              <a:rPr lang="en-US" sz="4400" b="1" dirty="0">
                <a:solidFill>
                  <a:srgbClr val="FF0000"/>
                </a:solidFill>
                <a:latin typeface="Times New Roman" pitchFamily="18" charset="0"/>
                <a:cs typeface="Times New Roman" pitchFamily="18" charset="0"/>
              </a:rPr>
              <a:t>?</a:t>
            </a:r>
          </a:p>
        </p:txBody>
      </p:sp>
      <p:sp>
        <p:nvSpPr>
          <p:cNvPr id="66" name="TextBox 65"/>
          <p:cNvSpPr txBox="1"/>
          <p:nvPr/>
        </p:nvSpPr>
        <p:spPr>
          <a:xfrm>
            <a:off x="7695948" y="5380447"/>
            <a:ext cx="466794" cy="769441"/>
          </a:xfrm>
          <a:prstGeom prst="rect">
            <a:avLst/>
          </a:prstGeom>
          <a:noFill/>
        </p:spPr>
        <p:txBody>
          <a:bodyPr wrap="none" rtlCol="0">
            <a:spAutoFit/>
          </a:bodyPr>
          <a:lstStyle/>
          <a:p>
            <a:r>
              <a:rPr lang="en-US" sz="4400" b="1" dirty="0">
                <a:solidFill>
                  <a:srgbClr val="FF0000"/>
                </a:solidFill>
                <a:latin typeface="Times New Roman" pitchFamily="18" charset="0"/>
                <a:cs typeface="Times New Roman" pitchFamily="18" charset="0"/>
              </a:rPr>
              <a:t>?</a:t>
            </a:r>
          </a:p>
        </p:txBody>
      </p:sp>
      <p:sp>
        <p:nvSpPr>
          <p:cNvPr id="67" name="TextBox 66"/>
          <p:cNvSpPr txBox="1"/>
          <p:nvPr/>
        </p:nvSpPr>
        <p:spPr>
          <a:xfrm>
            <a:off x="10743742" y="4876801"/>
            <a:ext cx="466794" cy="769441"/>
          </a:xfrm>
          <a:prstGeom prst="rect">
            <a:avLst/>
          </a:prstGeom>
          <a:noFill/>
        </p:spPr>
        <p:txBody>
          <a:bodyPr wrap="none" rtlCol="0">
            <a:spAutoFit/>
          </a:bodyPr>
          <a:lstStyle/>
          <a:p>
            <a:r>
              <a:rPr lang="en-US" sz="4400" b="1" dirty="0">
                <a:solidFill>
                  <a:srgbClr val="FF0000"/>
                </a:solidFill>
                <a:latin typeface="Times New Roman" pitchFamily="18" charset="0"/>
                <a:cs typeface="Times New Roman" pitchFamily="18" charset="0"/>
              </a:rPr>
              <a:t>?</a:t>
            </a:r>
          </a:p>
        </p:txBody>
      </p:sp>
      <mc:AlternateContent xmlns:mc="http://schemas.openxmlformats.org/markup-compatibility/2006" xmlns:a14="http://schemas.microsoft.com/office/drawing/2010/main">
        <mc:Choice Requires="a14">
          <p:sp>
            <p:nvSpPr>
              <p:cNvPr id="63" name="Text Box 86">
                <a:extLst>
                  <a:ext uri="{FF2B5EF4-FFF2-40B4-BE49-F238E27FC236}">
                    <a16:creationId xmlns:a16="http://schemas.microsoft.com/office/drawing/2014/main" id="{638D8A96-E4D3-CF4B-80EE-7BF9DACD7240}"/>
                  </a:ext>
                </a:extLst>
              </p:cNvPr>
              <p:cNvSpPr txBox="1">
                <a:spLocks noChangeArrowheads="1"/>
              </p:cNvSpPr>
              <p:nvPr/>
            </p:nvSpPr>
            <p:spPr bwMode="auto">
              <a:xfrm>
                <a:off x="2286000" y="5100936"/>
                <a:ext cx="1268116" cy="461665"/>
              </a:xfrm>
              <a:prstGeom prst="rect">
                <a:avLst/>
              </a:prstGeom>
              <a:noFill/>
              <a:ln w="9525">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i="1" baseline="-25000" dirty="0">
                          <a:solidFill>
                            <a:srgbClr val="7030A0"/>
                          </a:solidFill>
                          <a:latin typeface="Cambria Math" panose="02040503050406030204" pitchFamily="18" charset="0"/>
                        </a:rPr>
                        <m:t>1</m:t>
                      </m:r>
                      <m:r>
                        <a:rPr lang="en-US" b="1" i="1" dirty="0">
                          <a:latin typeface="Cambria Math" panose="02040503050406030204" pitchFamily="18" charset="0"/>
                        </a:rPr>
                        <m:t>, </m:t>
                      </m:r>
                      <m:r>
                        <a:rPr lang="en-US" b="1" i="1" dirty="0" smtClean="0">
                          <a:solidFill>
                            <a:srgbClr val="7030A0"/>
                          </a:solidFill>
                          <a:latin typeface="Cambria Math" panose="02040503050406030204" pitchFamily="18" charset="0"/>
                        </a:rPr>
                        <m:t>𝑹</m:t>
                      </m:r>
                      <m:r>
                        <a:rPr lang="en-US" b="0" i="1" baseline="-25000" dirty="0">
                          <a:solidFill>
                            <a:srgbClr val="7030A0"/>
                          </a:solidFill>
                          <a:latin typeface="Cambria Math" panose="02040503050406030204" pitchFamily="18" charset="0"/>
                        </a:rPr>
                        <m:t>1</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a:solidFill>
                            <a:srgbClr val="7030A0"/>
                          </a:solidFill>
                          <a:latin typeface="Cambria Math" panose="02040503050406030204" pitchFamily="18" charset="0"/>
                        </a:rPr>
                        <m:t>1</m:t>
                      </m:r>
                    </m:oMath>
                  </m:oMathPara>
                </a14:m>
                <a:endParaRPr lang="en-US" baseline="-25000" dirty="0">
                  <a:solidFill>
                    <a:srgbClr val="7030A0"/>
                  </a:solidFill>
                  <a:latin typeface="Times New Roman" pitchFamily="18" charset="0"/>
                </a:endParaRPr>
              </a:p>
            </p:txBody>
          </p:sp>
        </mc:Choice>
        <mc:Fallback xmlns="">
          <p:sp>
            <p:nvSpPr>
              <p:cNvPr id="63" name="Text Box 86">
                <a:extLst>
                  <a:ext uri="{FF2B5EF4-FFF2-40B4-BE49-F238E27FC236}">
                    <a16:creationId xmlns:a16="http://schemas.microsoft.com/office/drawing/2014/main" id="{638D8A96-E4D3-CF4B-80EE-7BF9DACD7240}"/>
                  </a:ext>
                </a:extLst>
              </p:cNvPr>
              <p:cNvSpPr txBox="1">
                <a:spLocks noRot="1" noChangeAspect="1" noMove="1" noResize="1" noEditPoints="1" noAdjustHandles="1" noChangeArrowheads="1" noChangeShapeType="1" noTextEdit="1"/>
              </p:cNvSpPr>
              <p:nvPr/>
            </p:nvSpPr>
            <p:spPr bwMode="auto">
              <a:xfrm>
                <a:off x="2286000" y="5100936"/>
                <a:ext cx="1268116" cy="461665"/>
              </a:xfrm>
              <a:prstGeom prst="rect">
                <a:avLst/>
              </a:prstGeom>
              <a:blipFill>
                <a:blip r:embed="rId3"/>
                <a:stretch>
                  <a:fillRect l="-1000" r="-2000" b="-2703"/>
                </a:stretch>
              </a:blipFill>
              <a:ln w="9525">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 Box 86">
                <a:extLst>
                  <a:ext uri="{FF2B5EF4-FFF2-40B4-BE49-F238E27FC236}">
                    <a16:creationId xmlns:a16="http://schemas.microsoft.com/office/drawing/2014/main" id="{F11F270F-1F2F-D949-A612-5EDD1E5125D3}"/>
                  </a:ext>
                </a:extLst>
              </p:cNvPr>
              <p:cNvSpPr txBox="1">
                <a:spLocks noChangeArrowheads="1"/>
              </p:cNvSpPr>
              <p:nvPr/>
            </p:nvSpPr>
            <p:spPr bwMode="auto">
              <a:xfrm>
                <a:off x="6477000" y="5737075"/>
                <a:ext cx="898525" cy="461665"/>
              </a:xfrm>
              <a:prstGeom prst="rect">
                <a:avLst/>
              </a:prstGeom>
              <a:noFill/>
              <a:ln w="9525">
                <a:noFill/>
                <a:miter lim="800000"/>
                <a:headEnd/>
                <a:tailEnd/>
              </a:ln>
              <a:effectLst/>
            </p:spPr>
            <p:txBody>
              <a:bodyPr>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b="0" i="1" baseline="-25000" dirty="0" smtClean="0">
                          <a:solidFill>
                            <a:srgbClr val="7030A0"/>
                          </a:solidFill>
                          <a:latin typeface="Cambria Math" panose="02040503050406030204" pitchFamily="18" charset="0"/>
                        </a:rPr>
                        <m:t>2</m:t>
                      </m:r>
                      <m:r>
                        <a:rPr lang="en-US" b="1" i="1" dirty="0">
                          <a:latin typeface="Cambria Math" panose="02040503050406030204" pitchFamily="18" charset="0"/>
                        </a:rPr>
                        <m:t>,</m:t>
                      </m:r>
                      <m:r>
                        <a:rPr lang="en-US" b="1" i="1" dirty="0" smtClean="0">
                          <a:solidFill>
                            <a:srgbClr val="7030A0"/>
                          </a:solidFill>
                          <a:latin typeface="Cambria Math" panose="02040503050406030204" pitchFamily="18" charset="0"/>
                        </a:rPr>
                        <m:t>𝑹</m:t>
                      </m:r>
                      <m:r>
                        <a:rPr lang="en-US" b="0" i="1" baseline="-25000" dirty="0" smtClean="0">
                          <a:solidFill>
                            <a:srgbClr val="7030A0"/>
                          </a:solidFill>
                          <a:latin typeface="Cambria Math" panose="02040503050406030204" pitchFamily="18" charset="0"/>
                        </a:rPr>
                        <m:t>2</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smtClean="0">
                          <a:solidFill>
                            <a:srgbClr val="7030A0"/>
                          </a:solidFill>
                          <a:latin typeface="Cambria Math" panose="02040503050406030204" pitchFamily="18" charset="0"/>
                        </a:rPr>
                        <m:t>2</m:t>
                      </m:r>
                    </m:oMath>
                  </m:oMathPara>
                </a14:m>
                <a:endParaRPr lang="en-US" baseline="-25000" dirty="0">
                  <a:solidFill>
                    <a:srgbClr val="7030A0"/>
                  </a:solidFill>
                  <a:latin typeface="Times New Roman" pitchFamily="18" charset="0"/>
                </a:endParaRPr>
              </a:p>
            </p:txBody>
          </p:sp>
        </mc:Choice>
        <mc:Fallback xmlns="">
          <p:sp>
            <p:nvSpPr>
              <p:cNvPr id="64" name="Text Box 86">
                <a:extLst>
                  <a:ext uri="{FF2B5EF4-FFF2-40B4-BE49-F238E27FC236}">
                    <a16:creationId xmlns:a16="http://schemas.microsoft.com/office/drawing/2014/main" id="{F11F270F-1F2F-D949-A612-5EDD1E5125D3}"/>
                  </a:ext>
                </a:extLst>
              </p:cNvPr>
              <p:cNvSpPr txBox="1">
                <a:spLocks noRot="1" noChangeAspect="1" noMove="1" noResize="1" noEditPoints="1" noAdjustHandles="1" noChangeArrowheads="1" noChangeShapeType="1" noTextEdit="1"/>
              </p:cNvSpPr>
              <p:nvPr/>
            </p:nvSpPr>
            <p:spPr bwMode="auto">
              <a:xfrm>
                <a:off x="6477000" y="5737075"/>
                <a:ext cx="898525" cy="461665"/>
              </a:xfrm>
              <a:prstGeom prst="rect">
                <a:avLst/>
              </a:prstGeom>
              <a:blipFill>
                <a:blip r:embed="rId4"/>
                <a:stretch>
                  <a:fillRect l="-1389" r="-43056" b="-2703"/>
                </a:stretch>
              </a:blipFill>
              <a:ln w="9525">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 Box 86">
                <a:extLst>
                  <a:ext uri="{FF2B5EF4-FFF2-40B4-BE49-F238E27FC236}">
                    <a16:creationId xmlns:a16="http://schemas.microsoft.com/office/drawing/2014/main" id="{733A5F9C-92F0-D94F-912B-AD9A05A11225}"/>
                  </a:ext>
                </a:extLst>
              </p:cNvPr>
              <p:cNvSpPr txBox="1">
                <a:spLocks noChangeArrowheads="1"/>
              </p:cNvSpPr>
              <p:nvPr/>
            </p:nvSpPr>
            <p:spPr bwMode="auto">
              <a:xfrm>
                <a:off x="9538680" y="5253334"/>
                <a:ext cx="898525" cy="461665"/>
              </a:xfrm>
              <a:prstGeom prst="rect">
                <a:avLst/>
              </a:prstGeom>
              <a:noFill/>
              <a:ln w="9525">
                <a:noFill/>
                <a:miter lim="800000"/>
                <a:headEnd/>
                <a:tailEnd/>
              </a:ln>
              <a:effectLst/>
            </p:spPr>
            <p:txBody>
              <a:bodyPr>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b="0" i="1" baseline="-25000" dirty="0" smtClean="0">
                          <a:solidFill>
                            <a:srgbClr val="7030A0"/>
                          </a:solidFill>
                          <a:latin typeface="Cambria Math" panose="02040503050406030204" pitchFamily="18" charset="0"/>
                        </a:rPr>
                        <m:t>3</m:t>
                      </m:r>
                      <m:r>
                        <a:rPr lang="en-US" b="1" i="1" dirty="0">
                          <a:latin typeface="Cambria Math" panose="02040503050406030204" pitchFamily="18" charset="0"/>
                        </a:rPr>
                        <m:t>,</m:t>
                      </m:r>
                      <m:r>
                        <a:rPr lang="en-US" b="1" i="1" dirty="0" smtClean="0">
                          <a:solidFill>
                            <a:srgbClr val="7030A0"/>
                          </a:solidFill>
                          <a:latin typeface="Cambria Math" panose="02040503050406030204" pitchFamily="18" charset="0"/>
                        </a:rPr>
                        <m:t>𝑹</m:t>
                      </m:r>
                      <m:r>
                        <a:rPr lang="en-US" b="0" i="1" baseline="-25000" dirty="0" smtClean="0">
                          <a:solidFill>
                            <a:srgbClr val="7030A0"/>
                          </a:solidFill>
                          <a:latin typeface="Cambria Math" panose="02040503050406030204" pitchFamily="18" charset="0"/>
                        </a:rPr>
                        <m:t>3</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smtClean="0">
                          <a:solidFill>
                            <a:srgbClr val="7030A0"/>
                          </a:solidFill>
                          <a:latin typeface="Cambria Math" panose="02040503050406030204" pitchFamily="18" charset="0"/>
                        </a:rPr>
                        <m:t>3</m:t>
                      </m:r>
                    </m:oMath>
                  </m:oMathPara>
                </a14:m>
                <a:endParaRPr lang="en-US" baseline="-25000" dirty="0">
                  <a:solidFill>
                    <a:srgbClr val="7030A0"/>
                  </a:solidFill>
                  <a:latin typeface="Times New Roman" pitchFamily="18" charset="0"/>
                </a:endParaRPr>
              </a:p>
            </p:txBody>
          </p:sp>
        </mc:Choice>
        <mc:Fallback xmlns="">
          <p:sp>
            <p:nvSpPr>
              <p:cNvPr id="68" name="Text Box 86">
                <a:extLst>
                  <a:ext uri="{FF2B5EF4-FFF2-40B4-BE49-F238E27FC236}">
                    <a16:creationId xmlns:a16="http://schemas.microsoft.com/office/drawing/2014/main" id="{733A5F9C-92F0-D94F-912B-AD9A05A11225}"/>
                  </a:ext>
                </a:extLst>
              </p:cNvPr>
              <p:cNvSpPr txBox="1">
                <a:spLocks noRot="1" noChangeAspect="1" noMove="1" noResize="1" noEditPoints="1" noAdjustHandles="1" noChangeArrowheads="1" noChangeShapeType="1" noTextEdit="1"/>
              </p:cNvSpPr>
              <p:nvPr/>
            </p:nvSpPr>
            <p:spPr bwMode="auto">
              <a:xfrm>
                <a:off x="9538680" y="5253334"/>
                <a:ext cx="898525" cy="461665"/>
              </a:xfrm>
              <a:prstGeom prst="rect">
                <a:avLst/>
              </a:prstGeom>
              <a:blipFill>
                <a:blip r:embed="rId5"/>
                <a:stretch>
                  <a:fillRect r="-43056" b="-2703"/>
                </a:stretch>
              </a:blipFill>
              <a:ln w="9525">
                <a:noFill/>
                <a:miter lim="800000"/>
                <a:headEnd/>
                <a:tailEnd/>
              </a:ln>
              <a:effectLst/>
            </p:spPr>
            <p:txBody>
              <a:bodyPr/>
              <a:lstStyle/>
              <a:p>
                <a:r>
                  <a:rPr lang="en-US">
                    <a:noFill/>
                  </a:rPr>
                  <a:t> </a:t>
                </a:r>
              </a:p>
            </p:txBody>
          </p:sp>
        </mc:Fallback>
      </mc:AlternateContent>
      <p:sp>
        <p:nvSpPr>
          <p:cNvPr id="69" name="TextBox 68">
            <a:extLst>
              <a:ext uri="{FF2B5EF4-FFF2-40B4-BE49-F238E27FC236}">
                <a16:creationId xmlns:a16="http://schemas.microsoft.com/office/drawing/2014/main" id="{183754F8-5625-6C45-B83A-6BB597EBC146}"/>
              </a:ext>
            </a:extLst>
          </p:cNvPr>
          <p:cNvSpPr txBox="1"/>
          <p:nvPr/>
        </p:nvSpPr>
        <p:spPr>
          <a:xfrm>
            <a:off x="4333806" y="762001"/>
            <a:ext cx="466794" cy="769441"/>
          </a:xfrm>
          <a:prstGeom prst="rect">
            <a:avLst/>
          </a:prstGeom>
          <a:noFill/>
        </p:spPr>
        <p:txBody>
          <a:bodyPr wrap="none" rtlCol="0">
            <a:spAutoFit/>
          </a:bodyPr>
          <a:lstStyle/>
          <a:p>
            <a:r>
              <a:rPr lang="en-US" sz="4400" b="1"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1105800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dirty="0"/>
              <a:t>Recall: Calibration</a:t>
            </a:r>
          </a:p>
        </p:txBody>
      </p:sp>
      <p:sp>
        <p:nvSpPr>
          <p:cNvPr id="123907" name="Rectangle 3"/>
          <p:cNvSpPr>
            <a:spLocks noChangeArrowheads="1"/>
          </p:cNvSpPr>
          <p:nvPr/>
        </p:nvSpPr>
        <p:spPr bwMode="auto">
          <a:xfrm>
            <a:off x="5788024" y="1539875"/>
            <a:ext cx="1219200" cy="1219200"/>
          </a:xfrm>
          <a:prstGeom prst="rect">
            <a:avLst/>
          </a:prstGeom>
          <a:solidFill>
            <a:srgbClr val="DDEEFF"/>
          </a:solidFill>
          <a:ln w="9525">
            <a:miter lim="800000"/>
            <a:headEnd/>
            <a:tailEnd/>
          </a:ln>
          <a:effectLst/>
          <a:scene3d>
            <a:camera prst="legacyObliqueTopRight">
              <a:rot lat="0" lon="18300000" rev="0"/>
            </a:camera>
            <a:lightRig rig="legacyFlat3" dir="b"/>
          </a:scene3d>
          <a:sp3d extrusionH="1700200" prstMaterial="legacyMatte">
            <a:bevelT w="13500" h="13500" prst="angle"/>
            <a:bevelB w="13500" h="13500" prst="angle"/>
            <a:extrusionClr>
              <a:srgbClr val="DDEEFF"/>
            </a:extrusionClr>
          </a:sp3d>
        </p:spPr>
        <p:txBody>
          <a:bodyPr wrap="none" anchor="ctr">
            <a:flatTx/>
          </a:bodyPr>
          <a:lstStyle/>
          <a:p>
            <a:endParaRPr lang="en-US"/>
          </a:p>
        </p:txBody>
      </p:sp>
      <p:sp>
        <p:nvSpPr>
          <p:cNvPr id="123908" name="AutoShape 4"/>
          <p:cNvSpPr>
            <a:spLocks noChangeArrowheads="1"/>
          </p:cNvSpPr>
          <p:nvPr/>
        </p:nvSpPr>
        <p:spPr bwMode="auto">
          <a:xfrm rot="5400000">
            <a:off x="2564606" y="2886869"/>
            <a:ext cx="1981200" cy="1725612"/>
          </a:xfrm>
          <a:prstGeom prst="parallelogram">
            <a:avLst>
              <a:gd name="adj" fmla="val 28703"/>
            </a:avLst>
          </a:prstGeom>
          <a:noFill/>
          <a:ln w="28575">
            <a:solidFill>
              <a:schemeClr val="tx1"/>
            </a:solidFill>
            <a:miter lim="800000"/>
            <a:headEnd/>
            <a:tailEnd/>
          </a:ln>
          <a:effectLst/>
        </p:spPr>
        <p:txBody>
          <a:bodyPr wrap="none" anchor="ctr"/>
          <a:lstStyle/>
          <a:p>
            <a:endParaRPr lang="en-US"/>
          </a:p>
        </p:txBody>
      </p:sp>
      <p:sp>
        <p:nvSpPr>
          <p:cNvPr id="123910" name="Rectangle 6"/>
          <p:cNvSpPr>
            <a:spLocks noChangeArrowheads="1"/>
          </p:cNvSpPr>
          <p:nvPr/>
        </p:nvSpPr>
        <p:spPr bwMode="auto">
          <a:xfrm>
            <a:off x="3660776" y="3462339"/>
            <a:ext cx="574675" cy="574675"/>
          </a:xfrm>
          <a:prstGeom prst="rect">
            <a:avLst/>
          </a:prstGeom>
          <a:solidFill>
            <a:srgbClr val="DDEEFF"/>
          </a:solidFill>
          <a:ln w="9525">
            <a:miter lim="800000"/>
            <a:headEnd/>
            <a:tailEnd/>
          </a:ln>
          <a:effectLst/>
          <a:scene3d>
            <a:camera prst="legacyObliqueTopRight">
              <a:rot lat="0" lon="16499998" rev="0"/>
            </a:camera>
            <a:lightRig rig="legacyFlat3" dir="b"/>
          </a:scene3d>
          <a:sp3d extrusionH="684200" prstMaterial="legacyMatte">
            <a:bevelT w="13500" h="13500" prst="angle"/>
            <a:bevelB w="13500" h="13500" prst="angle"/>
            <a:extrusionClr>
              <a:srgbClr val="DDEEFF"/>
            </a:extrusionClr>
          </a:sp3d>
        </p:spPr>
        <p:txBody>
          <a:bodyPr wrap="none" anchor="ctr">
            <a:flatTx/>
          </a:bodyPr>
          <a:lstStyle/>
          <a:p>
            <a:endParaRPr lang="en-US"/>
          </a:p>
        </p:txBody>
      </p:sp>
      <p:sp>
        <p:nvSpPr>
          <p:cNvPr id="123909" name="AutoShape 5"/>
          <p:cNvSpPr>
            <a:spLocks noChangeArrowheads="1"/>
          </p:cNvSpPr>
          <p:nvPr/>
        </p:nvSpPr>
        <p:spPr bwMode="auto">
          <a:xfrm rot="16200000" flipH="1">
            <a:off x="7747794" y="3078957"/>
            <a:ext cx="1981200" cy="1725613"/>
          </a:xfrm>
          <a:prstGeom prst="parallelogram">
            <a:avLst>
              <a:gd name="adj" fmla="val 28703"/>
            </a:avLst>
          </a:prstGeom>
          <a:noFill/>
          <a:ln w="28575">
            <a:solidFill>
              <a:schemeClr val="tx1"/>
            </a:solidFill>
            <a:miter lim="800000"/>
            <a:headEnd/>
            <a:tailEnd/>
          </a:ln>
          <a:effectLst/>
        </p:spPr>
        <p:txBody>
          <a:bodyPr wrap="none" anchor="ctr"/>
          <a:lstStyle/>
          <a:p>
            <a:endParaRPr lang="en-US"/>
          </a:p>
        </p:txBody>
      </p:sp>
      <p:sp>
        <p:nvSpPr>
          <p:cNvPr id="123911" name="Rectangle 7"/>
          <p:cNvSpPr>
            <a:spLocks noChangeArrowheads="1"/>
          </p:cNvSpPr>
          <p:nvPr/>
        </p:nvSpPr>
        <p:spPr bwMode="auto">
          <a:xfrm>
            <a:off x="8578851" y="3717926"/>
            <a:ext cx="574675" cy="574675"/>
          </a:xfrm>
          <a:prstGeom prst="rect">
            <a:avLst/>
          </a:prstGeom>
          <a:solidFill>
            <a:srgbClr val="DDEEFF"/>
          </a:solidFill>
          <a:ln w="9525">
            <a:miter lim="800000"/>
            <a:headEnd/>
            <a:tailEnd/>
          </a:ln>
          <a:effectLst/>
          <a:scene3d>
            <a:camera prst="legacyObliqueTopRight">
              <a:rot lat="0" lon="19199999" rev="0"/>
            </a:camera>
            <a:lightRig rig="legacyFlat3" dir="b"/>
          </a:scene3d>
          <a:sp3d extrusionH="887400" prstMaterial="legacyMatte">
            <a:bevelT w="13500" h="13500" prst="angle"/>
            <a:bevelB w="13500" h="13500" prst="angle"/>
            <a:extrusionClr>
              <a:srgbClr val="DDEEFF"/>
            </a:extrusionClr>
          </a:sp3d>
        </p:spPr>
        <p:txBody>
          <a:bodyPr wrap="none" anchor="ctr">
            <a:flatTx/>
          </a:bodyPr>
          <a:lstStyle/>
          <a:p>
            <a:endParaRPr lang="en-US"/>
          </a:p>
        </p:txBody>
      </p:sp>
      <p:sp>
        <p:nvSpPr>
          <p:cNvPr id="123915" name="Rectangle 11"/>
          <p:cNvSpPr>
            <a:spLocks noChangeArrowheads="1"/>
          </p:cNvSpPr>
          <p:nvPr/>
        </p:nvSpPr>
        <p:spPr bwMode="auto">
          <a:xfrm>
            <a:off x="5260975" y="3521076"/>
            <a:ext cx="2044700" cy="1470025"/>
          </a:xfrm>
          <a:prstGeom prst="rect">
            <a:avLst/>
          </a:prstGeom>
          <a:noFill/>
          <a:ln w="28575">
            <a:solidFill>
              <a:schemeClr val="tx1"/>
            </a:solidFill>
            <a:miter lim="800000"/>
            <a:headEnd/>
            <a:tailEnd/>
          </a:ln>
          <a:effectLst/>
        </p:spPr>
        <p:txBody>
          <a:bodyPr wrap="none" anchor="ctr"/>
          <a:lstStyle/>
          <a:p>
            <a:endParaRPr lang="en-US"/>
          </a:p>
        </p:txBody>
      </p:sp>
      <p:sp>
        <p:nvSpPr>
          <p:cNvPr id="123917" name="Rectangle 13"/>
          <p:cNvSpPr>
            <a:spLocks noChangeArrowheads="1"/>
          </p:cNvSpPr>
          <p:nvPr/>
        </p:nvSpPr>
        <p:spPr bwMode="auto">
          <a:xfrm>
            <a:off x="6143626" y="4032251"/>
            <a:ext cx="574675" cy="574675"/>
          </a:xfrm>
          <a:prstGeom prst="rect">
            <a:avLst/>
          </a:prstGeom>
          <a:solidFill>
            <a:srgbClr val="DDEEFF"/>
          </a:solidFill>
          <a:ln w="9525">
            <a:miter lim="800000"/>
            <a:headEnd/>
            <a:tailEnd/>
          </a:ln>
          <a:effectLst/>
          <a:scene3d>
            <a:camera prst="legacyObliqueTopRight">
              <a:rot lat="0" lon="18300000" rev="0"/>
            </a:camera>
            <a:lightRig rig="legacyFlat3" dir="b"/>
          </a:scene3d>
          <a:sp3d extrusionH="785800" prstMaterial="legacyMatte">
            <a:bevelT w="13500" h="13500" prst="angle"/>
            <a:bevelB w="13500" h="13500" prst="angle"/>
            <a:extrusionClr>
              <a:srgbClr val="DDEEFF"/>
            </a:extrusionClr>
          </a:sp3d>
        </p:spPr>
        <p:txBody>
          <a:bodyPr wrap="none" anchor="ctr">
            <a:flatTx/>
          </a:bodyPr>
          <a:lstStyle/>
          <a:p>
            <a:endParaRPr lang="en-US"/>
          </a:p>
        </p:txBody>
      </p:sp>
      <p:sp>
        <p:nvSpPr>
          <p:cNvPr id="123937" name="Line 33"/>
          <p:cNvSpPr>
            <a:spLocks noChangeShapeType="1"/>
          </p:cNvSpPr>
          <p:nvPr/>
        </p:nvSpPr>
        <p:spPr bwMode="auto">
          <a:xfrm flipH="1">
            <a:off x="2159000" y="2759075"/>
            <a:ext cx="533400" cy="2057400"/>
          </a:xfrm>
          <a:prstGeom prst="line">
            <a:avLst/>
          </a:prstGeom>
          <a:noFill/>
          <a:ln w="9525">
            <a:solidFill>
              <a:schemeClr val="tx1"/>
            </a:solidFill>
            <a:round/>
            <a:headEnd/>
            <a:tailEnd/>
          </a:ln>
          <a:effectLst/>
        </p:spPr>
        <p:txBody>
          <a:bodyPr/>
          <a:lstStyle/>
          <a:p>
            <a:endParaRPr lang="en-US"/>
          </a:p>
        </p:txBody>
      </p:sp>
      <p:sp>
        <p:nvSpPr>
          <p:cNvPr id="123938" name="Line 34"/>
          <p:cNvSpPr>
            <a:spLocks noChangeShapeType="1"/>
          </p:cNvSpPr>
          <p:nvPr/>
        </p:nvSpPr>
        <p:spPr bwMode="auto">
          <a:xfrm flipH="1">
            <a:off x="2159000" y="4206875"/>
            <a:ext cx="533400" cy="609600"/>
          </a:xfrm>
          <a:prstGeom prst="line">
            <a:avLst/>
          </a:prstGeom>
          <a:noFill/>
          <a:ln w="9525">
            <a:solidFill>
              <a:schemeClr val="tx1"/>
            </a:solidFill>
            <a:round/>
            <a:headEnd/>
            <a:tailEnd/>
          </a:ln>
          <a:effectLst/>
        </p:spPr>
        <p:txBody>
          <a:bodyPr/>
          <a:lstStyle/>
          <a:p>
            <a:endParaRPr lang="en-US"/>
          </a:p>
        </p:txBody>
      </p:sp>
      <p:sp>
        <p:nvSpPr>
          <p:cNvPr id="123941" name="Line 37"/>
          <p:cNvSpPr>
            <a:spLocks noChangeShapeType="1"/>
          </p:cNvSpPr>
          <p:nvPr/>
        </p:nvSpPr>
        <p:spPr bwMode="auto">
          <a:xfrm flipH="1">
            <a:off x="2159000" y="4740275"/>
            <a:ext cx="2209800" cy="76200"/>
          </a:xfrm>
          <a:prstGeom prst="line">
            <a:avLst/>
          </a:prstGeom>
          <a:noFill/>
          <a:ln w="9525">
            <a:solidFill>
              <a:schemeClr val="tx1"/>
            </a:solidFill>
            <a:round/>
            <a:headEnd/>
            <a:tailEnd/>
          </a:ln>
          <a:effectLst/>
        </p:spPr>
        <p:txBody>
          <a:bodyPr/>
          <a:lstStyle/>
          <a:p>
            <a:endParaRPr lang="en-US"/>
          </a:p>
        </p:txBody>
      </p:sp>
      <p:sp>
        <p:nvSpPr>
          <p:cNvPr id="123944" name="Line 40"/>
          <p:cNvSpPr>
            <a:spLocks noChangeShapeType="1"/>
          </p:cNvSpPr>
          <p:nvPr/>
        </p:nvSpPr>
        <p:spPr bwMode="auto">
          <a:xfrm flipH="1">
            <a:off x="6238875" y="3543301"/>
            <a:ext cx="1066800" cy="2111375"/>
          </a:xfrm>
          <a:prstGeom prst="line">
            <a:avLst/>
          </a:prstGeom>
          <a:noFill/>
          <a:ln w="9525">
            <a:solidFill>
              <a:schemeClr val="tx1"/>
            </a:solidFill>
            <a:round/>
            <a:headEnd/>
            <a:tailEnd/>
          </a:ln>
          <a:effectLst/>
        </p:spPr>
        <p:txBody>
          <a:bodyPr/>
          <a:lstStyle/>
          <a:p>
            <a:endParaRPr lang="en-US"/>
          </a:p>
        </p:txBody>
      </p:sp>
      <p:sp>
        <p:nvSpPr>
          <p:cNvPr id="123945" name="Line 41"/>
          <p:cNvSpPr>
            <a:spLocks noChangeShapeType="1"/>
          </p:cNvSpPr>
          <p:nvPr/>
        </p:nvSpPr>
        <p:spPr bwMode="auto">
          <a:xfrm>
            <a:off x="5248275" y="4991101"/>
            <a:ext cx="990600" cy="663575"/>
          </a:xfrm>
          <a:prstGeom prst="line">
            <a:avLst/>
          </a:prstGeom>
          <a:noFill/>
          <a:ln w="9525">
            <a:solidFill>
              <a:schemeClr val="tx1"/>
            </a:solidFill>
            <a:round/>
            <a:headEnd/>
            <a:tailEnd/>
          </a:ln>
          <a:effectLst/>
        </p:spPr>
        <p:txBody>
          <a:bodyPr/>
          <a:lstStyle/>
          <a:p>
            <a:endParaRPr lang="en-US"/>
          </a:p>
        </p:txBody>
      </p:sp>
      <p:sp>
        <p:nvSpPr>
          <p:cNvPr id="123947" name="Line 43"/>
          <p:cNvSpPr>
            <a:spLocks noChangeShapeType="1"/>
          </p:cNvSpPr>
          <p:nvPr/>
        </p:nvSpPr>
        <p:spPr bwMode="auto">
          <a:xfrm flipH="1">
            <a:off x="6238875" y="4991101"/>
            <a:ext cx="1066800" cy="663575"/>
          </a:xfrm>
          <a:prstGeom prst="line">
            <a:avLst/>
          </a:prstGeom>
          <a:noFill/>
          <a:ln w="9525">
            <a:solidFill>
              <a:schemeClr val="tx1"/>
            </a:solidFill>
            <a:round/>
            <a:headEnd/>
            <a:tailEnd/>
          </a:ln>
          <a:effectLst/>
        </p:spPr>
        <p:txBody>
          <a:bodyPr/>
          <a:lstStyle/>
          <a:p>
            <a:endParaRPr lang="en-US"/>
          </a:p>
        </p:txBody>
      </p:sp>
      <p:sp>
        <p:nvSpPr>
          <p:cNvPr id="123949" name="Line 45"/>
          <p:cNvSpPr>
            <a:spLocks noChangeShapeType="1"/>
          </p:cNvSpPr>
          <p:nvPr/>
        </p:nvSpPr>
        <p:spPr bwMode="auto">
          <a:xfrm flipV="1">
            <a:off x="7848600" y="4779963"/>
            <a:ext cx="2209800" cy="152400"/>
          </a:xfrm>
          <a:prstGeom prst="line">
            <a:avLst/>
          </a:prstGeom>
          <a:noFill/>
          <a:ln w="9525">
            <a:solidFill>
              <a:schemeClr val="tx1"/>
            </a:solidFill>
            <a:round/>
            <a:headEnd/>
            <a:tailEnd/>
          </a:ln>
          <a:effectLst/>
        </p:spPr>
        <p:txBody>
          <a:bodyPr/>
          <a:lstStyle/>
          <a:p>
            <a:endParaRPr lang="en-US"/>
          </a:p>
        </p:txBody>
      </p:sp>
      <p:sp>
        <p:nvSpPr>
          <p:cNvPr id="123950" name="Line 46"/>
          <p:cNvSpPr>
            <a:spLocks noChangeShapeType="1"/>
          </p:cNvSpPr>
          <p:nvPr/>
        </p:nvSpPr>
        <p:spPr bwMode="auto">
          <a:xfrm>
            <a:off x="9601200" y="4398963"/>
            <a:ext cx="457200" cy="381000"/>
          </a:xfrm>
          <a:prstGeom prst="line">
            <a:avLst/>
          </a:prstGeom>
          <a:noFill/>
          <a:ln w="9525">
            <a:solidFill>
              <a:schemeClr val="tx1"/>
            </a:solidFill>
            <a:round/>
            <a:headEnd/>
            <a:tailEnd/>
          </a:ln>
          <a:effectLst/>
        </p:spPr>
        <p:txBody>
          <a:bodyPr/>
          <a:lstStyle/>
          <a:p>
            <a:endParaRPr lang="en-US"/>
          </a:p>
        </p:txBody>
      </p:sp>
      <p:sp>
        <p:nvSpPr>
          <p:cNvPr id="123951" name="Line 47"/>
          <p:cNvSpPr>
            <a:spLocks noChangeShapeType="1"/>
          </p:cNvSpPr>
          <p:nvPr/>
        </p:nvSpPr>
        <p:spPr bwMode="auto">
          <a:xfrm>
            <a:off x="9601200" y="2951163"/>
            <a:ext cx="457200" cy="1828800"/>
          </a:xfrm>
          <a:prstGeom prst="line">
            <a:avLst/>
          </a:prstGeom>
          <a:noFill/>
          <a:ln w="9525">
            <a:solidFill>
              <a:schemeClr val="tx1"/>
            </a:solidFill>
            <a:round/>
            <a:headEnd/>
            <a:tailEnd/>
          </a:ln>
          <a:effectLst/>
        </p:spPr>
        <p:txBody>
          <a:bodyPr/>
          <a:lstStyle/>
          <a:p>
            <a:endParaRPr lang="en-US"/>
          </a:p>
        </p:txBody>
      </p:sp>
      <p:sp>
        <p:nvSpPr>
          <p:cNvPr id="123957" name="Text Box 53"/>
          <p:cNvSpPr txBox="1">
            <a:spLocks noChangeArrowheads="1"/>
          </p:cNvSpPr>
          <p:nvPr/>
        </p:nvSpPr>
        <p:spPr bwMode="auto">
          <a:xfrm>
            <a:off x="9582446" y="4965998"/>
            <a:ext cx="1085554" cy="338554"/>
          </a:xfrm>
          <a:prstGeom prst="rect">
            <a:avLst/>
          </a:prstGeom>
          <a:noFill/>
          <a:ln w="9525">
            <a:noFill/>
            <a:miter lim="800000"/>
            <a:headEnd/>
            <a:tailEnd/>
          </a:ln>
          <a:effectLst/>
        </p:spPr>
        <p:txBody>
          <a:bodyPr wrap="none">
            <a:spAutoFit/>
          </a:bodyPr>
          <a:lstStyle/>
          <a:p>
            <a:r>
              <a:rPr lang="en-US" sz="1600" dirty="0"/>
              <a:t>Camera 3</a:t>
            </a:r>
          </a:p>
        </p:txBody>
      </p:sp>
      <p:grpSp>
        <p:nvGrpSpPr>
          <p:cNvPr id="2" name="Group 54"/>
          <p:cNvGrpSpPr>
            <a:grpSpLocks/>
          </p:cNvGrpSpPr>
          <p:nvPr/>
        </p:nvGrpSpPr>
        <p:grpSpPr bwMode="auto">
          <a:xfrm>
            <a:off x="3096136" y="3297239"/>
            <a:ext cx="995143" cy="860425"/>
            <a:chOff x="852" y="2079"/>
            <a:chExt cx="760" cy="657"/>
          </a:xfrm>
        </p:grpSpPr>
        <p:sp>
          <p:nvSpPr>
            <p:cNvPr id="123959"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60"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61"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62"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63"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64"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65"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grpSp>
        <p:nvGrpSpPr>
          <p:cNvPr id="3" name="Group 62"/>
          <p:cNvGrpSpPr>
            <a:grpSpLocks/>
          </p:cNvGrpSpPr>
          <p:nvPr/>
        </p:nvGrpSpPr>
        <p:grpSpPr bwMode="auto">
          <a:xfrm>
            <a:off x="5653089" y="3768726"/>
            <a:ext cx="1042379" cy="950913"/>
            <a:chOff x="2412" y="2031"/>
            <a:chExt cx="813" cy="741"/>
          </a:xfrm>
        </p:grpSpPr>
        <p:sp>
          <p:nvSpPr>
            <p:cNvPr id="123967"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68"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69"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70"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71"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72"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73"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grpSp>
        <p:nvGrpSpPr>
          <p:cNvPr id="4" name="Group 70"/>
          <p:cNvGrpSpPr>
            <a:grpSpLocks/>
          </p:cNvGrpSpPr>
          <p:nvPr/>
        </p:nvGrpSpPr>
        <p:grpSpPr bwMode="auto">
          <a:xfrm>
            <a:off x="8207373" y="3369008"/>
            <a:ext cx="972776" cy="1005375"/>
            <a:chOff x="4188" y="1966"/>
            <a:chExt cx="733" cy="757"/>
          </a:xfrm>
        </p:grpSpPr>
        <p:sp>
          <p:nvSpPr>
            <p:cNvPr id="123975"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76"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77"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78"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79"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80"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81"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sp>
        <p:nvSpPr>
          <p:cNvPr id="123928" name="Oval 24"/>
          <p:cNvSpPr>
            <a:spLocks noChangeArrowheads="1"/>
          </p:cNvSpPr>
          <p:nvPr/>
        </p:nvSpPr>
        <p:spPr bwMode="auto">
          <a:xfrm>
            <a:off x="5809192" y="1622245"/>
            <a:ext cx="194733" cy="194684"/>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29" name="Oval 25"/>
          <p:cNvSpPr>
            <a:spLocks noChangeArrowheads="1"/>
          </p:cNvSpPr>
          <p:nvPr/>
        </p:nvSpPr>
        <p:spPr bwMode="auto">
          <a:xfrm>
            <a:off x="4683125" y="2434840"/>
            <a:ext cx="194733" cy="194684"/>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30" name="Oval 26"/>
          <p:cNvSpPr>
            <a:spLocks noChangeArrowheads="1"/>
          </p:cNvSpPr>
          <p:nvPr/>
        </p:nvSpPr>
        <p:spPr bwMode="auto">
          <a:xfrm>
            <a:off x="5809192" y="2807279"/>
            <a:ext cx="194733" cy="194684"/>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31" name="Oval 27"/>
          <p:cNvSpPr>
            <a:spLocks noChangeArrowheads="1"/>
          </p:cNvSpPr>
          <p:nvPr/>
        </p:nvSpPr>
        <p:spPr bwMode="auto">
          <a:xfrm>
            <a:off x="6850592" y="2502556"/>
            <a:ext cx="194733" cy="194684"/>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32" name="Oval 28"/>
          <p:cNvSpPr>
            <a:spLocks noChangeArrowheads="1"/>
          </p:cNvSpPr>
          <p:nvPr/>
        </p:nvSpPr>
        <p:spPr bwMode="auto">
          <a:xfrm>
            <a:off x="6816725" y="1275200"/>
            <a:ext cx="194733" cy="194684"/>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33" name="Oval 29"/>
          <p:cNvSpPr>
            <a:spLocks noChangeArrowheads="1"/>
          </p:cNvSpPr>
          <p:nvPr/>
        </p:nvSpPr>
        <p:spPr bwMode="auto">
          <a:xfrm>
            <a:off x="5766858" y="911225"/>
            <a:ext cx="194733" cy="194684"/>
          </a:xfrm>
          <a:prstGeom prst="ellipse">
            <a:avLst/>
          </a:prstGeom>
          <a:solidFill>
            <a:srgbClr val="FF99CC"/>
          </a:solidFill>
          <a:ln w="9525">
            <a:solidFill>
              <a:schemeClr val="tx1"/>
            </a:solidFill>
            <a:round/>
            <a:headEnd/>
            <a:tailEnd/>
          </a:ln>
          <a:effectLst/>
        </p:spPr>
        <p:txBody>
          <a:bodyPr wrap="none" anchor="ctr"/>
          <a:lstStyle/>
          <a:p>
            <a:endParaRPr lang="en-US"/>
          </a:p>
        </p:txBody>
      </p:sp>
      <p:sp>
        <p:nvSpPr>
          <p:cNvPr id="123939" name="Line 35"/>
          <p:cNvSpPr>
            <a:spLocks noChangeShapeType="1"/>
          </p:cNvSpPr>
          <p:nvPr/>
        </p:nvSpPr>
        <p:spPr bwMode="auto">
          <a:xfrm flipH="1">
            <a:off x="2159001" y="3259139"/>
            <a:ext cx="2270125" cy="1557337"/>
          </a:xfrm>
          <a:prstGeom prst="line">
            <a:avLst/>
          </a:prstGeom>
          <a:noFill/>
          <a:ln w="9525">
            <a:solidFill>
              <a:schemeClr val="tx1"/>
            </a:solidFill>
            <a:round/>
            <a:headEnd/>
            <a:tailEnd/>
          </a:ln>
          <a:effectLst/>
        </p:spPr>
        <p:txBody>
          <a:bodyPr/>
          <a:lstStyle/>
          <a:p>
            <a:endParaRPr lang="en-US"/>
          </a:p>
        </p:txBody>
      </p:sp>
      <p:sp>
        <p:nvSpPr>
          <p:cNvPr id="123942" name="Line 38"/>
          <p:cNvSpPr>
            <a:spLocks noChangeShapeType="1"/>
          </p:cNvSpPr>
          <p:nvPr/>
        </p:nvSpPr>
        <p:spPr bwMode="auto">
          <a:xfrm>
            <a:off x="5248275" y="3524251"/>
            <a:ext cx="990600" cy="2130425"/>
          </a:xfrm>
          <a:prstGeom prst="line">
            <a:avLst/>
          </a:prstGeom>
          <a:noFill/>
          <a:ln w="9525">
            <a:solidFill>
              <a:schemeClr val="tx1"/>
            </a:solidFill>
            <a:round/>
            <a:headEnd/>
            <a:tailEnd/>
          </a:ln>
          <a:effectLst/>
        </p:spPr>
        <p:txBody>
          <a:bodyPr/>
          <a:lstStyle/>
          <a:p>
            <a:endParaRPr lang="en-US"/>
          </a:p>
        </p:txBody>
      </p:sp>
      <p:sp>
        <p:nvSpPr>
          <p:cNvPr id="123948" name="Line 44"/>
          <p:cNvSpPr>
            <a:spLocks noChangeShapeType="1"/>
          </p:cNvSpPr>
          <p:nvPr/>
        </p:nvSpPr>
        <p:spPr bwMode="auto">
          <a:xfrm>
            <a:off x="7861300" y="3451225"/>
            <a:ext cx="2197100" cy="1328738"/>
          </a:xfrm>
          <a:prstGeom prst="line">
            <a:avLst/>
          </a:prstGeom>
          <a:noFill/>
          <a:ln w="9525">
            <a:solidFill>
              <a:schemeClr val="tx1"/>
            </a:solidFill>
            <a:round/>
            <a:headEnd/>
            <a:tailEnd/>
          </a:ln>
          <a:effectLst/>
        </p:spPr>
        <p:txBody>
          <a:bodyPr/>
          <a:lstStyle/>
          <a:p>
            <a:endParaRPr lang="en-US"/>
          </a:p>
        </p:txBody>
      </p:sp>
      <p:sp>
        <p:nvSpPr>
          <p:cNvPr id="77" name="Text Box 51"/>
          <p:cNvSpPr txBox="1">
            <a:spLocks noChangeArrowheads="1"/>
          </p:cNvSpPr>
          <p:nvPr/>
        </p:nvSpPr>
        <p:spPr bwMode="auto">
          <a:xfrm>
            <a:off x="2392362" y="4889798"/>
            <a:ext cx="1085554" cy="338554"/>
          </a:xfrm>
          <a:prstGeom prst="rect">
            <a:avLst/>
          </a:prstGeom>
          <a:noFill/>
          <a:ln w="9525">
            <a:noFill/>
            <a:miter lim="800000"/>
            <a:headEnd/>
            <a:tailEnd/>
          </a:ln>
          <a:effectLst/>
        </p:spPr>
        <p:txBody>
          <a:bodyPr wrap="none">
            <a:spAutoFit/>
          </a:bodyPr>
          <a:lstStyle/>
          <a:p>
            <a:r>
              <a:rPr lang="en-US" sz="1600" dirty="0"/>
              <a:t>Camera 1</a:t>
            </a:r>
          </a:p>
        </p:txBody>
      </p:sp>
      <p:sp>
        <p:nvSpPr>
          <p:cNvPr id="78" name="Text Box 52"/>
          <p:cNvSpPr txBox="1">
            <a:spLocks noChangeArrowheads="1"/>
          </p:cNvSpPr>
          <p:nvPr/>
        </p:nvSpPr>
        <p:spPr bwMode="auto">
          <a:xfrm>
            <a:off x="6562725" y="5491956"/>
            <a:ext cx="1085554" cy="338554"/>
          </a:xfrm>
          <a:prstGeom prst="rect">
            <a:avLst/>
          </a:prstGeom>
          <a:noFill/>
          <a:ln w="9525">
            <a:noFill/>
            <a:miter lim="800000"/>
            <a:headEnd/>
            <a:tailEnd/>
          </a:ln>
          <a:effectLst/>
        </p:spPr>
        <p:txBody>
          <a:bodyPr wrap="none">
            <a:spAutoFit/>
          </a:bodyPr>
          <a:lstStyle/>
          <a:p>
            <a:r>
              <a:rPr lang="en-US" sz="1600" dirty="0"/>
              <a:t>Camera 2</a:t>
            </a:r>
          </a:p>
        </p:txBody>
      </p:sp>
      <p:sp>
        <p:nvSpPr>
          <p:cNvPr id="61" name="Content Placeholder 73"/>
          <p:cNvSpPr>
            <a:spLocks noGrp="1"/>
          </p:cNvSpPr>
          <p:nvPr>
            <p:ph idx="1"/>
          </p:nvPr>
        </p:nvSpPr>
        <p:spPr>
          <a:xfrm>
            <a:off x="914400" y="6207124"/>
            <a:ext cx="10363200" cy="498475"/>
          </a:xfrm>
        </p:spPr>
        <p:txBody>
          <a:bodyPr/>
          <a:lstStyle/>
          <a:p>
            <a:pPr>
              <a:buFont typeface="Arial" pitchFamily="34" charset="0"/>
              <a:buChar char="•"/>
            </a:pPr>
            <a:r>
              <a:rPr lang="en-US" sz="2000" dirty="0"/>
              <a:t>Given a set of </a:t>
            </a:r>
            <a:r>
              <a:rPr lang="en-US" sz="2000" i="1" dirty="0"/>
              <a:t>known</a:t>
            </a:r>
            <a:r>
              <a:rPr lang="en-US" sz="2000" dirty="0"/>
              <a:t> 3D points seen by a camera, compute the camera parameters</a:t>
            </a:r>
          </a:p>
        </p:txBody>
      </p:sp>
      <p:sp>
        <p:nvSpPr>
          <p:cNvPr id="123927" name="Oval 23"/>
          <p:cNvSpPr>
            <a:spLocks noChangeArrowheads="1"/>
          </p:cNvSpPr>
          <p:nvPr/>
        </p:nvSpPr>
        <p:spPr bwMode="auto">
          <a:xfrm>
            <a:off x="4725458" y="1275200"/>
            <a:ext cx="194733" cy="194684"/>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65" name="TextBox 64"/>
          <p:cNvSpPr txBox="1"/>
          <p:nvPr/>
        </p:nvSpPr>
        <p:spPr>
          <a:xfrm>
            <a:off x="3495606" y="4800600"/>
            <a:ext cx="466794" cy="769441"/>
          </a:xfrm>
          <a:prstGeom prst="rect">
            <a:avLst/>
          </a:prstGeom>
          <a:noFill/>
        </p:spPr>
        <p:txBody>
          <a:bodyPr wrap="none" rtlCol="0">
            <a:spAutoFit/>
          </a:bodyPr>
          <a:lstStyle/>
          <a:p>
            <a:r>
              <a:rPr lang="en-US" sz="4400" b="1" dirty="0">
                <a:solidFill>
                  <a:srgbClr val="FF0000"/>
                </a:solidFill>
                <a:latin typeface="Times New Roman" pitchFamily="18" charset="0"/>
                <a:cs typeface="Times New Roman" pitchFamily="18" charset="0"/>
              </a:rPr>
              <a:t>?</a:t>
            </a:r>
          </a:p>
        </p:txBody>
      </p:sp>
      <p:sp>
        <p:nvSpPr>
          <p:cNvPr id="66" name="TextBox 65"/>
          <p:cNvSpPr txBox="1"/>
          <p:nvPr/>
        </p:nvSpPr>
        <p:spPr>
          <a:xfrm>
            <a:off x="7670731" y="5410200"/>
            <a:ext cx="466794" cy="769441"/>
          </a:xfrm>
          <a:prstGeom prst="rect">
            <a:avLst/>
          </a:prstGeom>
          <a:noFill/>
        </p:spPr>
        <p:txBody>
          <a:bodyPr wrap="none" rtlCol="0">
            <a:spAutoFit/>
          </a:bodyPr>
          <a:lstStyle/>
          <a:p>
            <a:r>
              <a:rPr lang="en-US" sz="4400" b="1" dirty="0">
                <a:solidFill>
                  <a:srgbClr val="FF0000"/>
                </a:solidFill>
                <a:latin typeface="Times New Roman" pitchFamily="18" charset="0"/>
                <a:cs typeface="Times New Roman" pitchFamily="18" charset="0"/>
              </a:rPr>
              <a:t>?</a:t>
            </a:r>
          </a:p>
        </p:txBody>
      </p:sp>
      <p:sp>
        <p:nvSpPr>
          <p:cNvPr id="67" name="TextBox 66"/>
          <p:cNvSpPr txBox="1"/>
          <p:nvPr/>
        </p:nvSpPr>
        <p:spPr>
          <a:xfrm>
            <a:off x="10810806" y="4856163"/>
            <a:ext cx="466794" cy="769441"/>
          </a:xfrm>
          <a:prstGeom prst="rect">
            <a:avLst/>
          </a:prstGeom>
          <a:noFill/>
        </p:spPr>
        <p:txBody>
          <a:bodyPr wrap="none" rtlCol="0">
            <a:spAutoFit/>
          </a:bodyPr>
          <a:lstStyle/>
          <a:p>
            <a:r>
              <a:rPr lang="en-US" sz="4400" b="1" dirty="0">
                <a:solidFill>
                  <a:srgbClr val="FF0000"/>
                </a:solidFill>
                <a:latin typeface="Times New Roman" pitchFamily="18" charset="0"/>
                <a:cs typeface="Times New Roman" pitchFamily="18" charset="0"/>
              </a:rPr>
              <a:t>?</a:t>
            </a:r>
          </a:p>
        </p:txBody>
      </p:sp>
      <mc:AlternateContent xmlns:mc="http://schemas.openxmlformats.org/markup-compatibility/2006" xmlns:a14="http://schemas.microsoft.com/office/drawing/2010/main">
        <mc:Choice Requires="a14">
          <p:sp>
            <p:nvSpPr>
              <p:cNvPr id="63" name="Text Box 86">
                <a:extLst>
                  <a:ext uri="{FF2B5EF4-FFF2-40B4-BE49-F238E27FC236}">
                    <a16:creationId xmlns:a16="http://schemas.microsoft.com/office/drawing/2014/main" id="{638D8A96-E4D3-CF4B-80EE-7BF9DACD7240}"/>
                  </a:ext>
                </a:extLst>
              </p:cNvPr>
              <p:cNvSpPr txBox="1">
                <a:spLocks noChangeArrowheads="1"/>
              </p:cNvSpPr>
              <p:nvPr/>
            </p:nvSpPr>
            <p:spPr bwMode="auto">
              <a:xfrm>
                <a:off x="2286000" y="5100936"/>
                <a:ext cx="1268116" cy="461665"/>
              </a:xfrm>
              <a:prstGeom prst="rect">
                <a:avLst/>
              </a:prstGeom>
              <a:noFill/>
              <a:ln w="9525">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i="1" baseline="-25000" dirty="0">
                          <a:solidFill>
                            <a:srgbClr val="7030A0"/>
                          </a:solidFill>
                          <a:latin typeface="Cambria Math" panose="02040503050406030204" pitchFamily="18" charset="0"/>
                        </a:rPr>
                        <m:t>1</m:t>
                      </m:r>
                      <m:r>
                        <a:rPr lang="en-US" b="1" i="1" dirty="0">
                          <a:latin typeface="Cambria Math" panose="02040503050406030204" pitchFamily="18" charset="0"/>
                        </a:rPr>
                        <m:t>, </m:t>
                      </m:r>
                      <m:r>
                        <a:rPr lang="en-US" b="1" i="1" dirty="0" smtClean="0">
                          <a:solidFill>
                            <a:srgbClr val="7030A0"/>
                          </a:solidFill>
                          <a:latin typeface="Cambria Math" panose="02040503050406030204" pitchFamily="18" charset="0"/>
                        </a:rPr>
                        <m:t>𝑹</m:t>
                      </m:r>
                      <m:r>
                        <a:rPr lang="en-US" b="0" i="1" baseline="-25000" dirty="0">
                          <a:solidFill>
                            <a:srgbClr val="7030A0"/>
                          </a:solidFill>
                          <a:latin typeface="Cambria Math" panose="02040503050406030204" pitchFamily="18" charset="0"/>
                        </a:rPr>
                        <m:t>1</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a:solidFill>
                            <a:srgbClr val="7030A0"/>
                          </a:solidFill>
                          <a:latin typeface="Cambria Math" panose="02040503050406030204" pitchFamily="18" charset="0"/>
                        </a:rPr>
                        <m:t>1</m:t>
                      </m:r>
                    </m:oMath>
                  </m:oMathPara>
                </a14:m>
                <a:endParaRPr lang="en-US" baseline="-25000" dirty="0">
                  <a:solidFill>
                    <a:srgbClr val="7030A0"/>
                  </a:solidFill>
                  <a:latin typeface="Times New Roman" pitchFamily="18" charset="0"/>
                </a:endParaRPr>
              </a:p>
            </p:txBody>
          </p:sp>
        </mc:Choice>
        <mc:Fallback xmlns="">
          <p:sp>
            <p:nvSpPr>
              <p:cNvPr id="63" name="Text Box 86">
                <a:extLst>
                  <a:ext uri="{FF2B5EF4-FFF2-40B4-BE49-F238E27FC236}">
                    <a16:creationId xmlns:a16="http://schemas.microsoft.com/office/drawing/2014/main" id="{638D8A96-E4D3-CF4B-80EE-7BF9DACD7240}"/>
                  </a:ext>
                </a:extLst>
              </p:cNvPr>
              <p:cNvSpPr txBox="1">
                <a:spLocks noRot="1" noChangeAspect="1" noMove="1" noResize="1" noEditPoints="1" noAdjustHandles="1" noChangeArrowheads="1" noChangeShapeType="1" noTextEdit="1"/>
              </p:cNvSpPr>
              <p:nvPr/>
            </p:nvSpPr>
            <p:spPr bwMode="auto">
              <a:xfrm>
                <a:off x="2286000" y="5100936"/>
                <a:ext cx="1268116" cy="461665"/>
              </a:xfrm>
              <a:prstGeom prst="rect">
                <a:avLst/>
              </a:prstGeom>
              <a:blipFill>
                <a:blip r:embed="rId3"/>
                <a:stretch>
                  <a:fillRect l="-1000" r="-2000" b="-2703"/>
                </a:stretch>
              </a:blipFill>
              <a:ln w="9525">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 Box 86">
                <a:extLst>
                  <a:ext uri="{FF2B5EF4-FFF2-40B4-BE49-F238E27FC236}">
                    <a16:creationId xmlns:a16="http://schemas.microsoft.com/office/drawing/2014/main" id="{F11F270F-1F2F-D949-A612-5EDD1E5125D3}"/>
                  </a:ext>
                </a:extLst>
              </p:cNvPr>
              <p:cNvSpPr txBox="1">
                <a:spLocks noChangeArrowheads="1"/>
              </p:cNvSpPr>
              <p:nvPr/>
            </p:nvSpPr>
            <p:spPr bwMode="auto">
              <a:xfrm>
                <a:off x="6477000" y="5737075"/>
                <a:ext cx="898525" cy="461665"/>
              </a:xfrm>
              <a:prstGeom prst="rect">
                <a:avLst/>
              </a:prstGeom>
              <a:noFill/>
              <a:ln w="9525">
                <a:noFill/>
                <a:miter lim="800000"/>
                <a:headEnd/>
                <a:tailEnd/>
              </a:ln>
              <a:effectLst/>
            </p:spPr>
            <p:txBody>
              <a:bodyPr>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b="0" i="1" baseline="-25000" dirty="0" smtClean="0">
                          <a:solidFill>
                            <a:srgbClr val="7030A0"/>
                          </a:solidFill>
                          <a:latin typeface="Cambria Math" panose="02040503050406030204" pitchFamily="18" charset="0"/>
                        </a:rPr>
                        <m:t>2</m:t>
                      </m:r>
                      <m:r>
                        <a:rPr lang="en-US" b="1" i="1" dirty="0">
                          <a:latin typeface="Cambria Math" panose="02040503050406030204" pitchFamily="18" charset="0"/>
                        </a:rPr>
                        <m:t>,</m:t>
                      </m:r>
                      <m:r>
                        <a:rPr lang="en-US" b="1" i="1" dirty="0" smtClean="0">
                          <a:solidFill>
                            <a:srgbClr val="7030A0"/>
                          </a:solidFill>
                          <a:latin typeface="Cambria Math" panose="02040503050406030204" pitchFamily="18" charset="0"/>
                        </a:rPr>
                        <m:t>𝑹</m:t>
                      </m:r>
                      <m:r>
                        <a:rPr lang="en-US" b="0" i="1" baseline="-25000" dirty="0" smtClean="0">
                          <a:solidFill>
                            <a:srgbClr val="7030A0"/>
                          </a:solidFill>
                          <a:latin typeface="Cambria Math" panose="02040503050406030204" pitchFamily="18" charset="0"/>
                        </a:rPr>
                        <m:t>2</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smtClean="0">
                          <a:solidFill>
                            <a:srgbClr val="7030A0"/>
                          </a:solidFill>
                          <a:latin typeface="Cambria Math" panose="02040503050406030204" pitchFamily="18" charset="0"/>
                        </a:rPr>
                        <m:t>2</m:t>
                      </m:r>
                    </m:oMath>
                  </m:oMathPara>
                </a14:m>
                <a:endParaRPr lang="en-US" baseline="-25000" dirty="0">
                  <a:solidFill>
                    <a:srgbClr val="7030A0"/>
                  </a:solidFill>
                  <a:latin typeface="Times New Roman" pitchFamily="18" charset="0"/>
                </a:endParaRPr>
              </a:p>
            </p:txBody>
          </p:sp>
        </mc:Choice>
        <mc:Fallback xmlns="">
          <p:sp>
            <p:nvSpPr>
              <p:cNvPr id="64" name="Text Box 86">
                <a:extLst>
                  <a:ext uri="{FF2B5EF4-FFF2-40B4-BE49-F238E27FC236}">
                    <a16:creationId xmlns:a16="http://schemas.microsoft.com/office/drawing/2014/main" id="{F11F270F-1F2F-D949-A612-5EDD1E5125D3}"/>
                  </a:ext>
                </a:extLst>
              </p:cNvPr>
              <p:cNvSpPr txBox="1">
                <a:spLocks noRot="1" noChangeAspect="1" noMove="1" noResize="1" noEditPoints="1" noAdjustHandles="1" noChangeArrowheads="1" noChangeShapeType="1" noTextEdit="1"/>
              </p:cNvSpPr>
              <p:nvPr/>
            </p:nvSpPr>
            <p:spPr bwMode="auto">
              <a:xfrm>
                <a:off x="6477000" y="5737075"/>
                <a:ext cx="898525" cy="461665"/>
              </a:xfrm>
              <a:prstGeom prst="rect">
                <a:avLst/>
              </a:prstGeom>
              <a:blipFill>
                <a:blip r:embed="rId4"/>
                <a:stretch>
                  <a:fillRect l="-1389" r="-43056" b="-2703"/>
                </a:stretch>
              </a:blipFill>
              <a:ln w="9525">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 Box 86">
                <a:extLst>
                  <a:ext uri="{FF2B5EF4-FFF2-40B4-BE49-F238E27FC236}">
                    <a16:creationId xmlns:a16="http://schemas.microsoft.com/office/drawing/2014/main" id="{733A5F9C-92F0-D94F-912B-AD9A05A11225}"/>
                  </a:ext>
                </a:extLst>
              </p:cNvPr>
              <p:cNvSpPr txBox="1">
                <a:spLocks noChangeArrowheads="1"/>
              </p:cNvSpPr>
              <p:nvPr/>
            </p:nvSpPr>
            <p:spPr bwMode="auto">
              <a:xfrm>
                <a:off x="9538680" y="5253334"/>
                <a:ext cx="898525" cy="461665"/>
              </a:xfrm>
              <a:prstGeom prst="rect">
                <a:avLst/>
              </a:prstGeom>
              <a:noFill/>
              <a:ln w="9525">
                <a:noFill/>
                <a:miter lim="800000"/>
                <a:headEnd/>
                <a:tailEnd/>
              </a:ln>
              <a:effectLst/>
            </p:spPr>
            <p:txBody>
              <a:bodyPr>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b="0" i="1" baseline="-25000" dirty="0" smtClean="0">
                          <a:solidFill>
                            <a:srgbClr val="7030A0"/>
                          </a:solidFill>
                          <a:latin typeface="Cambria Math" panose="02040503050406030204" pitchFamily="18" charset="0"/>
                        </a:rPr>
                        <m:t>3</m:t>
                      </m:r>
                      <m:r>
                        <a:rPr lang="en-US" b="1" i="1" dirty="0">
                          <a:latin typeface="Cambria Math" panose="02040503050406030204" pitchFamily="18" charset="0"/>
                        </a:rPr>
                        <m:t>,</m:t>
                      </m:r>
                      <m:r>
                        <a:rPr lang="en-US" b="1" i="1" dirty="0" smtClean="0">
                          <a:solidFill>
                            <a:srgbClr val="7030A0"/>
                          </a:solidFill>
                          <a:latin typeface="Cambria Math" panose="02040503050406030204" pitchFamily="18" charset="0"/>
                        </a:rPr>
                        <m:t>𝑹</m:t>
                      </m:r>
                      <m:r>
                        <a:rPr lang="en-US" b="0" i="1" baseline="-25000" dirty="0" smtClean="0">
                          <a:solidFill>
                            <a:srgbClr val="7030A0"/>
                          </a:solidFill>
                          <a:latin typeface="Cambria Math" panose="02040503050406030204" pitchFamily="18" charset="0"/>
                        </a:rPr>
                        <m:t>3</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smtClean="0">
                          <a:solidFill>
                            <a:srgbClr val="7030A0"/>
                          </a:solidFill>
                          <a:latin typeface="Cambria Math" panose="02040503050406030204" pitchFamily="18" charset="0"/>
                        </a:rPr>
                        <m:t>3</m:t>
                      </m:r>
                    </m:oMath>
                  </m:oMathPara>
                </a14:m>
                <a:endParaRPr lang="en-US" baseline="-25000" dirty="0">
                  <a:solidFill>
                    <a:srgbClr val="7030A0"/>
                  </a:solidFill>
                  <a:latin typeface="Times New Roman" pitchFamily="18" charset="0"/>
                </a:endParaRPr>
              </a:p>
            </p:txBody>
          </p:sp>
        </mc:Choice>
        <mc:Fallback xmlns="">
          <p:sp>
            <p:nvSpPr>
              <p:cNvPr id="68" name="Text Box 86">
                <a:extLst>
                  <a:ext uri="{FF2B5EF4-FFF2-40B4-BE49-F238E27FC236}">
                    <a16:creationId xmlns:a16="http://schemas.microsoft.com/office/drawing/2014/main" id="{733A5F9C-92F0-D94F-912B-AD9A05A11225}"/>
                  </a:ext>
                </a:extLst>
              </p:cNvPr>
              <p:cNvSpPr txBox="1">
                <a:spLocks noRot="1" noChangeAspect="1" noMove="1" noResize="1" noEditPoints="1" noAdjustHandles="1" noChangeArrowheads="1" noChangeShapeType="1" noTextEdit="1"/>
              </p:cNvSpPr>
              <p:nvPr/>
            </p:nvSpPr>
            <p:spPr bwMode="auto">
              <a:xfrm>
                <a:off x="9538680" y="5253334"/>
                <a:ext cx="898525" cy="461665"/>
              </a:xfrm>
              <a:prstGeom prst="rect">
                <a:avLst/>
              </a:prstGeom>
              <a:blipFill>
                <a:blip r:embed="rId5"/>
                <a:stretch>
                  <a:fillRect r="-43056" b="-2703"/>
                </a:stretch>
              </a:blipFill>
              <a:ln w="9525">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51144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dirty="0"/>
              <a:t>Recall: Triangulation</a:t>
            </a:r>
          </a:p>
        </p:txBody>
      </p:sp>
      <p:sp>
        <p:nvSpPr>
          <p:cNvPr id="123907" name="Rectangle 3"/>
          <p:cNvSpPr>
            <a:spLocks noChangeArrowheads="1"/>
          </p:cNvSpPr>
          <p:nvPr/>
        </p:nvSpPr>
        <p:spPr bwMode="auto">
          <a:xfrm>
            <a:off x="5788024" y="1539875"/>
            <a:ext cx="1219200" cy="1219200"/>
          </a:xfrm>
          <a:prstGeom prst="rect">
            <a:avLst/>
          </a:prstGeom>
          <a:solidFill>
            <a:srgbClr val="DDEEFF"/>
          </a:solidFill>
          <a:ln w="9525">
            <a:miter lim="800000"/>
            <a:headEnd/>
            <a:tailEnd/>
          </a:ln>
          <a:effectLst/>
          <a:scene3d>
            <a:camera prst="legacyObliqueTopRight">
              <a:rot lat="0" lon="18300000" rev="0"/>
            </a:camera>
            <a:lightRig rig="legacyFlat3" dir="b"/>
          </a:scene3d>
          <a:sp3d extrusionH="1700200" prstMaterial="legacyMatte">
            <a:bevelT w="13500" h="13500" prst="angle"/>
            <a:bevelB w="13500" h="13500" prst="angle"/>
            <a:extrusionClr>
              <a:srgbClr val="DDEEFF"/>
            </a:extrusionClr>
          </a:sp3d>
        </p:spPr>
        <p:txBody>
          <a:bodyPr wrap="none" anchor="ctr">
            <a:flatTx/>
          </a:bodyPr>
          <a:lstStyle/>
          <a:p>
            <a:endParaRPr lang="en-US"/>
          </a:p>
        </p:txBody>
      </p:sp>
      <p:sp>
        <p:nvSpPr>
          <p:cNvPr id="123908" name="AutoShape 4"/>
          <p:cNvSpPr>
            <a:spLocks noChangeArrowheads="1"/>
          </p:cNvSpPr>
          <p:nvPr/>
        </p:nvSpPr>
        <p:spPr bwMode="auto">
          <a:xfrm rot="5400000">
            <a:off x="2564606" y="2886869"/>
            <a:ext cx="1981200" cy="1725612"/>
          </a:xfrm>
          <a:prstGeom prst="parallelogram">
            <a:avLst>
              <a:gd name="adj" fmla="val 28703"/>
            </a:avLst>
          </a:prstGeom>
          <a:noFill/>
          <a:ln w="28575">
            <a:solidFill>
              <a:schemeClr val="tx1"/>
            </a:solidFill>
            <a:miter lim="800000"/>
            <a:headEnd/>
            <a:tailEnd/>
          </a:ln>
          <a:effectLst/>
        </p:spPr>
        <p:txBody>
          <a:bodyPr wrap="none" anchor="ctr"/>
          <a:lstStyle/>
          <a:p>
            <a:endParaRPr lang="en-US"/>
          </a:p>
        </p:txBody>
      </p:sp>
      <p:sp>
        <p:nvSpPr>
          <p:cNvPr id="123910" name="Rectangle 6"/>
          <p:cNvSpPr>
            <a:spLocks noChangeArrowheads="1"/>
          </p:cNvSpPr>
          <p:nvPr/>
        </p:nvSpPr>
        <p:spPr bwMode="auto">
          <a:xfrm>
            <a:off x="3660776" y="3462339"/>
            <a:ext cx="574675" cy="574675"/>
          </a:xfrm>
          <a:prstGeom prst="rect">
            <a:avLst/>
          </a:prstGeom>
          <a:solidFill>
            <a:srgbClr val="DDEEFF"/>
          </a:solidFill>
          <a:ln w="9525">
            <a:miter lim="800000"/>
            <a:headEnd/>
            <a:tailEnd/>
          </a:ln>
          <a:effectLst/>
          <a:scene3d>
            <a:camera prst="legacyObliqueTopRight">
              <a:rot lat="0" lon="16499998" rev="0"/>
            </a:camera>
            <a:lightRig rig="legacyFlat3" dir="b"/>
          </a:scene3d>
          <a:sp3d extrusionH="684200" prstMaterial="legacyMatte">
            <a:bevelT w="13500" h="13500" prst="angle"/>
            <a:bevelB w="13500" h="13500" prst="angle"/>
            <a:extrusionClr>
              <a:srgbClr val="DDEEFF"/>
            </a:extrusionClr>
          </a:sp3d>
        </p:spPr>
        <p:txBody>
          <a:bodyPr wrap="none" anchor="ctr">
            <a:flatTx/>
          </a:bodyPr>
          <a:lstStyle/>
          <a:p>
            <a:endParaRPr lang="en-US"/>
          </a:p>
        </p:txBody>
      </p:sp>
      <p:sp>
        <p:nvSpPr>
          <p:cNvPr id="123909" name="AutoShape 5"/>
          <p:cNvSpPr>
            <a:spLocks noChangeArrowheads="1"/>
          </p:cNvSpPr>
          <p:nvPr/>
        </p:nvSpPr>
        <p:spPr bwMode="auto">
          <a:xfrm rot="16200000" flipH="1">
            <a:off x="7747794" y="3078957"/>
            <a:ext cx="1981200" cy="1725613"/>
          </a:xfrm>
          <a:prstGeom prst="parallelogram">
            <a:avLst>
              <a:gd name="adj" fmla="val 28703"/>
            </a:avLst>
          </a:prstGeom>
          <a:noFill/>
          <a:ln w="28575">
            <a:solidFill>
              <a:schemeClr val="tx1"/>
            </a:solidFill>
            <a:miter lim="800000"/>
            <a:headEnd/>
            <a:tailEnd/>
          </a:ln>
          <a:effectLst/>
        </p:spPr>
        <p:txBody>
          <a:bodyPr wrap="none" anchor="ctr"/>
          <a:lstStyle/>
          <a:p>
            <a:endParaRPr lang="en-US"/>
          </a:p>
        </p:txBody>
      </p:sp>
      <p:sp>
        <p:nvSpPr>
          <p:cNvPr id="123911" name="Rectangle 7"/>
          <p:cNvSpPr>
            <a:spLocks noChangeArrowheads="1"/>
          </p:cNvSpPr>
          <p:nvPr/>
        </p:nvSpPr>
        <p:spPr bwMode="auto">
          <a:xfrm>
            <a:off x="8578851" y="3717926"/>
            <a:ext cx="574675" cy="574675"/>
          </a:xfrm>
          <a:prstGeom prst="rect">
            <a:avLst/>
          </a:prstGeom>
          <a:solidFill>
            <a:srgbClr val="DDEEFF"/>
          </a:solidFill>
          <a:ln w="9525">
            <a:miter lim="800000"/>
            <a:headEnd/>
            <a:tailEnd/>
          </a:ln>
          <a:effectLst/>
          <a:scene3d>
            <a:camera prst="legacyObliqueTopRight">
              <a:rot lat="0" lon="19199999" rev="0"/>
            </a:camera>
            <a:lightRig rig="legacyFlat3" dir="b"/>
          </a:scene3d>
          <a:sp3d extrusionH="887400" prstMaterial="legacyMatte">
            <a:bevelT w="13500" h="13500" prst="angle"/>
            <a:bevelB w="13500" h="13500" prst="angle"/>
            <a:extrusionClr>
              <a:srgbClr val="DDEEFF"/>
            </a:extrusionClr>
          </a:sp3d>
        </p:spPr>
        <p:txBody>
          <a:bodyPr wrap="none" anchor="ctr">
            <a:flatTx/>
          </a:bodyPr>
          <a:lstStyle/>
          <a:p>
            <a:endParaRPr lang="en-US"/>
          </a:p>
        </p:txBody>
      </p:sp>
      <p:sp>
        <p:nvSpPr>
          <p:cNvPr id="123915" name="Rectangle 11"/>
          <p:cNvSpPr>
            <a:spLocks noChangeArrowheads="1"/>
          </p:cNvSpPr>
          <p:nvPr/>
        </p:nvSpPr>
        <p:spPr bwMode="auto">
          <a:xfrm>
            <a:off x="5260975" y="3521076"/>
            <a:ext cx="2044700" cy="1470025"/>
          </a:xfrm>
          <a:prstGeom prst="rect">
            <a:avLst/>
          </a:prstGeom>
          <a:noFill/>
          <a:ln w="28575">
            <a:solidFill>
              <a:schemeClr val="tx1"/>
            </a:solidFill>
            <a:miter lim="800000"/>
            <a:headEnd/>
            <a:tailEnd/>
          </a:ln>
          <a:effectLst/>
        </p:spPr>
        <p:txBody>
          <a:bodyPr wrap="none" anchor="ctr"/>
          <a:lstStyle/>
          <a:p>
            <a:endParaRPr lang="en-US"/>
          </a:p>
        </p:txBody>
      </p:sp>
      <p:sp>
        <p:nvSpPr>
          <p:cNvPr id="123917" name="Rectangle 13"/>
          <p:cNvSpPr>
            <a:spLocks noChangeArrowheads="1"/>
          </p:cNvSpPr>
          <p:nvPr/>
        </p:nvSpPr>
        <p:spPr bwMode="auto">
          <a:xfrm>
            <a:off x="6143626" y="4032251"/>
            <a:ext cx="574675" cy="574675"/>
          </a:xfrm>
          <a:prstGeom prst="rect">
            <a:avLst/>
          </a:prstGeom>
          <a:solidFill>
            <a:srgbClr val="DDEEFF"/>
          </a:solidFill>
          <a:ln w="9525">
            <a:miter lim="800000"/>
            <a:headEnd/>
            <a:tailEnd/>
          </a:ln>
          <a:effectLst/>
          <a:scene3d>
            <a:camera prst="legacyObliqueTopRight">
              <a:rot lat="0" lon="18300000" rev="0"/>
            </a:camera>
            <a:lightRig rig="legacyFlat3" dir="b"/>
          </a:scene3d>
          <a:sp3d extrusionH="785800" prstMaterial="legacyMatte">
            <a:bevelT w="13500" h="13500" prst="angle"/>
            <a:bevelB w="13500" h="13500" prst="angle"/>
            <a:extrusionClr>
              <a:srgbClr val="DDEEFF"/>
            </a:extrusionClr>
          </a:sp3d>
        </p:spPr>
        <p:txBody>
          <a:bodyPr wrap="none" anchor="ctr">
            <a:flatTx/>
          </a:bodyPr>
          <a:lstStyle/>
          <a:p>
            <a:endParaRPr lang="en-US"/>
          </a:p>
        </p:txBody>
      </p:sp>
      <p:sp>
        <p:nvSpPr>
          <p:cNvPr id="123937" name="Line 33"/>
          <p:cNvSpPr>
            <a:spLocks noChangeShapeType="1"/>
          </p:cNvSpPr>
          <p:nvPr/>
        </p:nvSpPr>
        <p:spPr bwMode="auto">
          <a:xfrm flipH="1">
            <a:off x="2159000" y="2759075"/>
            <a:ext cx="533400" cy="2057400"/>
          </a:xfrm>
          <a:prstGeom prst="line">
            <a:avLst/>
          </a:prstGeom>
          <a:noFill/>
          <a:ln w="9525">
            <a:solidFill>
              <a:schemeClr val="tx1"/>
            </a:solidFill>
            <a:round/>
            <a:headEnd/>
            <a:tailEnd/>
          </a:ln>
          <a:effectLst/>
        </p:spPr>
        <p:txBody>
          <a:bodyPr/>
          <a:lstStyle/>
          <a:p>
            <a:endParaRPr lang="en-US"/>
          </a:p>
        </p:txBody>
      </p:sp>
      <p:sp>
        <p:nvSpPr>
          <p:cNvPr id="123938" name="Line 34"/>
          <p:cNvSpPr>
            <a:spLocks noChangeShapeType="1"/>
          </p:cNvSpPr>
          <p:nvPr/>
        </p:nvSpPr>
        <p:spPr bwMode="auto">
          <a:xfrm flipH="1">
            <a:off x="2159000" y="4206875"/>
            <a:ext cx="533400" cy="609600"/>
          </a:xfrm>
          <a:prstGeom prst="line">
            <a:avLst/>
          </a:prstGeom>
          <a:noFill/>
          <a:ln w="9525">
            <a:solidFill>
              <a:schemeClr val="tx1"/>
            </a:solidFill>
            <a:round/>
            <a:headEnd/>
            <a:tailEnd/>
          </a:ln>
          <a:effectLst/>
        </p:spPr>
        <p:txBody>
          <a:bodyPr/>
          <a:lstStyle/>
          <a:p>
            <a:endParaRPr lang="en-US"/>
          </a:p>
        </p:txBody>
      </p:sp>
      <p:sp>
        <p:nvSpPr>
          <p:cNvPr id="123941" name="Line 37"/>
          <p:cNvSpPr>
            <a:spLocks noChangeShapeType="1"/>
          </p:cNvSpPr>
          <p:nvPr/>
        </p:nvSpPr>
        <p:spPr bwMode="auto">
          <a:xfrm flipH="1">
            <a:off x="2159000" y="4740275"/>
            <a:ext cx="2209800" cy="76200"/>
          </a:xfrm>
          <a:prstGeom prst="line">
            <a:avLst/>
          </a:prstGeom>
          <a:noFill/>
          <a:ln w="9525">
            <a:solidFill>
              <a:schemeClr val="tx1"/>
            </a:solidFill>
            <a:round/>
            <a:headEnd/>
            <a:tailEnd/>
          </a:ln>
          <a:effectLst/>
        </p:spPr>
        <p:txBody>
          <a:bodyPr/>
          <a:lstStyle/>
          <a:p>
            <a:endParaRPr lang="en-US"/>
          </a:p>
        </p:txBody>
      </p:sp>
      <p:sp>
        <p:nvSpPr>
          <p:cNvPr id="123944" name="Line 40"/>
          <p:cNvSpPr>
            <a:spLocks noChangeShapeType="1"/>
          </p:cNvSpPr>
          <p:nvPr/>
        </p:nvSpPr>
        <p:spPr bwMode="auto">
          <a:xfrm flipH="1">
            <a:off x="6238875" y="3543301"/>
            <a:ext cx="1066800" cy="2111375"/>
          </a:xfrm>
          <a:prstGeom prst="line">
            <a:avLst/>
          </a:prstGeom>
          <a:noFill/>
          <a:ln w="9525">
            <a:solidFill>
              <a:schemeClr val="tx1"/>
            </a:solidFill>
            <a:round/>
            <a:headEnd/>
            <a:tailEnd/>
          </a:ln>
          <a:effectLst/>
        </p:spPr>
        <p:txBody>
          <a:bodyPr/>
          <a:lstStyle/>
          <a:p>
            <a:endParaRPr lang="en-US"/>
          </a:p>
        </p:txBody>
      </p:sp>
      <p:sp>
        <p:nvSpPr>
          <p:cNvPr id="123945" name="Line 41"/>
          <p:cNvSpPr>
            <a:spLocks noChangeShapeType="1"/>
          </p:cNvSpPr>
          <p:nvPr/>
        </p:nvSpPr>
        <p:spPr bwMode="auto">
          <a:xfrm>
            <a:off x="5248275" y="4991101"/>
            <a:ext cx="990600" cy="663575"/>
          </a:xfrm>
          <a:prstGeom prst="line">
            <a:avLst/>
          </a:prstGeom>
          <a:noFill/>
          <a:ln w="9525">
            <a:solidFill>
              <a:schemeClr val="tx1"/>
            </a:solidFill>
            <a:round/>
            <a:headEnd/>
            <a:tailEnd/>
          </a:ln>
          <a:effectLst/>
        </p:spPr>
        <p:txBody>
          <a:bodyPr/>
          <a:lstStyle/>
          <a:p>
            <a:endParaRPr lang="en-US"/>
          </a:p>
        </p:txBody>
      </p:sp>
      <p:sp>
        <p:nvSpPr>
          <p:cNvPr id="123947" name="Line 43"/>
          <p:cNvSpPr>
            <a:spLocks noChangeShapeType="1"/>
          </p:cNvSpPr>
          <p:nvPr/>
        </p:nvSpPr>
        <p:spPr bwMode="auto">
          <a:xfrm flipH="1">
            <a:off x="6238875" y="4991101"/>
            <a:ext cx="1066800" cy="663575"/>
          </a:xfrm>
          <a:prstGeom prst="line">
            <a:avLst/>
          </a:prstGeom>
          <a:noFill/>
          <a:ln w="9525">
            <a:solidFill>
              <a:schemeClr val="tx1"/>
            </a:solidFill>
            <a:round/>
            <a:headEnd/>
            <a:tailEnd/>
          </a:ln>
          <a:effectLst/>
        </p:spPr>
        <p:txBody>
          <a:bodyPr/>
          <a:lstStyle/>
          <a:p>
            <a:endParaRPr lang="en-US"/>
          </a:p>
        </p:txBody>
      </p:sp>
      <p:sp>
        <p:nvSpPr>
          <p:cNvPr id="123949" name="Line 45"/>
          <p:cNvSpPr>
            <a:spLocks noChangeShapeType="1"/>
          </p:cNvSpPr>
          <p:nvPr/>
        </p:nvSpPr>
        <p:spPr bwMode="auto">
          <a:xfrm flipV="1">
            <a:off x="7848600" y="4779963"/>
            <a:ext cx="2209800" cy="152400"/>
          </a:xfrm>
          <a:prstGeom prst="line">
            <a:avLst/>
          </a:prstGeom>
          <a:noFill/>
          <a:ln w="9525">
            <a:solidFill>
              <a:schemeClr val="tx1"/>
            </a:solidFill>
            <a:round/>
            <a:headEnd/>
            <a:tailEnd/>
          </a:ln>
          <a:effectLst/>
        </p:spPr>
        <p:txBody>
          <a:bodyPr/>
          <a:lstStyle/>
          <a:p>
            <a:endParaRPr lang="en-US"/>
          </a:p>
        </p:txBody>
      </p:sp>
      <p:sp>
        <p:nvSpPr>
          <p:cNvPr id="123950" name="Line 46"/>
          <p:cNvSpPr>
            <a:spLocks noChangeShapeType="1"/>
          </p:cNvSpPr>
          <p:nvPr/>
        </p:nvSpPr>
        <p:spPr bwMode="auto">
          <a:xfrm>
            <a:off x="9601200" y="4398963"/>
            <a:ext cx="457200" cy="381000"/>
          </a:xfrm>
          <a:prstGeom prst="line">
            <a:avLst/>
          </a:prstGeom>
          <a:noFill/>
          <a:ln w="9525">
            <a:solidFill>
              <a:schemeClr val="tx1"/>
            </a:solidFill>
            <a:round/>
            <a:headEnd/>
            <a:tailEnd/>
          </a:ln>
          <a:effectLst/>
        </p:spPr>
        <p:txBody>
          <a:bodyPr/>
          <a:lstStyle/>
          <a:p>
            <a:endParaRPr lang="en-US"/>
          </a:p>
        </p:txBody>
      </p:sp>
      <p:sp>
        <p:nvSpPr>
          <p:cNvPr id="123951" name="Line 47"/>
          <p:cNvSpPr>
            <a:spLocks noChangeShapeType="1"/>
          </p:cNvSpPr>
          <p:nvPr/>
        </p:nvSpPr>
        <p:spPr bwMode="auto">
          <a:xfrm>
            <a:off x="9601200" y="2951163"/>
            <a:ext cx="457200" cy="1828800"/>
          </a:xfrm>
          <a:prstGeom prst="line">
            <a:avLst/>
          </a:prstGeom>
          <a:noFill/>
          <a:ln w="9525">
            <a:solidFill>
              <a:schemeClr val="tx1"/>
            </a:solidFill>
            <a:round/>
            <a:headEnd/>
            <a:tailEnd/>
          </a:ln>
          <a:effectLst/>
        </p:spPr>
        <p:txBody>
          <a:bodyPr/>
          <a:lstStyle/>
          <a:p>
            <a:endParaRPr lang="en-US"/>
          </a:p>
        </p:txBody>
      </p:sp>
      <p:grpSp>
        <p:nvGrpSpPr>
          <p:cNvPr id="2" name="Group 54"/>
          <p:cNvGrpSpPr>
            <a:grpSpLocks/>
          </p:cNvGrpSpPr>
          <p:nvPr/>
        </p:nvGrpSpPr>
        <p:grpSpPr bwMode="auto">
          <a:xfrm>
            <a:off x="3096136" y="3297239"/>
            <a:ext cx="995143" cy="860425"/>
            <a:chOff x="852" y="2079"/>
            <a:chExt cx="760" cy="657"/>
          </a:xfrm>
        </p:grpSpPr>
        <p:sp>
          <p:nvSpPr>
            <p:cNvPr id="123959" name="Oval 55"/>
            <p:cNvSpPr>
              <a:spLocks noChangeArrowheads="1"/>
            </p:cNvSpPr>
            <p:nvPr/>
          </p:nvSpPr>
          <p:spPr bwMode="auto">
            <a:xfrm>
              <a:off x="852" y="2235"/>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60" name="Oval 56"/>
            <p:cNvSpPr>
              <a:spLocks noChangeArrowheads="1"/>
            </p:cNvSpPr>
            <p:nvPr/>
          </p:nvSpPr>
          <p:spPr bwMode="auto">
            <a:xfrm>
              <a:off x="1368" y="2256"/>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61" name="Oval 57"/>
            <p:cNvSpPr>
              <a:spLocks noChangeArrowheads="1"/>
            </p:cNvSpPr>
            <p:nvPr/>
          </p:nvSpPr>
          <p:spPr bwMode="auto">
            <a:xfrm>
              <a:off x="852" y="2652"/>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62" name="Oval 58"/>
            <p:cNvSpPr>
              <a:spLocks noChangeArrowheads="1"/>
            </p:cNvSpPr>
            <p:nvPr/>
          </p:nvSpPr>
          <p:spPr bwMode="auto">
            <a:xfrm>
              <a:off x="1359" y="2667"/>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63" name="Oval 59"/>
            <p:cNvSpPr>
              <a:spLocks noChangeArrowheads="1"/>
            </p:cNvSpPr>
            <p:nvPr/>
          </p:nvSpPr>
          <p:spPr bwMode="auto">
            <a:xfrm>
              <a:off x="1543" y="2523"/>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64" name="Oval 60"/>
            <p:cNvSpPr>
              <a:spLocks noChangeArrowheads="1"/>
            </p:cNvSpPr>
            <p:nvPr/>
          </p:nvSpPr>
          <p:spPr bwMode="auto">
            <a:xfrm>
              <a:off x="1543" y="2123"/>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65" name="Oval 61"/>
            <p:cNvSpPr>
              <a:spLocks noChangeArrowheads="1"/>
            </p:cNvSpPr>
            <p:nvPr/>
          </p:nvSpPr>
          <p:spPr bwMode="auto">
            <a:xfrm>
              <a:off x="1053" y="2079"/>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grpSp>
        <p:nvGrpSpPr>
          <p:cNvPr id="3" name="Group 62"/>
          <p:cNvGrpSpPr>
            <a:grpSpLocks/>
          </p:cNvGrpSpPr>
          <p:nvPr/>
        </p:nvGrpSpPr>
        <p:grpSpPr bwMode="auto">
          <a:xfrm>
            <a:off x="5653089" y="3768726"/>
            <a:ext cx="1042379" cy="950913"/>
            <a:chOff x="2412" y="2031"/>
            <a:chExt cx="813" cy="741"/>
          </a:xfrm>
        </p:grpSpPr>
        <p:sp>
          <p:nvSpPr>
            <p:cNvPr id="123967" name="Oval 63"/>
            <p:cNvSpPr>
              <a:spLocks noChangeArrowheads="1"/>
            </p:cNvSpPr>
            <p:nvPr/>
          </p:nvSpPr>
          <p:spPr bwMode="auto">
            <a:xfrm>
              <a:off x="2427" y="2160"/>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68" name="Oval 64"/>
            <p:cNvSpPr>
              <a:spLocks noChangeArrowheads="1"/>
            </p:cNvSpPr>
            <p:nvPr/>
          </p:nvSpPr>
          <p:spPr bwMode="auto">
            <a:xfrm>
              <a:off x="2811" y="2283"/>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69" name="Oval 65"/>
            <p:cNvSpPr>
              <a:spLocks noChangeArrowheads="1"/>
            </p:cNvSpPr>
            <p:nvPr/>
          </p:nvSpPr>
          <p:spPr bwMode="auto">
            <a:xfrm>
              <a:off x="2412" y="2571"/>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70" name="Oval 66"/>
            <p:cNvSpPr>
              <a:spLocks noChangeArrowheads="1"/>
            </p:cNvSpPr>
            <p:nvPr/>
          </p:nvSpPr>
          <p:spPr bwMode="auto">
            <a:xfrm>
              <a:off x="2811" y="2703"/>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71" name="Oval 67"/>
            <p:cNvSpPr>
              <a:spLocks noChangeArrowheads="1"/>
            </p:cNvSpPr>
            <p:nvPr/>
          </p:nvSpPr>
          <p:spPr bwMode="auto">
            <a:xfrm>
              <a:off x="3156" y="2586"/>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72" name="Oval 68"/>
            <p:cNvSpPr>
              <a:spLocks noChangeArrowheads="1"/>
            </p:cNvSpPr>
            <p:nvPr/>
          </p:nvSpPr>
          <p:spPr bwMode="auto">
            <a:xfrm>
              <a:off x="3156" y="2144"/>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73" name="Oval 69"/>
            <p:cNvSpPr>
              <a:spLocks noChangeArrowheads="1"/>
            </p:cNvSpPr>
            <p:nvPr/>
          </p:nvSpPr>
          <p:spPr bwMode="auto">
            <a:xfrm>
              <a:off x="2796" y="2031"/>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grpSp>
        <p:nvGrpSpPr>
          <p:cNvPr id="4" name="Group 70"/>
          <p:cNvGrpSpPr>
            <a:grpSpLocks/>
          </p:cNvGrpSpPr>
          <p:nvPr/>
        </p:nvGrpSpPr>
        <p:grpSpPr bwMode="auto">
          <a:xfrm>
            <a:off x="8207373" y="3369008"/>
            <a:ext cx="972776" cy="1005375"/>
            <a:chOff x="4188" y="1966"/>
            <a:chExt cx="733" cy="757"/>
          </a:xfrm>
        </p:grpSpPr>
        <p:sp>
          <p:nvSpPr>
            <p:cNvPr id="123975" name="Oval 71"/>
            <p:cNvSpPr>
              <a:spLocks noChangeArrowheads="1"/>
            </p:cNvSpPr>
            <p:nvPr/>
          </p:nvSpPr>
          <p:spPr bwMode="auto">
            <a:xfrm>
              <a:off x="4191" y="2081"/>
              <a:ext cx="69" cy="69"/>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123976" name="Oval 72"/>
            <p:cNvSpPr>
              <a:spLocks noChangeArrowheads="1"/>
            </p:cNvSpPr>
            <p:nvPr/>
          </p:nvSpPr>
          <p:spPr bwMode="auto">
            <a:xfrm>
              <a:off x="4443" y="2268"/>
              <a:ext cx="69" cy="69"/>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77" name="Oval 73"/>
            <p:cNvSpPr>
              <a:spLocks noChangeArrowheads="1"/>
            </p:cNvSpPr>
            <p:nvPr/>
          </p:nvSpPr>
          <p:spPr bwMode="auto">
            <a:xfrm>
              <a:off x="4188" y="2482"/>
              <a:ext cx="69" cy="69"/>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78" name="Oval 74"/>
            <p:cNvSpPr>
              <a:spLocks noChangeArrowheads="1"/>
            </p:cNvSpPr>
            <p:nvPr/>
          </p:nvSpPr>
          <p:spPr bwMode="auto">
            <a:xfrm>
              <a:off x="4428" y="2654"/>
              <a:ext cx="69" cy="69"/>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79" name="Oval 75"/>
            <p:cNvSpPr>
              <a:spLocks noChangeArrowheads="1"/>
            </p:cNvSpPr>
            <p:nvPr/>
          </p:nvSpPr>
          <p:spPr bwMode="auto">
            <a:xfrm>
              <a:off x="4852" y="2569"/>
              <a:ext cx="69" cy="69"/>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80" name="Oval 76"/>
            <p:cNvSpPr>
              <a:spLocks noChangeArrowheads="1"/>
            </p:cNvSpPr>
            <p:nvPr/>
          </p:nvSpPr>
          <p:spPr bwMode="auto">
            <a:xfrm>
              <a:off x="4848" y="2138"/>
              <a:ext cx="69" cy="69"/>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81" name="Oval 77"/>
            <p:cNvSpPr>
              <a:spLocks noChangeArrowheads="1"/>
            </p:cNvSpPr>
            <p:nvPr/>
          </p:nvSpPr>
          <p:spPr bwMode="auto">
            <a:xfrm>
              <a:off x="4611" y="1966"/>
              <a:ext cx="69" cy="69"/>
            </a:xfrm>
            <a:prstGeom prst="ellipse">
              <a:avLst/>
            </a:prstGeom>
            <a:solidFill>
              <a:srgbClr val="FF99CC"/>
            </a:solidFill>
            <a:ln w="9525">
              <a:solidFill>
                <a:schemeClr val="tx1"/>
              </a:solidFill>
              <a:round/>
              <a:headEnd/>
              <a:tailEnd/>
            </a:ln>
            <a:effectLst/>
          </p:spPr>
          <p:txBody>
            <a:bodyPr wrap="none" anchor="ctr"/>
            <a:lstStyle/>
            <a:p>
              <a:endParaRPr lang="en-US"/>
            </a:p>
          </p:txBody>
        </p:sp>
      </p:grpSp>
      <p:sp>
        <p:nvSpPr>
          <p:cNvPr id="123928" name="Oval 24"/>
          <p:cNvSpPr>
            <a:spLocks noChangeArrowheads="1"/>
          </p:cNvSpPr>
          <p:nvPr/>
        </p:nvSpPr>
        <p:spPr bwMode="auto">
          <a:xfrm>
            <a:off x="5809192" y="1622245"/>
            <a:ext cx="194733" cy="194684"/>
          </a:xfrm>
          <a:prstGeom prst="ellipse">
            <a:avLst/>
          </a:prstGeom>
          <a:solidFill>
            <a:srgbClr val="00FF00"/>
          </a:solidFill>
          <a:ln w="9525">
            <a:solidFill>
              <a:schemeClr val="tx1"/>
            </a:solidFill>
            <a:round/>
            <a:headEnd/>
            <a:tailEnd/>
          </a:ln>
          <a:effectLst/>
        </p:spPr>
        <p:txBody>
          <a:bodyPr wrap="none" anchor="ctr"/>
          <a:lstStyle/>
          <a:p>
            <a:endParaRPr lang="en-US"/>
          </a:p>
        </p:txBody>
      </p:sp>
      <p:sp>
        <p:nvSpPr>
          <p:cNvPr id="123929" name="Oval 25"/>
          <p:cNvSpPr>
            <a:spLocks noChangeArrowheads="1"/>
          </p:cNvSpPr>
          <p:nvPr/>
        </p:nvSpPr>
        <p:spPr bwMode="auto">
          <a:xfrm>
            <a:off x="4683125" y="2434840"/>
            <a:ext cx="194733" cy="194684"/>
          </a:xfrm>
          <a:prstGeom prst="ellipse">
            <a:avLst/>
          </a:prstGeom>
          <a:solidFill>
            <a:srgbClr val="6699FF"/>
          </a:solidFill>
          <a:ln w="9525">
            <a:solidFill>
              <a:schemeClr val="tx1"/>
            </a:solidFill>
            <a:round/>
            <a:headEnd/>
            <a:tailEnd/>
          </a:ln>
          <a:effectLst/>
        </p:spPr>
        <p:txBody>
          <a:bodyPr wrap="none" anchor="ctr"/>
          <a:lstStyle/>
          <a:p>
            <a:endParaRPr lang="en-US"/>
          </a:p>
        </p:txBody>
      </p:sp>
      <p:sp>
        <p:nvSpPr>
          <p:cNvPr id="123930" name="Oval 26"/>
          <p:cNvSpPr>
            <a:spLocks noChangeArrowheads="1"/>
          </p:cNvSpPr>
          <p:nvPr/>
        </p:nvSpPr>
        <p:spPr bwMode="auto">
          <a:xfrm>
            <a:off x="5809192" y="2807279"/>
            <a:ext cx="194733" cy="194684"/>
          </a:xfrm>
          <a:prstGeom prst="ellipse">
            <a:avLst/>
          </a:prstGeom>
          <a:solidFill>
            <a:srgbClr val="FF00FF"/>
          </a:solidFill>
          <a:ln w="9525">
            <a:solidFill>
              <a:schemeClr val="tx1"/>
            </a:solidFill>
            <a:round/>
            <a:headEnd/>
            <a:tailEnd/>
          </a:ln>
          <a:effectLst/>
        </p:spPr>
        <p:txBody>
          <a:bodyPr wrap="none" anchor="ctr"/>
          <a:lstStyle/>
          <a:p>
            <a:endParaRPr lang="en-US"/>
          </a:p>
        </p:txBody>
      </p:sp>
      <p:sp>
        <p:nvSpPr>
          <p:cNvPr id="123931" name="Oval 27"/>
          <p:cNvSpPr>
            <a:spLocks noChangeArrowheads="1"/>
          </p:cNvSpPr>
          <p:nvPr/>
        </p:nvSpPr>
        <p:spPr bwMode="auto">
          <a:xfrm>
            <a:off x="6850592" y="2502556"/>
            <a:ext cx="194733" cy="194684"/>
          </a:xfrm>
          <a:prstGeom prst="ellipse">
            <a:avLst/>
          </a:prstGeom>
          <a:solidFill>
            <a:srgbClr val="FFFF00"/>
          </a:solidFill>
          <a:ln w="9525">
            <a:solidFill>
              <a:schemeClr val="tx1"/>
            </a:solidFill>
            <a:round/>
            <a:headEnd/>
            <a:tailEnd/>
          </a:ln>
          <a:effectLst/>
        </p:spPr>
        <p:txBody>
          <a:bodyPr wrap="none" anchor="ctr"/>
          <a:lstStyle/>
          <a:p>
            <a:endParaRPr lang="en-US"/>
          </a:p>
        </p:txBody>
      </p:sp>
      <p:sp>
        <p:nvSpPr>
          <p:cNvPr id="123932" name="Oval 28"/>
          <p:cNvSpPr>
            <a:spLocks noChangeArrowheads="1"/>
          </p:cNvSpPr>
          <p:nvPr/>
        </p:nvSpPr>
        <p:spPr bwMode="auto">
          <a:xfrm>
            <a:off x="6816725" y="1275200"/>
            <a:ext cx="194733" cy="194684"/>
          </a:xfrm>
          <a:prstGeom prst="ellipse">
            <a:avLst/>
          </a:prstGeom>
          <a:solidFill>
            <a:srgbClr val="00FFFF"/>
          </a:solidFill>
          <a:ln w="9525">
            <a:solidFill>
              <a:schemeClr val="tx1"/>
            </a:solidFill>
            <a:round/>
            <a:headEnd/>
            <a:tailEnd/>
          </a:ln>
          <a:effectLst/>
        </p:spPr>
        <p:txBody>
          <a:bodyPr wrap="none" anchor="ctr"/>
          <a:lstStyle/>
          <a:p>
            <a:endParaRPr lang="en-US"/>
          </a:p>
        </p:txBody>
      </p:sp>
      <p:sp>
        <p:nvSpPr>
          <p:cNvPr id="123933" name="Oval 29"/>
          <p:cNvSpPr>
            <a:spLocks noChangeArrowheads="1"/>
          </p:cNvSpPr>
          <p:nvPr/>
        </p:nvSpPr>
        <p:spPr bwMode="auto">
          <a:xfrm>
            <a:off x="5766858" y="911225"/>
            <a:ext cx="194733" cy="194684"/>
          </a:xfrm>
          <a:prstGeom prst="ellipse">
            <a:avLst/>
          </a:prstGeom>
          <a:solidFill>
            <a:srgbClr val="FF99CC"/>
          </a:solidFill>
          <a:ln w="9525">
            <a:solidFill>
              <a:schemeClr val="tx1"/>
            </a:solidFill>
            <a:round/>
            <a:headEnd/>
            <a:tailEnd/>
          </a:ln>
          <a:effectLst/>
        </p:spPr>
        <p:txBody>
          <a:bodyPr wrap="none" anchor="ctr"/>
          <a:lstStyle/>
          <a:p>
            <a:endParaRPr lang="en-US"/>
          </a:p>
        </p:txBody>
      </p:sp>
      <p:sp>
        <p:nvSpPr>
          <p:cNvPr id="123939" name="Line 35"/>
          <p:cNvSpPr>
            <a:spLocks noChangeShapeType="1"/>
          </p:cNvSpPr>
          <p:nvPr/>
        </p:nvSpPr>
        <p:spPr bwMode="auto">
          <a:xfrm flipH="1">
            <a:off x="2159001" y="3259139"/>
            <a:ext cx="2270125" cy="1557337"/>
          </a:xfrm>
          <a:prstGeom prst="line">
            <a:avLst/>
          </a:prstGeom>
          <a:noFill/>
          <a:ln w="9525">
            <a:solidFill>
              <a:schemeClr val="tx1"/>
            </a:solidFill>
            <a:round/>
            <a:headEnd/>
            <a:tailEnd/>
          </a:ln>
          <a:effectLst/>
        </p:spPr>
        <p:txBody>
          <a:bodyPr/>
          <a:lstStyle/>
          <a:p>
            <a:endParaRPr lang="en-US"/>
          </a:p>
        </p:txBody>
      </p:sp>
      <p:sp>
        <p:nvSpPr>
          <p:cNvPr id="123942" name="Line 38"/>
          <p:cNvSpPr>
            <a:spLocks noChangeShapeType="1"/>
          </p:cNvSpPr>
          <p:nvPr/>
        </p:nvSpPr>
        <p:spPr bwMode="auto">
          <a:xfrm>
            <a:off x="5248275" y="3524251"/>
            <a:ext cx="990600" cy="2130425"/>
          </a:xfrm>
          <a:prstGeom prst="line">
            <a:avLst/>
          </a:prstGeom>
          <a:noFill/>
          <a:ln w="9525">
            <a:solidFill>
              <a:schemeClr val="tx1"/>
            </a:solidFill>
            <a:round/>
            <a:headEnd/>
            <a:tailEnd/>
          </a:ln>
          <a:effectLst/>
        </p:spPr>
        <p:txBody>
          <a:bodyPr/>
          <a:lstStyle/>
          <a:p>
            <a:endParaRPr lang="en-US"/>
          </a:p>
        </p:txBody>
      </p:sp>
      <p:sp>
        <p:nvSpPr>
          <p:cNvPr id="123948" name="Line 44"/>
          <p:cNvSpPr>
            <a:spLocks noChangeShapeType="1"/>
          </p:cNvSpPr>
          <p:nvPr/>
        </p:nvSpPr>
        <p:spPr bwMode="auto">
          <a:xfrm>
            <a:off x="7861300" y="3451225"/>
            <a:ext cx="2197100" cy="1328738"/>
          </a:xfrm>
          <a:prstGeom prst="line">
            <a:avLst/>
          </a:prstGeom>
          <a:noFill/>
          <a:ln w="9525">
            <a:solidFill>
              <a:schemeClr val="tx1"/>
            </a:solidFill>
            <a:round/>
            <a:headEnd/>
            <a:tailEnd/>
          </a:ln>
          <a:effectLst/>
        </p:spPr>
        <p:txBody>
          <a:bodyPr/>
          <a:lstStyle/>
          <a:p>
            <a:endParaRPr lang="en-US"/>
          </a:p>
        </p:txBody>
      </p:sp>
      <p:sp>
        <p:nvSpPr>
          <p:cNvPr id="61" name="Content Placeholder 73"/>
          <p:cNvSpPr>
            <a:spLocks noGrp="1"/>
          </p:cNvSpPr>
          <p:nvPr>
            <p:ph idx="1"/>
          </p:nvPr>
        </p:nvSpPr>
        <p:spPr>
          <a:xfrm>
            <a:off x="914400" y="6096000"/>
            <a:ext cx="10210800" cy="914400"/>
          </a:xfrm>
        </p:spPr>
        <p:txBody>
          <a:bodyPr/>
          <a:lstStyle/>
          <a:p>
            <a:pPr>
              <a:buFont typeface="Arial" pitchFamily="34" charset="0"/>
              <a:buChar char="•"/>
            </a:pPr>
            <a:r>
              <a:rPr lang="en-US" sz="2000" dirty="0"/>
              <a:t>Given </a:t>
            </a:r>
            <a:r>
              <a:rPr lang="en-US" sz="2000" i="1" dirty="0"/>
              <a:t>known cameras</a:t>
            </a:r>
            <a:r>
              <a:rPr lang="en-US" sz="2000" dirty="0"/>
              <a:t> and projections of the same 3D point in two or more images, compute the 3D coordinates of that point</a:t>
            </a:r>
          </a:p>
        </p:txBody>
      </p:sp>
      <p:sp>
        <p:nvSpPr>
          <p:cNvPr id="62" name="Line 99"/>
          <p:cNvSpPr>
            <a:spLocks noChangeShapeType="1"/>
          </p:cNvSpPr>
          <p:nvPr/>
        </p:nvSpPr>
        <p:spPr bwMode="auto">
          <a:xfrm flipH="1">
            <a:off x="2184398" y="1371600"/>
            <a:ext cx="2657477" cy="3408362"/>
          </a:xfrm>
          <a:prstGeom prst="line">
            <a:avLst/>
          </a:prstGeom>
          <a:noFill/>
          <a:ln w="28575">
            <a:solidFill>
              <a:srgbClr val="3366FF"/>
            </a:solidFill>
            <a:prstDash val="dash"/>
            <a:round/>
            <a:headEnd/>
            <a:tailEnd type="triangle" w="med" len="med"/>
          </a:ln>
          <a:effectLst/>
        </p:spPr>
        <p:txBody>
          <a:bodyPr/>
          <a:lstStyle/>
          <a:p>
            <a:endParaRPr lang="en-US"/>
          </a:p>
        </p:txBody>
      </p:sp>
      <p:sp>
        <p:nvSpPr>
          <p:cNvPr id="63" name="Line 100"/>
          <p:cNvSpPr>
            <a:spLocks noChangeShapeType="1"/>
          </p:cNvSpPr>
          <p:nvPr/>
        </p:nvSpPr>
        <p:spPr bwMode="auto">
          <a:xfrm>
            <a:off x="4841876" y="1371600"/>
            <a:ext cx="1406525" cy="4267200"/>
          </a:xfrm>
          <a:prstGeom prst="line">
            <a:avLst/>
          </a:prstGeom>
          <a:noFill/>
          <a:ln w="28575">
            <a:solidFill>
              <a:srgbClr val="3366FF"/>
            </a:solidFill>
            <a:prstDash val="dash"/>
            <a:round/>
            <a:headEnd/>
            <a:tailEnd type="triangle" w="med" len="med"/>
          </a:ln>
          <a:effectLst/>
        </p:spPr>
        <p:txBody>
          <a:bodyPr/>
          <a:lstStyle/>
          <a:p>
            <a:endParaRPr lang="en-US"/>
          </a:p>
        </p:txBody>
      </p:sp>
      <p:sp>
        <p:nvSpPr>
          <p:cNvPr id="64" name="Line 101"/>
          <p:cNvSpPr>
            <a:spLocks noChangeShapeType="1"/>
          </p:cNvSpPr>
          <p:nvPr/>
        </p:nvSpPr>
        <p:spPr bwMode="auto">
          <a:xfrm>
            <a:off x="4918076" y="1371600"/>
            <a:ext cx="5064125" cy="3352800"/>
          </a:xfrm>
          <a:prstGeom prst="line">
            <a:avLst/>
          </a:prstGeom>
          <a:noFill/>
          <a:ln w="28575">
            <a:solidFill>
              <a:srgbClr val="3366FF"/>
            </a:solidFill>
            <a:prstDash val="dash"/>
            <a:round/>
            <a:headEnd/>
            <a:tailEnd type="triangle" w="med" len="med"/>
          </a:ln>
          <a:effectLst/>
        </p:spPr>
        <p:txBody>
          <a:bodyPr/>
          <a:lstStyle/>
          <a:p>
            <a:endParaRPr lang="en-US"/>
          </a:p>
        </p:txBody>
      </p:sp>
      <p:sp>
        <p:nvSpPr>
          <p:cNvPr id="123927" name="Oval 23"/>
          <p:cNvSpPr>
            <a:spLocks noChangeArrowheads="1"/>
          </p:cNvSpPr>
          <p:nvPr/>
        </p:nvSpPr>
        <p:spPr bwMode="auto">
          <a:xfrm>
            <a:off x="4725458" y="1275200"/>
            <a:ext cx="194733" cy="194684"/>
          </a:xfrm>
          <a:prstGeom prst="ellipse">
            <a:avLst/>
          </a:prstGeom>
          <a:solidFill>
            <a:srgbClr val="FF0101"/>
          </a:solidFill>
          <a:ln w="9525">
            <a:solidFill>
              <a:schemeClr val="tx1"/>
            </a:solidFill>
            <a:round/>
            <a:headEnd/>
            <a:tailEnd/>
          </a:ln>
          <a:effectLst/>
        </p:spPr>
        <p:txBody>
          <a:bodyPr wrap="none" anchor="ctr"/>
          <a:lstStyle/>
          <a:p>
            <a:endParaRPr lang="en-US"/>
          </a:p>
        </p:txBody>
      </p:sp>
      <p:sp>
        <p:nvSpPr>
          <p:cNvPr id="65" name="TextBox 64"/>
          <p:cNvSpPr txBox="1"/>
          <p:nvPr/>
        </p:nvSpPr>
        <p:spPr>
          <a:xfrm>
            <a:off x="4333806" y="762001"/>
            <a:ext cx="466794" cy="769441"/>
          </a:xfrm>
          <a:prstGeom prst="rect">
            <a:avLst/>
          </a:prstGeom>
          <a:noFill/>
        </p:spPr>
        <p:txBody>
          <a:bodyPr wrap="none" rtlCol="0">
            <a:spAutoFit/>
          </a:bodyPr>
          <a:lstStyle/>
          <a:p>
            <a:r>
              <a:rPr lang="en-US" sz="4400" b="1" dirty="0">
                <a:solidFill>
                  <a:srgbClr val="FF0000"/>
                </a:solidFill>
                <a:latin typeface="Times New Roman" pitchFamily="18" charset="0"/>
                <a:cs typeface="Times New Roman" pitchFamily="18" charset="0"/>
              </a:rPr>
              <a:t>?</a:t>
            </a:r>
          </a:p>
        </p:txBody>
      </p:sp>
      <p:sp>
        <p:nvSpPr>
          <p:cNvPr id="69" name="Text Box 53">
            <a:extLst>
              <a:ext uri="{FF2B5EF4-FFF2-40B4-BE49-F238E27FC236}">
                <a16:creationId xmlns:a16="http://schemas.microsoft.com/office/drawing/2014/main" id="{EFE7D0EE-459F-0A42-86A2-74D569163932}"/>
              </a:ext>
            </a:extLst>
          </p:cNvPr>
          <p:cNvSpPr txBox="1">
            <a:spLocks noChangeArrowheads="1"/>
          </p:cNvSpPr>
          <p:nvPr/>
        </p:nvSpPr>
        <p:spPr bwMode="auto">
          <a:xfrm>
            <a:off x="9582446" y="4965998"/>
            <a:ext cx="1085554" cy="338554"/>
          </a:xfrm>
          <a:prstGeom prst="rect">
            <a:avLst/>
          </a:prstGeom>
          <a:noFill/>
          <a:ln w="9525">
            <a:noFill/>
            <a:miter lim="800000"/>
            <a:headEnd/>
            <a:tailEnd/>
          </a:ln>
          <a:effectLst/>
        </p:spPr>
        <p:txBody>
          <a:bodyPr wrap="none">
            <a:spAutoFit/>
          </a:bodyPr>
          <a:lstStyle/>
          <a:p>
            <a:r>
              <a:rPr lang="en-US" sz="1600" dirty="0"/>
              <a:t>Camera 3</a:t>
            </a:r>
          </a:p>
        </p:txBody>
      </p:sp>
      <p:sp>
        <p:nvSpPr>
          <p:cNvPr id="70" name="Text Box 51">
            <a:extLst>
              <a:ext uri="{FF2B5EF4-FFF2-40B4-BE49-F238E27FC236}">
                <a16:creationId xmlns:a16="http://schemas.microsoft.com/office/drawing/2014/main" id="{5BCD2F88-283C-2E40-A7C4-50191AC7F531}"/>
              </a:ext>
            </a:extLst>
          </p:cNvPr>
          <p:cNvSpPr txBox="1">
            <a:spLocks noChangeArrowheads="1"/>
          </p:cNvSpPr>
          <p:nvPr/>
        </p:nvSpPr>
        <p:spPr bwMode="auto">
          <a:xfrm>
            <a:off x="2392362" y="4889798"/>
            <a:ext cx="1085554" cy="338554"/>
          </a:xfrm>
          <a:prstGeom prst="rect">
            <a:avLst/>
          </a:prstGeom>
          <a:noFill/>
          <a:ln w="9525">
            <a:noFill/>
            <a:miter lim="800000"/>
            <a:headEnd/>
            <a:tailEnd/>
          </a:ln>
          <a:effectLst/>
        </p:spPr>
        <p:txBody>
          <a:bodyPr wrap="none">
            <a:spAutoFit/>
          </a:bodyPr>
          <a:lstStyle/>
          <a:p>
            <a:r>
              <a:rPr lang="en-US" sz="1600" dirty="0"/>
              <a:t>Camera 1</a:t>
            </a:r>
          </a:p>
        </p:txBody>
      </p:sp>
      <p:sp>
        <p:nvSpPr>
          <p:cNvPr id="71" name="Text Box 52">
            <a:extLst>
              <a:ext uri="{FF2B5EF4-FFF2-40B4-BE49-F238E27FC236}">
                <a16:creationId xmlns:a16="http://schemas.microsoft.com/office/drawing/2014/main" id="{A8178F9B-E2BF-E643-BE61-42115DA16E49}"/>
              </a:ext>
            </a:extLst>
          </p:cNvPr>
          <p:cNvSpPr txBox="1">
            <a:spLocks noChangeArrowheads="1"/>
          </p:cNvSpPr>
          <p:nvPr/>
        </p:nvSpPr>
        <p:spPr bwMode="auto">
          <a:xfrm>
            <a:off x="6562725" y="5491956"/>
            <a:ext cx="1085554" cy="338554"/>
          </a:xfrm>
          <a:prstGeom prst="rect">
            <a:avLst/>
          </a:prstGeom>
          <a:noFill/>
          <a:ln w="9525">
            <a:noFill/>
            <a:miter lim="800000"/>
            <a:headEnd/>
            <a:tailEnd/>
          </a:ln>
          <a:effectLst/>
        </p:spPr>
        <p:txBody>
          <a:bodyPr wrap="none">
            <a:spAutoFit/>
          </a:bodyPr>
          <a:lstStyle/>
          <a:p>
            <a:r>
              <a:rPr lang="en-US" sz="1600" dirty="0"/>
              <a:t>Camera 2</a:t>
            </a:r>
          </a:p>
        </p:txBody>
      </p:sp>
      <mc:AlternateContent xmlns:mc="http://schemas.openxmlformats.org/markup-compatibility/2006" xmlns:a14="http://schemas.microsoft.com/office/drawing/2010/main">
        <mc:Choice Requires="a14">
          <p:sp>
            <p:nvSpPr>
              <p:cNvPr id="72" name="Text Box 86">
                <a:extLst>
                  <a:ext uri="{FF2B5EF4-FFF2-40B4-BE49-F238E27FC236}">
                    <a16:creationId xmlns:a16="http://schemas.microsoft.com/office/drawing/2014/main" id="{CB8D8435-118B-6442-A5EE-3F0CD5B65A97}"/>
                  </a:ext>
                </a:extLst>
              </p:cNvPr>
              <p:cNvSpPr txBox="1">
                <a:spLocks noChangeArrowheads="1"/>
              </p:cNvSpPr>
              <p:nvPr/>
            </p:nvSpPr>
            <p:spPr bwMode="auto">
              <a:xfrm>
                <a:off x="2286000" y="5100936"/>
                <a:ext cx="1268116" cy="461665"/>
              </a:xfrm>
              <a:prstGeom prst="rect">
                <a:avLst/>
              </a:prstGeom>
              <a:noFill/>
              <a:ln w="9525">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i="1" baseline="-25000" dirty="0">
                          <a:solidFill>
                            <a:srgbClr val="7030A0"/>
                          </a:solidFill>
                          <a:latin typeface="Cambria Math" panose="02040503050406030204" pitchFamily="18" charset="0"/>
                        </a:rPr>
                        <m:t>1</m:t>
                      </m:r>
                      <m:r>
                        <a:rPr lang="en-US" b="1" i="1" dirty="0">
                          <a:latin typeface="Cambria Math" panose="02040503050406030204" pitchFamily="18" charset="0"/>
                        </a:rPr>
                        <m:t>, </m:t>
                      </m:r>
                      <m:r>
                        <a:rPr lang="en-US" b="1" i="1" dirty="0" smtClean="0">
                          <a:solidFill>
                            <a:srgbClr val="7030A0"/>
                          </a:solidFill>
                          <a:latin typeface="Cambria Math" panose="02040503050406030204" pitchFamily="18" charset="0"/>
                        </a:rPr>
                        <m:t>𝑹</m:t>
                      </m:r>
                      <m:r>
                        <a:rPr lang="en-US" b="0" i="1" baseline="-25000" dirty="0">
                          <a:solidFill>
                            <a:srgbClr val="7030A0"/>
                          </a:solidFill>
                          <a:latin typeface="Cambria Math" panose="02040503050406030204" pitchFamily="18" charset="0"/>
                        </a:rPr>
                        <m:t>1</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a:solidFill>
                            <a:srgbClr val="7030A0"/>
                          </a:solidFill>
                          <a:latin typeface="Cambria Math" panose="02040503050406030204" pitchFamily="18" charset="0"/>
                        </a:rPr>
                        <m:t>1</m:t>
                      </m:r>
                    </m:oMath>
                  </m:oMathPara>
                </a14:m>
                <a:endParaRPr lang="en-US" baseline="-25000" dirty="0">
                  <a:solidFill>
                    <a:srgbClr val="7030A0"/>
                  </a:solidFill>
                  <a:latin typeface="Times New Roman" pitchFamily="18" charset="0"/>
                </a:endParaRPr>
              </a:p>
            </p:txBody>
          </p:sp>
        </mc:Choice>
        <mc:Fallback xmlns="">
          <p:sp>
            <p:nvSpPr>
              <p:cNvPr id="72" name="Text Box 86">
                <a:extLst>
                  <a:ext uri="{FF2B5EF4-FFF2-40B4-BE49-F238E27FC236}">
                    <a16:creationId xmlns:a16="http://schemas.microsoft.com/office/drawing/2014/main" id="{CB8D8435-118B-6442-A5EE-3F0CD5B65A97}"/>
                  </a:ext>
                </a:extLst>
              </p:cNvPr>
              <p:cNvSpPr txBox="1">
                <a:spLocks noRot="1" noChangeAspect="1" noMove="1" noResize="1" noEditPoints="1" noAdjustHandles="1" noChangeArrowheads="1" noChangeShapeType="1" noTextEdit="1"/>
              </p:cNvSpPr>
              <p:nvPr/>
            </p:nvSpPr>
            <p:spPr bwMode="auto">
              <a:xfrm>
                <a:off x="2286000" y="5100936"/>
                <a:ext cx="1268116" cy="461665"/>
              </a:xfrm>
              <a:prstGeom prst="rect">
                <a:avLst/>
              </a:prstGeom>
              <a:blipFill>
                <a:blip r:embed="rId3"/>
                <a:stretch>
                  <a:fillRect l="-1000" r="-2000" b="-2703"/>
                </a:stretch>
              </a:blipFill>
              <a:ln w="9525">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 Box 86">
                <a:extLst>
                  <a:ext uri="{FF2B5EF4-FFF2-40B4-BE49-F238E27FC236}">
                    <a16:creationId xmlns:a16="http://schemas.microsoft.com/office/drawing/2014/main" id="{E1058CB9-F56D-A142-A5C8-F0E9326B801A}"/>
                  </a:ext>
                </a:extLst>
              </p:cNvPr>
              <p:cNvSpPr txBox="1">
                <a:spLocks noChangeArrowheads="1"/>
              </p:cNvSpPr>
              <p:nvPr/>
            </p:nvSpPr>
            <p:spPr bwMode="auto">
              <a:xfrm>
                <a:off x="6477000" y="5737075"/>
                <a:ext cx="898525" cy="461665"/>
              </a:xfrm>
              <a:prstGeom prst="rect">
                <a:avLst/>
              </a:prstGeom>
              <a:noFill/>
              <a:ln w="9525">
                <a:noFill/>
                <a:miter lim="800000"/>
                <a:headEnd/>
                <a:tailEnd/>
              </a:ln>
              <a:effectLst/>
            </p:spPr>
            <p:txBody>
              <a:bodyPr>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b="0" i="1" baseline="-25000" dirty="0" smtClean="0">
                          <a:solidFill>
                            <a:srgbClr val="7030A0"/>
                          </a:solidFill>
                          <a:latin typeface="Cambria Math" panose="02040503050406030204" pitchFamily="18" charset="0"/>
                        </a:rPr>
                        <m:t>2</m:t>
                      </m:r>
                      <m:r>
                        <a:rPr lang="en-US" b="1" i="1" dirty="0">
                          <a:latin typeface="Cambria Math" panose="02040503050406030204" pitchFamily="18" charset="0"/>
                        </a:rPr>
                        <m:t>,</m:t>
                      </m:r>
                      <m:r>
                        <a:rPr lang="en-US" b="1" i="1" dirty="0" smtClean="0">
                          <a:solidFill>
                            <a:srgbClr val="7030A0"/>
                          </a:solidFill>
                          <a:latin typeface="Cambria Math" panose="02040503050406030204" pitchFamily="18" charset="0"/>
                        </a:rPr>
                        <m:t>𝑹</m:t>
                      </m:r>
                      <m:r>
                        <a:rPr lang="en-US" b="0" i="1" baseline="-25000" dirty="0" smtClean="0">
                          <a:solidFill>
                            <a:srgbClr val="7030A0"/>
                          </a:solidFill>
                          <a:latin typeface="Cambria Math" panose="02040503050406030204" pitchFamily="18" charset="0"/>
                        </a:rPr>
                        <m:t>2</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smtClean="0">
                          <a:solidFill>
                            <a:srgbClr val="7030A0"/>
                          </a:solidFill>
                          <a:latin typeface="Cambria Math" panose="02040503050406030204" pitchFamily="18" charset="0"/>
                        </a:rPr>
                        <m:t>2</m:t>
                      </m:r>
                    </m:oMath>
                  </m:oMathPara>
                </a14:m>
                <a:endParaRPr lang="en-US" baseline="-25000" dirty="0">
                  <a:solidFill>
                    <a:srgbClr val="7030A0"/>
                  </a:solidFill>
                  <a:latin typeface="Times New Roman" pitchFamily="18" charset="0"/>
                </a:endParaRPr>
              </a:p>
            </p:txBody>
          </p:sp>
        </mc:Choice>
        <mc:Fallback xmlns="">
          <p:sp>
            <p:nvSpPr>
              <p:cNvPr id="73" name="Text Box 86">
                <a:extLst>
                  <a:ext uri="{FF2B5EF4-FFF2-40B4-BE49-F238E27FC236}">
                    <a16:creationId xmlns:a16="http://schemas.microsoft.com/office/drawing/2014/main" id="{E1058CB9-F56D-A142-A5C8-F0E9326B801A}"/>
                  </a:ext>
                </a:extLst>
              </p:cNvPr>
              <p:cNvSpPr txBox="1">
                <a:spLocks noRot="1" noChangeAspect="1" noMove="1" noResize="1" noEditPoints="1" noAdjustHandles="1" noChangeArrowheads="1" noChangeShapeType="1" noTextEdit="1"/>
              </p:cNvSpPr>
              <p:nvPr/>
            </p:nvSpPr>
            <p:spPr bwMode="auto">
              <a:xfrm>
                <a:off x="6477000" y="5737075"/>
                <a:ext cx="898525" cy="461665"/>
              </a:xfrm>
              <a:prstGeom prst="rect">
                <a:avLst/>
              </a:prstGeom>
              <a:blipFill>
                <a:blip r:embed="rId4"/>
                <a:stretch>
                  <a:fillRect l="-1389" r="-43056" b="-2703"/>
                </a:stretch>
              </a:blipFill>
              <a:ln w="9525">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 Box 86">
                <a:extLst>
                  <a:ext uri="{FF2B5EF4-FFF2-40B4-BE49-F238E27FC236}">
                    <a16:creationId xmlns:a16="http://schemas.microsoft.com/office/drawing/2014/main" id="{66802F4A-0153-8B4B-A6FD-AE8E523C04EA}"/>
                  </a:ext>
                </a:extLst>
              </p:cNvPr>
              <p:cNvSpPr txBox="1">
                <a:spLocks noChangeArrowheads="1"/>
              </p:cNvSpPr>
              <p:nvPr/>
            </p:nvSpPr>
            <p:spPr bwMode="auto">
              <a:xfrm>
                <a:off x="9538680" y="5253334"/>
                <a:ext cx="898525" cy="461665"/>
              </a:xfrm>
              <a:prstGeom prst="rect">
                <a:avLst/>
              </a:prstGeom>
              <a:noFill/>
              <a:ln w="9525">
                <a:noFill/>
                <a:miter lim="800000"/>
                <a:headEnd/>
                <a:tailEnd/>
              </a:ln>
              <a:effectLst/>
            </p:spPr>
            <p:txBody>
              <a:bodyPr>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𝑲</m:t>
                      </m:r>
                      <m:r>
                        <a:rPr lang="en-US" b="0" i="1" baseline="-25000" dirty="0" smtClean="0">
                          <a:solidFill>
                            <a:srgbClr val="7030A0"/>
                          </a:solidFill>
                          <a:latin typeface="Cambria Math" panose="02040503050406030204" pitchFamily="18" charset="0"/>
                        </a:rPr>
                        <m:t>3</m:t>
                      </m:r>
                      <m:r>
                        <a:rPr lang="en-US" b="1" i="1" dirty="0">
                          <a:latin typeface="Cambria Math" panose="02040503050406030204" pitchFamily="18" charset="0"/>
                        </a:rPr>
                        <m:t>,</m:t>
                      </m:r>
                      <m:r>
                        <a:rPr lang="en-US" b="1" i="1" dirty="0" smtClean="0">
                          <a:solidFill>
                            <a:srgbClr val="7030A0"/>
                          </a:solidFill>
                          <a:latin typeface="Cambria Math" panose="02040503050406030204" pitchFamily="18" charset="0"/>
                        </a:rPr>
                        <m:t>𝑹</m:t>
                      </m:r>
                      <m:r>
                        <a:rPr lang="en-US" b="0" i="1" baseline="-25000" dirty="0" smtClean="0">
                          <a:solidFill>
                            <a:srgbClr val="7030A0"/>
                          </a:solidFill>
                          <a:latin typeface="Cambria Math" panose="02040503050406030204" pitchFamily="18" charset="0"/>
                        </a:rPr>
                        <m:t>3</m:t>
                      </m:r>
                      <m:r>
                        <a:rPr lang="en-US" b="1" i="1" dirty="0" smtClean="0">
                          <a:solidFill>
                            <a:schemeClr val="tx1"/>
                          </a:solidFill>
                          <a:latin typeface="Cambria Math" panose="02040503050406030204" pitchFamily="18" charset="0"/>
                        </a:rPr>
                        <m:t>,</m:t>
                      </m:r>
                      <m:r>
                        <a:rPr lang="en-US" b="1" i="1" dirty="0">
                          <a:solidFill>
                            <a:srgbClr val="7030A0"/>
                          </a:solidFill>
                          <a:latin typeface="Cambria Math" panose="02040503050406030204" pitchFamily="18" charset="0"/>
                        </a:rPr>
                        <m:t>𝒕</m:t>
                      </m:r>
                      <m:r>
                        <a:rPr lang="en-US" b="0" i="1" baseline="-25000" dirty="0" smtClean="0">
                          <a:solidFill>
                            <a:srgbClr val="7030A0"/>
                          </a:solidFill>
                          <a:latin typeface="Cambria Math" panose="02040503050406030204" pitchFamily="18" charset="0"/>
                        </a:rPr>
                        <m:t>3</m:t>
                      </m:r>
                    </m:oMath>
                  </m:oMathPara>
                </a14:m>
                <a:endParaRPr lang="en-US" baseline="-25000" dirty="0">
                  <a:solidFill>
                    <a:srgbClr val="7030A0"/>
                  </a:solidFill>
                  <a:latin typeface="Times New Roman" pitchFamily="18" charset="0"/>
                </a:endParaRPr>
              </a:p>
            </p:txBody>
          </p:sp>
        </mc:Choice>
        <mc:Fallback xmlns="">
          <p:sp>
            <p:nvSpPr>
              <p:cNvPr id="74" name="Text Box 86">
                <a:extLst>
                  <a:ext uri="{FF2B5EF4-FFF2-40B4-BE49-F238E27FC236}">
                    <a16:creationId xmlns:a16="http://schemas.microsoft.com/office/drawing/2014/main" id="{66802F4A-0153-8B4B-A6FD-AE8E523C04EA}"/>
                  </a:ext>
                </a:extLst>
              </p:cNvPr>
              <p:cNvSpPr txBox="1">
                <a:spLocks noRot="1" noChangeAspect="1" noMove="1" noResize="1" noEditPoints="1" noAdjustHandles="1" noChangeArrowheads="1" noChangeShapeType="1" noTextEdit="1"/>
              </p:cNvSpPr>
              <p:nvPr/>
            </p:nvSpPr>
            <p:spPr bwMode="auto">
              <a:xfrm>
                <a:off x="9538680" y="5253334"/>
                <a:ext cx="898525" cy="461665"/>
              </a:xfrm>
              <a:prstGeom prst="rect">
                <a:avLst/>
              </a:prstGeom>
              <a:blipFill>
                <a:blip r:embed="rId5"/>
                <a:stretch>
                  <a:fillRect r="-43056" b="-2703"/>
                </a:stretch>
              </a:blipFill>
              <a:ln w="9525">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5661154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a:t>Structure from motion: Problem formulation</a:t>
            </a:r>
          </a:p>
        </p:txBody>
      </p:sp>
      <mc:AlternateContent xmlns:mc="http://schemas.openxmlformats.org/markup-compatibility/2006" xmlns:a14="http://schemas.microsoft.com/office/drawing/2010/main">
        <mc:Choice Requires="a14">
          <p:sp>
            <p:nvSpPr>
              <p:cNvPr id="28675" name="Rectangle 3"/>
              <p:cNvSpPr>
                <a:spLocks noGrp="1" noChangeArrowheads="1"/>
              </p:cNvSpPr>
              <p:nvPr>
                <p:ph type="body" idx="1"/>
              </p:nvPr>
            </p:nvSpPr>
            <p:spPr/>
            <p:txBody>
              <a:bodyPr/>
              <a:lstStyle/>
              <a:p>
                <a:pPr>
                  <a:buFontTx/>
                  <a:buChar char="•"/>
                </a:pPr>
                <a:r>
                  <a:rPr lang="en-US" dirty="0"/>
                  <a:t>Given: </a:t>
                </a:r>
                <a14:m>
                  <m:oMath xmlns:m="http://schemas.openxmlformats.org/officeDocument/2006/math">
                    <m:r>
                      <a:rPr lang="en-US" i="1" dirty="0" smtClean="0">
                        <a:solidFill>
                          <a:srgbClr val="7030A0"/>
                        </a:solidFill>
                        <a:latin typeface="Cambria Math" panose="02040503050406030204" pitchFamily="18" charset="0"/>
                      </a:rPr>
                      <m:t>𝑚</m:t>
                    </m:r>
                    <m:r>
                      <a:rPr lang="en-US" i="1" dirty="0" smtClean="0">
                        <a:latin typeface="Cambria Math" panose="02040503050406030204" pitchFamily="18" charset="0"/>
                      </a:rPr>
                      <m:t> </m:t>
                    </m:r>
                  </m:oMath>
                </a14:m>
                <a:r>
                  <a:rPr lang="en-US" dirty="0"/>
                  <a:t>images of </a:t>
                </a:r>
                <a14:m>
                  <m:oMath xmlns:m="http://schemas.openxmlformats.org/officeDocument/2006/math">
                    <m:r>
                      <a:rPr lang="en-US" i="1" dirty="0" smtClean="0">
                        <a:solidFill>
                          <a:srgbClr val="7030A0"/>
                        </a:solidFill>
                        <a:latin typeface="Cambria Math" panose="02040503050406030204" pitchFamily="18" charset="0"/>
                      </a:rPr>
                      <m:t>𝑛</m:t>
                    </m:r>
                  </m:oMath>
                </a14:m>
                <a:r>
                  <a:rPr lang="en-US" dirty="0"/>
                  <a:t> fixed 3D points such that (ignoring visibility)</a:t>
                </a:r>
                <a:br>
                  <a:rPr lang="en-US" dirty="0"/>
                </a:br>
                <a:endParaRPr lang="en-US" sz="800" dirty="0"/>
              </a:p>
              <a:p>
                <a:pPr algn="ctr"/>
                <a14:m>
                  <m:oMath xmlns:m="http://schemas.openxmlformats.org/officeDocument/2006/math">
                    <m:r>
                      <a:rPr lang="en-US" b="1" i="1" dirty="0" err="1">
                        <a:solidFill>
                          <a:srgbClr val="7030A0"/>
                        </a:solidFill>
                        <a:latin typeface="Cambria Math" panose="02040503050406030204" pitchFamily="18" charset="0"/>
                      </a:rPr>
                      <m:t>𝒙</m:t>
                    </m:r>
                    <m:r>
                      <a:rPr lang="en-US" i="1" baseline="-25000" dirty="0" err="1">
                        <a:solidFill>
                          <a:srgbClr val="7030A0"/>
                        </a:solidFill>
                        <a:latin typeface="Cambria Math" panose="02040503050406030204" pitchFamily="18" charset="0"/>
                      </a:rPr>
                      <m:t>𝑖𝑗</m:t>
                    </m:r>
                    <m:r>
                      <a:rPr lang="en-US" i="1" dirty="0">
                        <a:solidFill>
                          <a:srgbClr val="7030A0"/>
                        </a:solidFill>
                        <a:latin typeface="Cambria Math" panose="02040503050406030204" pitchFamily="18" charset="0"/>
                      </a:rPr>
                      <m:t> </m:t>
                    </m:r>
                    <m:r>
                      <a:rPr lang="en-US" i="1" dirty="0" smtClean="0">
                        <a:solidFill>
                          <a:srgbClr val="7030A0"/>
                        </a:solidFill>
                        <a:latin typeface="Cambria Math" panose="02040503050406030204" pitchFamily="18" charset="0"/>
                        <a:ea typeface="Cambria Math" panose="02040503050406030204" pitchFamily="18" charset="0"/>
                      </a:rPr>
                      <m:t>≅</m:t>
                    </m:r>
                    <m:r>
                      <a:rPr lang="en-US" i="1" dirty="0">
                        <a:latin typeface="Cambria Math" panose="02040503050406030204" pitchFamily="18" charset="0"/>
                      </a:rPr>
                      <m:t> </m:t>
                    </m:r>
                    <m:r>
                      <a:rPr lang="en-US" b="1" i="1" dirty="0" smtClean="0">
                        <a:solidFill>
                          <a:srgbClr val="C00000"/>
                        </a:solidFill>
                        <a:latin typeface="Cambria Math" panose="02040503050406030204" pitchFamily="18" charset="0"/>
                      </a:rPr>
                      <m:t>𝑷</m:t>
                    </m:r>
                    <m:r>
                      <a:rPr lang="en-US" i="1" baseline="-25000" dirty="0">
                        <a:solidFill>
                          <a:srgbClr val="C00000"/>
                        </a:solidFill>
                        <a:latin typeface="Cambria Math" panose="02040503050406030204" pitchFamily="18" charset="0"/>
                      </a:rPr>
                      <m:t>𝑖</m:t>
                    </m:r>
                    <m:r>
                      <a:rPr lang="en-US" i="1" baseline="-25000" dirty="0">
                        <a:solidFill>
                          <a:srgbClr val="C00000"/>
                        </a:solidFill>
                        <a:latin typeface="Cambria Math" panose="02040503050406030204" pitchFamily="18" charset="0"/>
                      </a:rPr>
                      <m:t> </m:t>
                    </m:r>
                    <m:r>
                      <a:rPr lang="en-US" b="1" i="1" dirty="0">
                        <a:solidFill>
                          <a:srgbClr val="C00000"/>
                        </a:solidFill>
                        <a:latin typeface="Cambria Math" panose="02040503050406030204" pitchFamily="18" charset="0"/>
                      </a:rPr>
                      <m:t>𝑿</m:t>
                    </m:r>
                    <m:r>
                      <a:rPr lang="en-US" i="1" baseline="-25000" dirty="0">
                        <a:solidFill>
                          <a:srgbClr val="C00000"/>
                        </a:solidFill>
                        <a:latin typeface="Cambria Math" panose="02040503050406030204" pitchFamily="18" charset="0"/>
                      </a:rPr>
                      <m:t>𝑗</m:t>
                    </m:r>
                    <m:r>
                      <a:rPr lang="en-US" i="1" baseline="-25000" dirty="0">
                        <a:latin typeface="Cambria Math" panose="02040503050406030204" pitchFamily="18" charset="0"/>
                      </a:rPr>
                      <m:t> </m:t>
                    </m:r>
                  </m:oMath>
                </a14:m>
                <a:r>
                  <a:rPr lang="en-US" i="1" dirty="0">
                    <a:latin typeface="Times New Roman" pitchFamily="18" charset="0"/>
                  </a:rPr>
                  <a:t>, 	</a:t>
                </a:r>
                <a14:m>
                  <m:oMath xmlns:m="http://schemas.openxmlformats.org/officeDocument/2006/math">
                    <m:r>
                      <a:rPr lang="en-US" i="1" dirty="0" smtClean="0">
                        <a:solidFill>
                          <a:srgbClr val="7030A0"/>
                        </a:solidFill>
                        <a:latin typeface="Cambria Math" panose="02040503050406030204" pitchFamily="18" charset="0"/>
                      </a:rPr>
                      <m:t>𝑖</m:t>
                    </m:r>
                    <m:r>
                      <a:rPr lang="en-US" i="1" dirty="0">
                        <a:solidFill>
                          <a:srgbClr val="7030A0"/>
                        </a:solidFill>
                        <a:latin typeface="Cambria Math" panose="02040503050406030204" pitchFamily="18" charset="0"/>
                      </a:rPr>
                      <m:t> = 1, … , </m:t>
                    </m:r>
                    <m:r>
                      <a:rPr lang="en-US" i="1" dirty="0">
                        <a:solidFill>
                          <a:srgbClr val="7030A0"/>
                        </a:solidFill>
                        <a:latin typeface="Cambria Math" panose="02040503050406030204" pitchFamily="18" charset="0"/>
                      </a:rPr>
                      <m:t>𝑚</m:t>
                    </m:r>
                    <m:r>
                      <a:rPr lang="en-US" i="1" dirty="0">
                        <a:solidFill>
                          <a:srgbClr val="7030A0"/>
                        </a:solidFill>
                        <a:latin typeface="Cambria Math" panose="02040503050406030204" pitchFamily="18" charset="0"/>
                      </a:rPr>
                      <m:t>,    </m:t>
                    </m:r>
                    <m:r>
                      <a:rPr lang="en-US" i="1" dirty="0">
                        <a:solidFill>
                          <a:srgbClr val="7030A0"/>
                        </a:solidFill>
                        <a:latin typeface="Cambria Math" panose="02040503050406030204" pitchFamily="18" charset="0"/>
                      </a:rPr>
                      <m:t>𝑗</m:t>
                    </m:r>
                    <m:r>
                      <a:rPr lang="en-US" i="1" dirty="0">
                        <a:solidFill>
                          <a:srgbClr val="7030A0"/>
                        </a:solidFill>
                        <a:latin typeface="Cambria Math" panose="02040503050406030204" pitchFamily="18" charset="0"/>
                      </a:rPr>
                      <m:t> = 1, … , </m:t>
                    </m:r>
                    <m:r>
                      <a:rPr lang="en-US" i="1" dirty="0">
                        <a:solidFill>
                          <a:srgbClr val="7030A0"/>
                        </a:solidFill>
                        <a:latin typeface="Cambria Math" panose="02040503050406030204" pitchFamily="18" charset="0"/>
                      </a:rPr>
                      <m:t>𝑛</m:t>
                    </m:r>
                    <m:r>
                      <a:rPr lang="en-US" i="1" dirty="0">
                        <a:solidFill>
                          <a:srgbClr val="7030A0"/>
                        </a:solidFill>
                        <a:latin typeface="Cambria Math" panose="02040503050406030204" pitchFamily="18" charset="0"/>
                      </a:rPr>
                      <m:t>  </m:t>
                    </m:r>
                  </m:oMath>
                </a14:m>
                <a:endParaRPr lang="en-US" i="1" dirty="0">
                  <a:latin typeface="Times New Roman" pitchFamily="18" charset="0"/>
                </a:endParaRPr>
              </a:p>
              <a:p>
                <a:pPr>
                  <a:buFontTx/>
                  <a:buChar char="•"/>
                </a:pPr>
                <a:endParaRPr lang="en-US" sz="800" dirty="0">
                  <a:latin typeface="Times New Roman" pitchFamily="18" charset="0"/>
                </a:endParaRPr>
              </a:p>
              <a:p>
                <a:pPr>
                  <a:buFontTx/>
                  <a:buChar char="•"/>
                </a:pPr>
                <a:r>
                  <a:rPr lang="en-US" dirty="0"/>
                  <a:t>Problem: estimate </a:t>
                </a:r>
                <a14:m>
                  <m:oMath xmlns:m="http://schemas.openxmlformats.org/officeDocument/2006/math">
                    <m:r>
                      <a:rPr lang="en-US" i="1" dirty="0" smtClean="0">
                        <a:solidFill>
                          <a:srgbClr val="7030A0"/>
                        </a:solidFill>
                        <a:latin typeface="Cambria Math" panose="02040503050406030204" pitchFamily="18" charset="0"/>
                      </a:rPr>
                      <m:t>𝑚</m:t>
                    </m:r>
                  </m:oMath>
                </a14:m>
                <a:r>
                  <a:rPr lang="en-US" dirty="0"/>
                  <a:t> projection matrices </a:t>
                </a:r>
                <a14:m>
                  <m:oMath xmlns:m="http://schemas.openxmlformats.org/officeDocument/2006/math">
                    <m:r>
                      <a:rPr lang="en-US" b="1" i="1" dirty="0" smtClean="0">
                        <a:solidFill>
                          <a:srgbClr val="C00000"/>
                        </a:solidFill>
                        <a:latin typeface="Cambria Math" panose="02040503050406030204" pitchFamily="18" charset="0"/>
                      </a:rPr>
                      <m:t>𝑷</m:t>
                    </m:r>
                    <m:r>
                      <a:rPr lang="en-US" i="1" baseline="-25000" dirty="0">
                        <a:solidFill>
                          <a:srgbClr val="C00000"/>
                        </a:solidFill>
                        <a:latin typeface="Cambria Math" panose="02040503050406030204" pitchFamily="18" charset="0"/>
                      </a:rPr>
                      <m:t>𝑖</m:t>
                    </m:r>
                  </m:oMath>
                </a14:m>
                <a:r>
                  <a:rPr lang="en-US" dirty="0">
                    <a:latin typeface="Times New Roman" pitchFamily="18" charset="0"/>
                  </a:rPr>
                  <a:t> </a:t>
                </a:r>
                <a:r>
                  <a:rPr lang="en-US" dirty="0"/>
                  <a:t>and </a:t>
                </a:r>
                <a14:m>
                  <m:oMath xmlns:m="http://schemas.openxmlformats.org/officeDocument/2006/math">
                    <m:r>
                      <a:rPr lang="en-US" i="1" dirty="0" smtClean="0">
                        <a:solidFill>
                          <a:srgbClr val="7030A0"/>
                        </a:solidFill>
                        <a:latin typeface="Cambria Math" panose="02040503050406030204" pitchFamily="18" charset="0"/>
                      </a:rPr>
                      <m:t>𝑛</m:t>
                    </m:r>
                  </m:oMath>
                </a14:m>
                <a:r>
                  <a:rPr lang="en-US" dirty="0"/>
                  <a:t> 3D points </a:t>
                </a:r>
                <a14:m>
                  <m:oMath xmlns:m="http://schemas.openxmlformats.org/officeDocument/2006/math">
                    <m:r>
                      <a:rPr lang="en-US" b="1" i="1" dirty="0" smtClean="0">
                        <a:solidFill>
                          <a:srgbClr val="C00000"/>
                        </a:solidFill>
                        <a:latin typeface="Cambria Math" panose="02040503050406030204" pitchFamily="18" charset="0"/>
                      </a:rPr>
                      <m:t>𝑿</m:t>
                    </m:r>
                    <m:r>
                      <a:rPr lang="en-US" i="1" baseline="-25000" dirty="0">
                        <a:solidFill>
                          <a:srgbClr val="C00000"/>
                        </a:solidFill>
                        <a:latin typeface="Cambria Math" panose="02040503050406030204" pitchFamily="18" charset="0"/>
                      </a:rPr>
                      <m:t>𝑗</m:t>
                    </m:r>
                  </m:oMath>
                </a14:m>
                <a:r>
                  <a:rPr lang="en-US" dirty="0">
                    <a:latin typeface="Times New Roman" pitchFamily="18" charset="0"/>
                  </a:rPr>
                  <a:t> </a:t>
                </a:r>
                <a:r>
                  <a:rPr lang="en-US" dirty="0"/>
                  <a:t>from the </a:t>
                </a:r>
                <a14:m>
                  <m:oMath xmlns:m="http://schemas.openxmlformats.org/officeDocument/2006/math">
                    <m:r>
                      <a:rPr lang="en-US" i="1" dirty="0" smtClean="0">
                        <a:solidFill>
                          <a:srgbClr val="C00000"/>
                        </a:solidFill>
                        <a:latin typeface="Cambria Math" panose="02040503050406030204" pitchFamily="18" charset="0"/>
                      </a:rPr>
                      <m:t>𝑚𝑛</m:t>
                    </m:r>
                  </m:oMath>
                </a14:m>
                <a:r>
                  <a:rPr lang="en-US" dirty="0"/>
                  <a:t> correspondences </a:t>
                </a:r>
                <a14:m>
                  <m:oMath xmlns:m="http://schemas.openxmlformats.org/officeDocument/2006/math">
                    <m:r>
                      <a:rPr lang="en-US" b="1" i="1" dirty="0" smtClean="0">
                        <a:solidFill>
                          <a:srgbClr val="7030A0"/>
                        </a:solidFill>
                        <a:latin typeface="Cambria Math" panose="02040503050406030204" pitchFamily="18" charset="0"/>
                      </a:rPr>
                      <m:t>𝒙</m:t>
                    </m:r>
                    <m:r>
                      <a:rPr lang="en-US" i="1" baseline="-25000" dirty="0">
                        <a:solidFill>
                          <a:srgbClr val="7030A0"/>
                        </a:solidFill>
                        <a:latin typeface="Cambria Math" panose="02040503050406030204" pitchFamily="18" charset="0"/>
                      </a:rPr>
                      <m:t>𝑖𝑗</m:t>
                    </m:r>
                  </m:oMath>
                </a14:m>
                <a:endParaRPr lang="en-US" i="1" baseline="-25000" dirty="0">
                  <a:latin typeface="Times New Roman" pitchFamily="18" charset="0"/>
                </a:endParaRPr>
              </a:p>
              <a:p>
                <a:endParaRPr lang="en-US" dirty="0">
                  <a:latin typeface="Times New Roman" pitchFamily="18" charset="0"/>
                </a:endParaRPr>
              </a:p>
            </p:txBody>
          </p:sp>
        </mc:Choice>
        <mc:Fallback xmlns="">
          <p:sp>
            <p:nvSpPr>
              <p:cNvPr id="28675" name="Rectangle 3"/>
              <p:cNvSpPr>
                <a:spLocks noGrp="1" noRot="1" noChangeAspect="1" noMove="1" noResize="1" noEditPoints="1" noAdjustHandles="1" noChangeArrowheads="1" noChangeShapeType="1" noTextEdit="1"/>
              </p:cNvSpPr>
              <p:nvPr>
                <p:ph type="body" idx="1"/>
              </p:nvPr>
            </p:nvSpPr>
            <p:spPr>
              <a:blipFill>
                <a:blip r:embed="rId3"/>
                <a:stretch>
                  <a:fillRect l="-858" t="-966"/>
                </a:stretch>
              </a:blipFill>
            </p:spPr>
            <p:txBody>
              <a:bodyPr/>
              <a:lstStyle/>
              <a:p>
                <a:r>
                  <a:rPr lang="en-US">
                    <a:noFill/>
                  </a:rPr>
                  <a:t> </a:t>
                </a:r>
              </a:p>
            </p:txBody>
          </p:sp>
        </mc:Fallback>
      </mc:AlternateContent>
      <p:grpSp>
        <p:nvGrpSpPr>
          <p:cNvPr id="28676" name="Group 63"/>
          <p:cNvGrpSpPr>
            <a:grpSpLocks/>
          </p:cNvGrpSpPr>
          <p:nvPr/>
        </p:nvGrpSpPr>
        <p:grpSpPr bwMode="auto">
          <a:xfrm>
            <a:off x="3581400" y="2895601"/>
            <a:ext cx="5129213" cy="3921125"/>
            <a:chOff x="1296" y="1824"/>
            <a:chExt cx="3231" cy="2470"/>
          </a:xfrm>
        </p:grpSpPr>
        <p:sp>
          <p:nvSpPr>
            <p:cNvPr id="28677" name="Line 5"/>
            <p:cNvSpPr>
              <a:spLocks noChangeShapeType="1"/>
            </p:cNvSpPr>
            <p:nvPr/>
          </p:nvSpPr>
          <p:spPr bwMode="auto">
            <a:xfrm flipH="1" flipV="1">
              <a:off x="2814" y="2886"/>
              <a:ext cx="1341" cy="979"/>
            </a:xfrm>
            <a:prstGeom prst="line">
              <a:avLst/>
            </a:prstGeom>
            <a:noFill/>
            <a:ln w="9525">
              <a:solidFill>
                <a:schemeClr val="tx1"/>
              </a:solidFill>
              <a:round/>
              <a:headEnd/>
              <a:tailEnd/>
            </a:ln>
          </p:spPr>
          <p:txBody>
            <a:bodyPr/>
            <a:lstStyle/>
            <a:p>
              <a:endParaRPr lang="en-US"/>
            </a:p>
          </p:txBody>
        </p:sp>
        <p:sp>
          <p:nvSpPr>
            <p:cNvPr id="28678" name="Line 6"/>
            <p:cNvSpPr>
              <a:spLocks noChangeShapeType="1"/>
            </p:cNvSpPr>
            <p:nvPr/>
          </p:nvSpPr>
          <p:spPr bwMode="auto">
            <a:xfrm flipV="1">
              <a:off x="2765" y="2886"/>
              <a:ext cx="57" cy="1219"/>
            </a:xfrm>
            <a:prstGeom prst="line">
              <a:avLst/>
            </a:prstGeom>
            <a:noFill/>
            <a:ln w="9525">
              <a:solidFill>
                <a:schemeClr val="tx1"/>
              </a:solidFill>
              <a:round/>
              <a:headEnd/>
              <a:tailEnd/>
            </a:ln>
          </p:spPr>
          <p:txBody>
            <a:bodyPr/>
            <a:lstStyle/>
            <a:p>
              <a:endParaRPr lang="en-US"/>
            </a:p>
          </p:txBody>
        </p:sp>
        <p:sp>
          <p:nvSpPr>
            <p:cNvPr id="28679" name="Line 7"/>
            <p:cNvSpPr>
              <a:spLocks noChangeShapeType="1"/>
            </p:cNvSpPr>
            <p:nvPr/>
          </p:nvSpPr>
          <p:spPr bwMode="auto">
            <a:xfrm flipV="1">
              <a:off x="1473" y="2877"/>
              <a:ext cx="1333" cy="670"/>
            </a:xfrm>
            <a:prstGeom prst="line">
              <a:avLst/>
            </a:prstGeom>
            <a:noFill/>
            <a:ln w="9525">
              <a:solidFill>
                <a:schemeClr val="tx1"/>
              </a:solidFill>
              <a:round/>
              <a:headEnd/>
              <a:tailEnd/>
            </a:ln>
          </p:spPr>
          <p:txBody>
            <a:bodyPr/>
            <a:lstStyle/>
            <a:p>
              <a:endParaRPr lang="en-US"/>
            </a:p>
          </p:txBody>
        </p:sp>
        <p:sp>
          <p:nvSpPr>
            <p:cNvPr id="28680" name="Line 8"/>
            <p:cNvSpPr>
              <a:spLocks noChangeShapeType="1"/>
            </p:cNvSpPr>
            <p:nvPr/>
          </p:nvSpPr>
          <p:spPr bwMode="auto">
            <a:xfrm flipV="1">
              <a:off x="1481" y="2096"/>
              <a:ext cx="1079" cy="1443"/>
            </a:xfrm>
            <a:prstGeom prst="line">
              <a:avLst/>
            </a:prstGeom>
            <a:noFill/>
            <a:ln w="9525">
              <a:solidFill>
                <a:schemeClr val="tx1"/>
              </a:solidFill>
              <a:round/>
              <a:headEnd/>
              <a:tailEnd/>
            </a:ln>
          </p:spPr>
          <p:txBody>
            <a:bodyPr/>
            <a:lstStyle/>
            <a:p>
              <a:endParaRPr lang="en-US"/>
            </a:p>
          </p:txBody>
        </p:sp>
        <p:sp>
          <p:nvSpPr>
            <p:cNvPr id="28681" name="Line 9"/>
            <p:cNvSpPr>
              <a:spLocks noChangeShapeType="1"/>
            </p:cNvSpPr>
            <p:nvPr/>
          </p:nvSpPr>
          <p:spPr bwMode="auto">
            <a:xfrm flipV="1">
              <a:off x="1481" y="2508"/>
              <a:ext cx="1079" cy="1031"/>
            </a:xfrm>
            <a:prstGeom prst="line">
              <a:avLst/>
            </a:prstGeom>
            <a:noFill/>
            <a:ln w="9525">
              <a:solidFill>
                <a:schemeClr val="tx1"/>
              </a:solidFill>
              <a:round/>
              <a:headEnd/>
              <a:tailEnd/>
            </a:ln>
          </p:spPr>
          <p:txBody>
            <a:bodyPr/>
            <a:lstStyle/>
            <a:p>
              <a:endParaRPr lang="en-US"/>
            </a:p>
          </p:txBody>
        </p:sp>
        <p:sp>
          <p:nvSpPr>
            <p:cNvPr id="28682" name="Line 10"/>
            <p:cNvSpPr>
              <a:spLocks noChangeShapeType="1"/>
            </p:cNvSpPr>
            <p:nvPr/>
          </p:nvSpPr>
          <p:spPr bwMode="auto">
            <a:xfrm flipV="1">
              <a:off x="1481" y="2199"/>
              <a:ext cx="1668" cy="1340"/>
            </a:xfrm>
            <a:prstGeom prst="line">
              <a:avLst/>
            </a:prstGeom>
            <a:noFill/>
            <a:ln w="9525">
              <a:solidFill>
                <a:schemeClr val="tx1"/>
              </a:solidFill>
              <a:round/>
              <a:headEnd/>
              <a:tailEnd/>
            </a:ln>
          </p:spPr>
          <p:txBody>
            <a:bodyPr/>
            <a:lstStyle/>
            <a:p>
              <a:endParaRPr lang="en-US"/>
            </a:p>
          </p:txBody>
        </p:sp>
        <p:sp>
          <p:nvSpPr>
            <p:cNvPr id="28683" name="Line 11"/>
            <p:cNvSpPr>
              <a:spLocks noChangeShapeType="1"/>
            </p:cNvSpPr>
            <p:nvPr/>
          </p:nvSpPr>
          <p:spPr bwMode="auto">
            <a:xfrm flipV="1">
              <a:off x="1481" y="2611"/>
              <a:ext cx="1472" cy="928"/>
            </a:xfrm>
            <a:prstGeom prst="line">
              <a:avLst/>
            </a:prstGeom>
            <a:noFill/>
            <a:ln w="9525">
              <a:solidFill>
                <a:schemeClr val="tx1"/>
              </a:solidFill>
              <a:round/>
              <a:headEnd/>
              <a:tailEnd/>
            </a:ln>
          </p:spPr>
          <p:txBody>
            <a:bodyPr/>
            <a:lstStyle/>
            <a:p>
              <a:endParaRPr lang="en-US"/>
            </a:p>
          </p:txBody>
        </p:sp>
        <p:sp>
          <p:nvSpPr>
            <p:cNvPr id="28684" name="Line 12"/>
            <p:cNvSpPr>
              <a:spLocks noChangeShapeType="1"/>
            </p:cNvSpPr>
            <p:nvPr/>
          </p:nvSpPr>
          <p:spPr bwMode="auto">
            <a:xfrm flipV="1">
              <a:off x="1481" y="3126"/>
              <a:ext cx="1668" cy="413"/>
            </a:xfrm>
            <a:prstGeom prst="line">
              <a:avLst/>
            </a:prstGeom>
            <a:noFill/>
            <a:ln w="9525">
              <a:solidFill>
                <a:schemeClr val="tx1"/>
              </a:solidFill>
              <a:round/>
              <a:headEnd/>
              <a:tailEnd/>
            </a:ln>
          </p:spPr>
          <p:txBody>
            <a:bodyPr/>
            <a:lstStyle/>
            <a:p>
              <a:endParaRPr lang="en-US"/>
            </a:p>
          </p:txBody>
        </p:sp>
        <p:sp>
          <p:nvSpPr>
            <p:cNvPr id="28685" name="Line 13"/>
            <p:cNvSpPr>
              <a:spLocks noChangeShapeType="1"/>
            </p:cNvSpPr>
            <p:nvPr/>
          </p:nvSpPr>
          <p:spPr bwMode="auto">
            <a:xfrm flipH="1" flipV="1">
              <a:off x="2560" y="2508"/>
              <a:ext cx="197" cy="1604"/>
            </a:xfrm>
            <a:prstGeom prst="line">
              <a:avLst/>
            </a:prstGeom>
            <a:noFill/>
            <a:ln w="9525">
              <a:solidFill>
                <a:schemeClr val="tx1"/>
              </a:solidFill>
              <a:round/>
              <a:headEnd/>
              <a:tailEnd/>
            </a:ln>
          </p:spPr>
          <p:txBody>
            <a:bodyPr/>
            <a:lstStyle/>
            <a:p>
              <a:endParaRPr lang="en-US"/>
            </a:p>
          </p:txBody>
        </p:sp>
        <p:sp>
          <p:nvSpPr>
            <p:cNvPr id="28686" name="Line 14"/>
            <p:cNvSpPr>
              <a:spLocks noChangeShapeType="1"/>
            </p:cNvSpPr>
            <p:nvPr/>
          </p:nvSpPr>
          <p:spPr bwMode="auto">
            <a:xfrm flipV="1">
              <a:off x="2757" y="2199"/>
              <a:ext cx="392" cy="1913"/>
            </a:xfrm>
            <a:prstGeom prst="line">
              <a:avLst/>
            </a:prstGeom>
            <a:noFill/>
            <a:ln w="9525">
              <a:solidFill>
                <a:schemeClr val="tx1"/>
              </a:solidFill>
              <a:round/>
              <a:headEnd/>
              <a:tailEnd/>
            </a:ln>
          </p:spPr>
          <p:txBody>
            <a:bodyPr/>
            <a:lstStyle/>
            <a:p>
              <a:endParaRPr lang="en-US"/>
            </a:p>
          </p:txBody>
        </p:sp>
        <p:sp>
          <p:nvSpPr>
            <p:cNvPr id="28687" name="Line 15"/>
            <p:cNvSpPr>
              <a:spLocks noChangeShapeType="1"/>
            </p:cNvSpPr>
            <p:nvPr/>
          </p:nvSpPr>
          <p:spPr bwMode="auto">
            <a:xfrm flipH="1" flipV="1">
              <a:off x="2560" y="2096"/>
              <a:ext cx="197" cy="2016"/>
            </a:xfrm>
            <a:prstGeom prst="line">
              <a:avLst/>
            </a:prstGeom>
            <a:noFill/>
            <a:ln w="9525">
              <a:solidFill>
                <a:schemeClr val="tx1"/>
              </a:solidFill>
              <a:round/>
              <a:headEnd/>
              <a:tailEnd/>
            </a:ln>
          </p:spPr>
          <p:txBody>
            <a:bodyPr/>
            <a:lstStyle/>
            <a:p>
              <a:endParaRPr lang="en-US"/>
            </a:p>
          </p:txBody>
        </p:sp>
        <p:sp>
          <p:nvSpPr>
            <p:cNvPr id="28688" name="Line 16"/>
            <p:cNvSpPr>
              <a:spLocks noChangeShapeType="1"/>
            </p:cNvSpPr>
            <p:nvPr/>
          </p:nvSpPr>
          <p:spPr bwMode="auto">
            <a:xfrm flipV="1">
              <a:off x="2757" y="2611"/>
              <a:ext cx="196" cy="1501"/>
            </a:xfrm>
            <a:prstGeom prst="line">
              <a:avLst/>
            </a:prstGeom>
            <a:noFill/>
            <a:ln w="9525">
              <a:solidFill>
                <a:schemeClr val="tx1"/>
              </a:solidFill>
              <a:round/>
              <a:headEnd/>
              <a:tailEnd/>
            </a:ln>
          </p:spPr>
          <p:txBody>
            <a:bodyPr/>
            <a:lstStyle/>
            <a:p>
              <a:endParaRPr lang="en-US"/>
            </a:p>
          </p:txBody>
        </p:sp>
        <p:sp>
          <p:nvSpPr>
            <p:cNvPr id="28689" name="Line 17"/>
            <p:cNvSpPr>
              <a:spLocks noChangeShapeType="1"/>
            </p:cNvSpPr>
            <p:nvPr/>
          </p:nvSpPr>
          <p:spPr bwMode="auto">
            <a:xfrm flipV="1">
              <a:off x="2757" y="3126"/>
              <a:ext cx="392" cy="986"/>
            </a:xfrm>
            <a:prstGeom prst="line">
              <a:avLst/>
            </a:prstGeom>
            <a:noFill/>
            <a:ln w="9525">
              <a:solidFill>
                <a:schemeClr val="tx1"/>
              </a:solidFill>
              <a:round/>
              <a:headEnd/>
              <a:tailEnd/>
            </a:ln>
          </p:spPr>
          <p:txBody>
            <a:bodyPr/>
            <a:lstStyle/>
            <a:p>
              <a:endParaRPr lang="en-US"/>
            </a:p>
          </p:txBody>
        </p:sp>
        <p:sp>
          <p:nvSpPr>
            <p:cNvPr id="28690" name="Line 18"/>
            <p:cNvSpPr>
              <a:spLocks noChangeShapeType="1"/>
            </p:cNvSpPr>
            <p:nvPr/>
          </p:nvSpPr>
          <p:spPr bwMode="auto">
            <a:xfrm flipH="1" flipV="1">
              <a:off x="2560" y="2508"/>
              <a:ext cx="1570" cy="1340"/>
            </a:xfrm>
            <a:prstGeom prst="line">
              <a:avLst/>
            </a:prstGeom>
            <a:noFill/>
            <a:ln w="9525">
              <a:solidFill>
                <a:schemeClr val="tx1"/>
              </a:solidFill>
              <a:round/>
              <a:headEnd/>
              <a:tailEnd/>
            </a:ln>
          </p:spPr>
          <p:txBody>
            <a:bodyPr/>
            <a:lstStyle/>
            <a:p>
              <a:endParaRPr lang="en-US"/>
            </a:p>
          </p:txBody>
        </p:sp>
        <p:sp>
          <p:nvSpPr>
            <p:cNvPr id="28691" name="Line 19"/>
            <p:cNvSpPr>
              <a:spLocks noChangeShapeType="1"/>
            </p:cNvSpPr>
            <p:nvPr/>
          </p:nvSpPr>
          <p:spPr bwMode="auto">
            <a:xfrm flipH="1" flipV="1">
              <a:off x="2560" y="2096"/>
              <a:ext cx="1570" cy="1752"/>
            </a:xfrm>
            <a:prstGeom prst="line">
              <a:avLst/>
            </a:prstGeom>
            <a:noFill/>
            <a:ln w="9525">
              <a:solidFill>
                <a:schemeClr val="tx1"/>
              </a:solidFill>
              <a:round/>
              <a:headEnd/>
              <a:tailEnd/>
            </a:ln>
          </p:spPr>
          <p:txBody>
            <a:bodyPr/>
            <a:lstStyle/>
            <a:p>
              <a:endParaRPr lang="en-US"/>
            </a:p>
          </p:txBody>
        </p:sp>
        <p:sp>
          <p:nvSpPr>
            <p:cNvPr id="28692" name="Line 20"/>
            <p:cNvSpPr>
              <a:spLocks noChangeShapeType="1"/>
            </p:cNvSpPr>
            <p:nvPr/>
          </p:nvSpPr>
          <p:spPr bwMode="auto">
            <a:xfrm flipH="1" flipV="1">
              <a:off x="3149" y="2199"/>
              <a:ext cx="981" cy="1649"/>
            </a:xfrm>
            <a:prstGeom prst="line">
              <a:avLst/>
            </a:prstGeom>
            <a:noFill/>
            <a:ln w="9525">
              <a:solidFill>
                <a:schemeClr val="tx1"/>
              </a:solidFill>
              <a:round/>
              <a:headEnd/>
              <a:tailEnd/>
            </a:ln>
          </p:spPr>
          <p:txBody>
            <a:bodyPr/>
            <a:lstStyle/>
            <a:p>
              <a:endParaRPr lang="en-US"/>
            </a:p>
          </p:txBody>
        </p:sp>
        <p:sp>
          <p:nvSpPr>
            <p:cNvPr id="28693" name="Line 21"/>
            <p:cNvSpPr>
              <a:spLocks noChangeShapeType="1"/>
            </p:cNvSpPr>
            <p:nvPr/>
          </p:nvSpPr>
          <p:spPr bwMode="auto">
            <a:xfrm flipH="1" flipV="1">
              <a:off x="2953" y="2611"/>
              <a:ext cx="1177" cy="1237"/>
            </a:xfrm>
            <a:prstGeom prst="line">
              <a:avLst/>
            </a:prstGeom>
            <a:noFill/>
            <a:ln w="9525">
              <a:solidFill>
                <a:schemeClr val="tx1"/>
              </a:solidFill>
              <a:round/>
              <a:headEnd/>
              <a:tailEnd/>
            </a:ln>
          </p:spPr>
          <p:txBody>
            <a:bodyPr/>
            <a:lstStyle/>
            <a:p>
              <a:endParaRPr lang="en-US"/>
            </a:p>
          </p:txBody>
        </p:sp>
        <p:sp>
          <p:nvSpPr>
            <p:cNvPr id="28694" name="Line 22"/>
            <p:cNvSpPr>
              <a:spLocks noChangeShapeType="1"/>
            </p:cNvSpPr>
            <p:nvPr/>
          </p:nvSpPr>
          <p:spPr bwMode="auto">
            <a:xfrm flipH="1" flipV="1">
              <a:off x="3149" y="3126"/>
              <a:ext cx="981" cy="722"/>
            </a:xfrm>
            <a:prstGeom prst="line">
              <a:avLst/>
            </a:prstGeom>
            <a:noFill/>
            <a:ln w="9525">
              <a:solidFill>
                <a:schemeClr val="tx1"/>
              </a:solidFill>
              <a:round/>
              <a:headEnd/>
              <a:tailEnd/>
            </a:ln>
          </p:spPr>
          <p:txBody>
            <a:bodyPr/>
            <a:lstStyle/>
            <a:p>
              <a:endParaRPr lang="en-US"/>
            </a:p>
          </p:txBody>
        </p:sp>
        <p:sp>
          <p:nvSpPr>
            <p:cNvPr id="28695" name="Rectangle 23"/>
            <p:cNvSpPr>
              <a:spLocks noChangeArrowheads="1"/>
            </p:cNvSpPr>
            <p:nvPr/>
          </p:nvSpPr>
          <p:spPr bwMode="auto">
            <a:xfrm>
              <a:off x="2400" y="3435"/>
              <a:ext cx="720" cy="501"/>
            </a:xfrm>
            <a:prstGeom prst="rect">
              <a:avLst/>
            </a:prstGeom>
            <a:noFill/>
            <a:ln w="9525">
              <a:solidFill>
                <a:schemeClr val="tx1"/>
              </a:solidFill>
              <a:miter lim="800000"/>
              <a:headEnd/>
              <a:tailEnd/>
            </a:ln>
          </p:spPr>
          <p:txBody>
            <a:bodyPr wrap="none" anchor="ctr"/>
            <a:lstStyle/>
            <a:p>
              <a:endParaRPr lang="en-US"/>
            </a:p>
          </p:txBody>
        </p:sp>
        <p:sp>
          <p:nvSpPr>
            <p:cNvPr id="28696" name="AutoShape 24"/>
            <p:cNvSpPr>
              <a:spLocks noChangeArrowheads="1"/>
            </p:cNvSpPr>
            <p:nvPr/>
          </p:nvSpPr>
          <p:spPr bwMode="auto">
            <a:xfrm rot="-5400000">
              <a:off x="1466" y="2935"/>
              <a:ext cx="619" cy="589"/>
            </a:xfrm>
            <a:prstGeom prst="parallelogram">
              <a:avLst>
                <a:gd name="adj" fmla="val 26273"/>
              </a:avLst>
            </a:prstGeom>
            <a:noFill/>
            <a:ln w="9525">
              <a:solidFill>
                <a:schemeClr val="tx1"/>
              </a:solidFill>
              <a:miter lim="800000"/>
              <a:headEnd/>
              <a:tailEnd/>
            </a:ln>
          </p:spPr>
          <p:txBody>
            <a:bodyPr wrap="none" anchor="ctr"/>
            <a:lstStyle/>
            <a:p>
              <a:endParaRPr lang="en-US"/>
            </a:p>
          </p:txBody>
        </p:sp>
        <p:sp>
          <p:nvSpPr>
            <p:cNvPr id="28697" name="AutoShape 25"/>
            <p:cNvSpPr>
              <a:spLocks noChangeArrowheads="1"/>
            </p:cNvSpPr>
            <p:nvPr/>
          </p:nvSpPr>
          <p:spPr bwMode="auto">
            <a:xfrm rot="5400000" flipH="1">
              <a:off x="3428" y="3141"/>
              <a:ext cx="619" cy="589"/>
            </a:xfrm>
            <a:prstGeom prst="parallelogram">
              <a:avLst>
                <a:gd name="adj" fmla="val 26273"/>
              </a:avLst>
            </a:prstGeom>
            <a:noFill/>
            <a:ln w="9525">
              <a:solidFill>
                <a:schemeClr val="tx1"/>
              </a:solidFill>
              <a:miter lim="800000"/>
              <a:headEnd/>
              <a:tailEnd/>
            </a:ln>
          </p:spPr>
          <p:txBody>
            <a:bodyPr wrap="none" anchor="ctr"/>
            <a:lstStyle/>
            <a:p>
              <a:endParaRPr lang="en-US"/>
            </a:p>
          </p:txBody>
        </p:sp>
        <p:sp>
          <p:nvSpPr>
            <p:cNvPr id="28698" name="Oval 26"/>
            <p:cNvSpPr>
              <a:spLocks noChangeAspect="1" noChangeArrowheads="1"/>
            </p:cNvSpPr>
            <p:nvPr/>
          </p:nvSpPr>
          <p:spPr bwMode="auto">
            <a:xfrm>
              <a:off x="1465" y="3515"/>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699" name="Oval 27"/>
            <p:cNvSpPr>
              <a:spLocks noChangeAspect="1" noChangeArrowheads="1"/>
            </p:cNvSpPr>
            <p:nvPr/>
          </p:nvSpPr>
          <p:spPr bwMode="auto">
            <a:xfrm>
              <a:off x="2740" y="4082"/>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0" name="Oval 28"/>
            <p:cNvSpPr>
              <a:spLocks noChangeAspect="1" noChangeArrowheads="1"/>
            </p:cNvSpPr>
            <p:nvPr/>
          </p:nvSpPr>
          <p:spPr bwMode="auto">
            <a:xfrm>
              <a:off x="4122" y="3833"/>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1" name="Oval 29"/>
            <p:cNvSpPr>
              <a:spLocks noChangeAspect="1" noChangeArrowheads="1"/>
            </p:cNvSpPr>
            <p:nvPr/>
          </p:nvSpPr>
          <p:spPr bwMode="auto">
            <a:xfrm>
              <a:off x="2528" y="2098"/>
              <a:ext cx="47" cy="50"/>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2" name="Oval 30"/>
            <p:cNvSpPr>
              <a:spLocks noChangeAspect="1" noChangeArrowheads="1"/>
            </p:cNvSpPr>
            <p:nvPr/>
          </p:nvSpPr>
          <p:spPr bwMode="auto">
            <a:xfrm>
              <a:off x="3133" y="2184"/>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3" name="Oval 31"/>
            <p:cNvSpPr>
              <a:spLocks noChangeAspect="1" noChangeArrowheads="1"/>
            </p:cNvSpPr>
            <p:nvPr/>
          </p:nvSpPr>
          <p:spPr bwMode="auto">
            <a:xfrm>
              <a:off x="2544" y="2476"/>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4" name="Oval 32"/>
            <p:cNvSpPr>
              <a:spLocks noChangeAspect="1" noChangeArrowheads="1"/>
            </p:cNvSpPr>
            <p:nvPr/>
          </p:nvSpPr>
          <p:spPr bwMode="auto">
            <a:xfrm>
              <a:off x="2928" y="2596"/>
              <a:ext cx="47" cy="50"/>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5" name="Oval 33"/>
            <p:cNvSpPr>
              <a:spLocks noChangeAspect="1" noChangeArrowheads="1"/>
            </p:cNvSpPr>
            <p:nvPr/>
          </p:nvSpPr>
          <p:spPr bwMode="auto">
            <a:xfrm>
              <a:off x="3133" y="3111"/>
              <a:ext cx="47" cy="50"/>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6" name="Oval 34"/>
            <p:cNvSpPr>
              <a:spLocks noChangeAspect="1" noChangeArrowheads="1"/>
            </p:cNvSpPr>
            <p:nvPr/>
          </p:nvSpPr>
          <p:spPr bwMode="auto">
            <a:xfrm>
              <a:off x="2798" y="2845"/>
              <a:ext cx="47" cy="50"/>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7" name="Oval 35"/>
            <p:cNvSpPr>
              <a:spLocks noChangeAspect="1" noChangeArrowheads="1"/>
            </p:cNvSpPr>
            <p:nvPr/>
          </p:nvSpPr>
          <p:spPr bwMode="auto">
            <a:xfrm>
              <a:off x="1718" y="3163"/>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08" name="Oval 36"/>
            <p:cNvSpPr>
              <a:spLocks noChangeAspect="1" noChangeArrowheads="1"/>
            </p:cNvSpPr>
            <p:nvPr/>
          </p:nvSpPr>
          <p:spPr bwMode="auto">
            <a:xfrm>
              <a:off x="1849" y="3137"/>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09" name="Oval 37"/>
            <p:cNvSpPr>
              <a:spLocks noChangeAspect="1" noChangeArrowheads="1"/>
            </p:cNvSpPr>
            <p:nvPr/>
          </p:nvSpPr>
          <p:spPr bwMode="auto">
            <a:xfrm>
              <a:off x="1808" y="3274"/>
              <a:ext cx="47" cy="50"/>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0" name="Oval 38"/>
            <p:cNvSpPr>
              <a:spLocks noChangeAspect="1" noChangeArrowheads="1"/>
            </p:cNvSpPr>
            <p:nvPr/>
          </p:nvSpPr>
          <p:spPr bwMode="auto">
            <a:xfrm>
              <a:off x="1906" y="3292"/>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1" name="Oval 39"/>
            <p:cNvSpPr>
              <a:spLocks noChangeAspect="1" noChangeArrowheads="1"/>
            </p:cNvSpPr>
            <p:nvPr/>
          </p:nvSpPr>
          <p:spPr bwMode="auto">
            <a:xfrm>
              <a:off x="1956" y="3403"/>
              <a:ext cx="47" cy="50"/>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2" name="Oval 40"/>
            <p:cNvSpPr>
              <a:spLocks noChangeAspect="1" noChangeArrowheads="1"/>
            </p:cNvSpPr>
            <p:nvPr/>
          </p:nvSpPr>
          <p:spPr bwMode="auto">
            <a:xfrm>
              <a:off x="1735" y="3292"/>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3" name="Oval 41"/>
            <p:cNvSpPr>
              <a:spLocks noChangeAspect="1" noChangeArrowheads="1"/>
            </p:cNvSpPr>
            <p:nvPr/>
          </p:nvSpPr>
          <p:spPr bwMode="auto">
            <a:xfrm>
              <a:off x="2659" y="3515"/>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4" name="Oval 42"/>
            <p:cNvSpPr>
              <a:spLocks noChangeAspect="1" noChangeArrowheads="1"/>
            </p:cNvSpPr>
            <p:nvPr/>
          </p:nvSpPr>
          <p:spPr bwMode="auto">
            <a:xfrm>
              <a:off x="2749" y="3678"/>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5" name="Oval 43"/>
            <p:cNvSpPr>
              <a:spLocks noChangeAspect="1" noChangeArrowheads="1"/>
            </p:cNvSpPr>
            <p:nvPr/>
          </p:nvSpPr>
          <p:spPr bwMode="auto">
            <a:xfrm>
              <a:off x="2847" y="3506"/>
              <a:ext cx="47" cy="50"/>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6" name="Oval 44"/>
            <p:cNvSpPr>
              <a:spLocks noChangeAspect="1" noChangeArrowheads="1"/>
            </p:cNvSpPr>
            <p:nvPr/>
          </p:nvSpPr>
          <p:spPr bwMode="auto">
            <a:xfrm>
              <a:off x="2798" y="3627"/>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7" name="Oval 45"/>
            <p:cNvSpPr>
              <a:spLocks noChangeAspect="1" noChangeArrowheads="1"/>
            </p:cNvSpPr>
            <p:nvPr/>
          </p:nvSpPr>
          <p:spPr bwMode="auto">
            <a:xfrm>
              <a:off x="2879" y="3738"/>
              <a:ext cx="47" cy="50"/>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8" name="Oval 46"/>
            <p:cNvSpPr>
              <a:spLocks noChangeAspect="1" noChangeArrowheads="1"/>
            </p:cNvSpPr>
            <p:nvPr/>
          </p:nvSpPr>
          <p:spPr bwMode="auto">
            <a:xfrm>
              <a:off x="2691" y="3687"/>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9" name="Oval 47"/>
            <p:cNvSpPr>
              <a:spLocks noChangeAspect="1" noChangeArrowheads="1"/>
            </p:cNvSpPr>
            <p:nvPr/>
          </p:nvSpPr>
          <p:spPr bwMode="auto">
            <a:xfrm>
              <a:off x="3664" y="3326"/>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0" name="Oval 48"/>
            <p:cNvSpPr>
              <a:spLocks noChangeAspect="1" noChangeArrowheads="1"/>
            </p:cNvSpPr>
            <p:nvPr/>
          </p:nvSpPr>
          <p:spPr bwMode="auto">
            <a:xfrm>
              <a:off x="3795" y="3292"/>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1" name="Oval 49"/>
            <p:cNvSpPr>
              <a:spLocks noChangeAspect="1" noChangeArrowheads="1"/>
            </p:cNvSpPr>
            <p:nvPr/>
          </p:nvSpPr>
          <p:spPr bwMode="auto">
            <a:xfrm>
              <a:off x="3738" y="3438"/>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2" name="Oval 50"/>
            <p:cNvSpPr>
              <a:spLocks noChangeAspect="1" noChangeArrowheads="1"/>
            </p:cNvSpPr>
            <p:nvPr/>
          </p:nvSpPr>
          <p:spPr bwMode="auto">
            <a:xfrm>
              <a:off x="3681" y="3455"/>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3" name="Oval 51"/>
            <p:cNvSpPr>
              <a:spLocks noChangeAspect="1" noChangeArrowheads="1"/>
            </p:cNvSpPr>
            <p:nvPr/>
          </p:nvSpPr>
          <p:spPr bwMode="auto">
            <a:xfrm>
              <a:off x="3754" y="3575"/>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4" name="Oval 52"/>
            <p:cNvSpPr>
              <a:spLocks noChangeAspect="1" noChangeArrowheads="1"/>
            </p:cNvSpPr>
            <p:nvPr/>
          </p:nvSpPr>
          <p:spPr bwMode="auto">
            <a:xfrm>
              <a:off x="3599" y="3446"/>
              <a:ext cx="47" cy="50"/>
            </a:xfrm>
            <a:prstGeom prst="ellipse">
              <a:avLst/>
            </a:prstGeom>
            <a:solidFill>
              <a:srgbClr val="2175D9"/>
            </a:solidFill>
            <a:ln w="9525">
              <a:solidFill>
                <a:srgbClr val="2175D9"/>
              </a:solidFill>
              <a:round/>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28725" name="Rectangle 53"/>
                <p:cNvSpPr>
                  <a:spLocks noChangeArrowheads="1"/>
                </p:cNvSpPr>
                <p:nvPr/>
              </p:nvSpPr>
              <p:spPr bwMode="auto">
                <a:xfrm>
                  <a:off x="1440" y="2951"/>
                  <a:ext cx="363" cy="266"/>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2200" b="1" i="1" dirty="0" smtClean="0">
                            <a:solidFill>
                              <a:srgbClr val="7030A0"/>
                            </a:solidFill>
                            <a:latin typeface="Cambria Math" panose="02040503050406030204" pitchFamily="18" charset="0"/>
                          </a:rPr>
                          <m:t>𝒙</m:t>
                        </m:r>
                        <m:r>
                          <a:rPr lang="en-US" sz="2200" i="1" baseline="-25000" dirty="0">
                            <a:solidFill>
                              <a:srgbClr val="7030A0"/>
                            </a:solidFill>
                            <a:latin typeface="Cambria Math" panose="02040503050406030204" pitchFamily="18" charset="0"/>
                          </a:rPr>
                          <m:t>1</m:t>
                        </m:r>
                        <m:r>
                          <a:rPr lang="en-US" sz="2200" i="1" baseline="-25000" dirty="0">
                            <a:solidFill>
                              <a:srgbClr val="7030A0"/>
                            </a:solidFill>
                            <a:latin typeface="Cambria Math" panose="02040503050406030204" pitchFamily="18" charset="0"/>
                          </a:rPr>
                          <m:t>𝑗</m:t>
                        </m:r>
                      </m:oMath>
                    </m:oMathPara>
                  </a14:m>
                  <a:endParaRPr lang="en-US" sz="2200" i="1" baseline="-25000" dirty="0">
                    <a:solidFill>
                      <a:srgbClr val="7030A0"/>
                    </a:solidFill>
                  </a:endParaRPr>
                </a:p>
              </p:txBody>
            </p:sp>
          </mc:Choice>
          <mc:Fallback xmlns="">
            <p:sp>
              <p:nvSpPr>
                <p:cNvPr id="28725" name="Rectangle 53"/>
                <p:cNvSpPr>
                  <a:spLocks noRot="1" noChangeAspect="1" noMove="1" noResize="1" noEditPoints="1" noAdjustHandles="1" noChangeArrowheads="1" noChangeShapeType="1" noTextEdit="1"/>
                </p:cNvSpPr>
                <p:nvPr/>
              </p:nvSpPr>
              <p:spPr bwMode="auto">
                <a:xfrm>
                  <a:off x="1440" y="2951"/>
                  <a:ext cx="363" cy="266"/>
                </a:xfrm>
                <a:prstGeom prst="rect">
                  <a:avLst/>
                </a:prstGeom>
                <a:blipFill>
                  <a:blip r:embed="rId4"/>
                  <a:stretch>
                    <a:fillRect b="-1764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26" name="Rectangle 54"/>
                <p:cNvSpPr>
                  <a:spLocks noChangeArrowheads="1"/>
                </p:cNvSpPr>
                <p:nvPr/>
              </p:nvSpPr>
              <p:spPr bwMode="auto">
                <a:xfrm>
                  <a:off x="2377" y="3439"/>
                  <a:ext cx="363" cy="266"/>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2200" b="1" i="1" dirty="0" smtClean="0">
                            <a:solidFill>
                              <a:srgbClr val="7030A0"/>
                            </a:solidFill>
                            <a:latin typeface="Cambria Math" panose="02040503050406030204" pitchFamily="18" charset="0"/>
                          </a:rPr>
                          <m:t>𝒙</m:t>
                        </m:r>
                        <m:r>
                          <a:rPr lang="en-US" sz="2200" i="1" baseline="-25000" dirty="0">
                            <a:solidFill>
                              <a:srgbClr val="7030A0"/>
                            </a:solidFill>
                            <a:latin typeface="Cambria Math" panose="02040503050406030204" pitchFamily="18" charset="0"/>
                          </a:rPr>
                          <m:t>2</m:t>
                        </m:r>
                        <m:r>
                          <a:rPr lang="en-US" sz="2200" i="1" baseline="-25000" dirty="0">
                            <a:solidFill>
                              <a:srgbClr val="7030A0"/>
                            </a:solidFill>
                            <a:latin typeface="Cambria Math" panose="02040503050406030204" pitchFamily="18" charset="0"/>
                          </a:rPr>
                          <m:t>𝑗</m:t>
                        </m:r>
                      </m:oMath>
                    </m:oMathPara>
                  </a14:m>
                  <a:endParaRPr lang="en-US" sz="2200" i="1" baseline="-25000" dirty="0">
                    <a:solidFill>
                      <a:srgbClr val="7030A0"/>
                    </a:solidFill>
                  </a:endParaRPr>
                </a:p>
              </p:txBody>
            </p:sp>
          </mc:Choice>
          <mc:Fallback xmlns="">
            <p:sp>
              <p:nvSpPr>
                <p:cNvPr id="28726" name="Rectangle 54"/>
                <p:cNvSpPr>
                  <a:spLocks noRot="1" noChangeAspect="1" noMove="1" noResize="1" noEditPoints="1" noAdjustHandles="1" noChangeArrowheads="1" noChangeShapeType="1" noTextEdit="1"/>
                </p:cNvSpPr>
                <p:nvPr/>
              </p:nvSpPr>
              <p:spPr bwMode="auto">
                <a:xfrm>
                  <a:off x="2377" y="3439"/>
                  <a:ext cx="363" cy="266"/>
                </a:xfrm>
                <a:prstGeom prst="rect">
                  <a:avLst/>
                </a:prstGeom>
                <a:blipFill>
                  <a:blip r:embed="rId5"/>
                  <a:stretch>
                    <a:fillRect b="-1764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27" name="Rectangle 55"/>
                <p:cNvSpPr>
                  <a:spLocks noChangeArrowheads="1"/>
                </p:cNvSpPr>
                <p:nvPr/>
              </p:nvSpPr>
              <p:spPr bwMode="auto">
                <a:xfrm>
                  <a:off x="4107" y="3236"/>
                  <a:ext cx="363" cy="266"/>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2200" b="1" i="1" dirty="0" smtClean="0">
                            <a:solidFill>
                              <a:srgbClr val="7030A0"/>
                            </a:solidFill>
                            <a:latin typeface="Cambria Math" panose="02040503050406030204" pitchFamily="18" charset="0"/>
                          </a:rPr>
                          <m:t>𝒙</m:t>
                        </m:r>
                        <m:r>
                          <a:rPr lang="en-US" sz="2200" i="1" baseline="-25000" dirty="0">
                            <a:solidFill>
                              <a:srgbClr val="7030A0"/>
                            </a:solidFill>
                            <a:latin typeface="Cambria Math" panose="02040503050406030204" pitchFamily="18" charset="0"/>
                          </a:rPr>
                          <m:t>3</m:t>
                        </m:r>
                        <m:r>
                          <a:rPr lang="en-US" sz="2200" i="1" baseline="-25000" dirty="0">
                            <a:solidFill>
                              <a:srgbClr val="7030A0"/>
                            </a:solidFill>
                            <a:latin typeface="Cambria Math" panose="02040503050406030204" pitchFamily="18" charset="0"/>
                          </a:rPr>
                          <m:t>𝑗</m:t>
                        </m:r>
                      </m:oMath>
                    </m:oMathPara>
                  </a14:m>
                  <a:endParaRPr lang="en-US" sz="2200" i="1" baseline="-25000" dirty="0">
                    <a:solidFill>
                      <a:srgbClr val="7030A0"/>
                    </a:solidFill>
                  </a:endParaRPr>
                </a:p>
              </p:txBody>
            </p:sp>
          </mc:Choice>
          <mc:Fallback xmlns="">
            <p:sp>
              <p:nvSpPr>
                <p:cNvPr id="28727" name="Rectangle 55"/>
                <p:cNvSpPr>
                  <a:spLocks noRot="1" noChangeAspect="1" noMove="1" noResize="1" noEditPoints="1" noAdjustHandles="1" noChangeArrowheads="1" noChangeShapeType="1" noTextEdit="1"/>
                </p:cNvSpPr>
                <p:nvPr/>
              </p:nvSpPr>
              <p:spPr bwMode="auto">
                <a:xfrm>
                  <a:off x="4107" y="3236"/>
                  <a:ext cx="363" cy="266"/>
                </a:xfrm>
                <a:prstGeom prst="rect">
                  <a:avLst/>
                </a:prstGeom>
                <a:blipFill>
                  <a:blip r:embed="rId6"/>
                  <a:stretch>
                    <a:fillRect b="-1764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28" name="Rectangle 56"/>
                <p:cNvSpPr>
                  <a:spLocks noChangeArrowheads="1"/>
                </p:cNvSpPr>
                <p:nvPr/>
              </p:nvSpPr>
              <p:spPr bwMode="auto">
                <a:xfrm>
                  <a:off x="2511" y="1824"/>
                  <a:ext cx="337"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𝑿</m:t>
                        </m:r>
                        <m:r>
                          <a:rPr lang="en-US" i="1" baseline="-25000" dirty="0">
                            <a:solidFill>
                              <a:srgbClr val="C00000"/>
                            </a:solidFill>
                            <a:latin typeface="Cambria Math" panose="02040503050406030204" pitchFamily="18" charset="0"/>
                          </a:rPr>
                          <m:t>𝑗</m:t>
                        </m:r>
                      </m:oMath>
                    </m:oMathPara>
                  </a14:m>
                  <a:endParaRPr lang="en-US" i="1" baseline="-25000" dirty="0">
                    <a:solidFill>
                      <a:srgbClr val="C00000"/>
                    </a:solidFill>
                  </a:endParaRPr>
                </a:p>
              </p:txBody>
            </p:sp>
          </mc:Choice>
          <mc:Fallback xmlns="">
            <p:sp>
              <p:nvSpPr>
                <p:cNvPr id="28728" name="Rectangle 56"/>
                <p:cNvSpPr>
                  <a:spLocks noRot="1" noChangeAspect="1" noMove="1" noResize="1" noEditPoints="1" noAdjustHandles="1" noChangeArrowheads="1" noChangeShapeType="1" noTextEdit="1"/>
                </p:cNvSpPr>
                <p:nvPr/>
              </p:nvSpPr>
              <p:spPr bwMode="auto">
                <a:xfrm>
                  <a:off x="2511" y="1824"/>
                  <a:ext cx="337" cy="285"/>
                </a:xfrm>
                <a:prstGeom prst="rect">
                  <a:avLst/>
                </a:prstGeom>
                <a:blipFill>
                  <a:blip r:embed="rId7"/>
                  <a:stretch>
                    <a:fillRect b="-13889"/>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29" name="Rectangle 57"/>
                <p:cNvSpPr>
                  <a:spLocks noChangeArrowheads="1"/>
                </p:cNvSpPr>
                <p:nvPr/>
              </p:nvSpPr>
              <p:spPr bwMode="auto">
                <a:xfrm>
                  <a:off x="1296" y="3562"/>
                  <a:ext cx="358"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𝑷</m:t>
                        </m:r>
                        <m:r>
                          <a:rPr lang="en-US" i="1" baseline="-25000" dirty="0">
                            <a:solidFill>
                              <a:srgbClr val="C00000"/>
                            </a:solidFill>
                            <a:latin typeface="Cambria Math" panose="02040503050406030204" pitchFamily="18" charset="0"/>
                          </a:rPr>
                          <m:t>1</m:t>
                        </m:r>
                      </m:oMath>
                    </m:oMathPara>
                  </a14:m>
                  <a:endParaRPr lang="en-US" i="1" baseline="-25000" dirty="0">
                    <a:solidFill>
                      <a:srgbClr val="C00000"/>
                    </a:solidFill>
                  </a:endParaRPr>
                </a:p>
              </p:txBody>
            </p:sp>
          </mc:Choice>
          <mc:Fallback xmlns="">
            <p:sp>
              <p:nvSpPr>
                <p:cNvPr id="28729" name="Rectangle 57"/>
                <p:cNvSpPr>
                  <a:spLocks noRot="1" noChangeAspect="1" noMove="1" noResize="1" noEditPoints="1" noAdjustHandles="1" noChangeArrowheads="1" noChangeShapeType="1" noTextEdit="1"/>
                </p:cNvSpPr>
                <p:nvPr/>
              </p:nvSpPr>
              <p:spPr bwMode="auto">
                <a:xfrm>
                  <a:off x="1296" y="3562"/>
                  <a:ext cx="358" cy="285"/>
                </a:xfrm>
                <a:prstGeom prst="rect">
                  <a:avLst/>
                </a:prstGeom>
                <a:blipFill>
                  <a:blip r:embed="rId8"/>
                  <a:stretch>
                    <a:fillRect b="-270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30" name="Rectangle 58"/>
                <p:cNvSpPr>
                  <a:spLocks noChangeArrowheads="1"/>
                </p:cNvSpPr>
                <p:nvPr/>
              </p:nvSpPr>
              <p:spPr bwMode="auto">
                <a:xfrm>
                  <a:off x="2793" y="4009"/>
                  <a:ext cx="358"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𝑷</m:t>
                        </m:r>
                        <m:r>
                          <a:rPr lang="en-US" i="1" baseline="-25000" dirty="0">
                            <a:solidFill>
                              <a:srgbClr val="C00000"/>
                            </a:solidFill>
                            <a:latin typeface="Cambria Math" panose="02040503050406030204" pitchFamily="18" charset="0"/>
                          </a:rPr>
                          <m:t>2</m:t>
                        </m:r>
                      </m:oMath>
                    </m:oMathPara>
                  </a14:m>
                  <a:endParaRPr lang="en-US" i="1" baseline="-25000" dirty="0">
                    <a:solidFill>
                      <a:srgbClr val="C00000"/>
                    </a:solidFill>
                  </a:endParaRPr>
                </a:p>
              </p:txBody>
            </p:sp>
          </mc:Choice>
          <mc:Fallback xmlns="">
            <p:sp>
              <p:nvSpPr>
                <p:cNvPr id="28730" name="Rectangle 58"/>
                <p:cNvSpPr>
                  <a:spLocks noRot="1" noChangeAspect="1" noMove="1" noResize="1" noEditPoints="1" noAdjustHandles="1" noChangeArrowheads="1" noChangeShapeType="1" noTextEdit="1"/>
                </p:cNvSpPr>
                <p:nvPr/>
              </p:nvSpPr>
              <p:spPr bwMode="auto">
                <a:xfrm>
                  <a:off x="2793" y="4009"/>
                  <a:ext cx="358" cy="285"/>
                </a:xfrm>
                <a:prstGeom prst="rect">
                  <a:avLst/>
                </a:prstGeom>
                <a:blipFill>
                  <a:blip r:embed="rId9"/>
                  <a:stretch>
                    <a:fillRect b="-270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31" name="Rectangle 59"/>
                <p:cNvSpPr>
                  <a:spLocks noChangeArrowheads="1"/>
                </p:cNvSpPr>
                <p:nvPr/>
              </p:nvSpPr>
              <p:spPr bwMode="auto">
                <a:xfrm>
                  <a:off x="4169" y="3765"/>
                  <a:ext cx="358"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𝑷</m:t>
                        </m:r>
                        <m:r>
                          <a:rPr lang="en-US" i="1" baseline="-25000" dirty="0">
                            <a:solidFill>
                              <a:srgbClr val="C00000"/>
                            </a:solidFill>
                            <a:latin typeface="Cambria Math" panose="02040503050406030204" pitchFamily="18" charset="0"/>
                          </a:rPr>
                          <m:t>3</m:t>
                        </m:r>
                      </m:oMath>
                    </m:oMathPara>
                  </a14:m>
                  <a:endParaRPr lang="en-US" i="1" baseline="-25000" dirty="0">
                    <a:solidFill>
                      <a:srgbClr val="C00000"/>
                    </a:solidFill>
                  </a:endParaRPr>
                </a:p>
              </p:txBody>
            </p:sp>
          </mc:Choice>
          <mc:Fallback xmlns="">
            <p:sp>
              <p:nvSpPr>
                <p:cNvPr id="28731" name="Rectangle 59"/>
                <p:cNvSpPr>
                  <a:spLocks noRot="1" noChangeAspect="1" noMove="1" noResize="1" noEditPoints="1" noAdjustHandles="1" noChangeArrowheads="1" noChangeShapeType="1" noTextEdit="1"/>
                </p:cNvSpPr>
                <p:nvPr/>
              </p:nvSpPr>
              <p:spPr bwMode="auto">
                <a:xfrm>
                  <a:off x="4169" y="3765"/>
                  <a:ext cx="358" cy="285"/>
                </a:xfrm>
                <a:prstGeom prst="rect">
                  <a:avLst/>
                </a:prstGeom>
                <a:blipFill>
                  <a:blip r:embed="rId10"/>
                  <a:stretch>
                    <a:fillRect b="-2778"/>
                  </a:stretch>
                </a:blipFill>
                <a:ln w="9525">
                  <a:noFill/>
                  <a:miter lim="800000"/>
                  <a:headEnd/>
                  <a:tailEnd/>
                </a:ln>
              </p:spPr>
              <p:txBody>
                <a:bodyPr/>
                <a:lstStyle/>
                <a:p>
                  <a:r>
                    <a:rPr lang="en-US">
                      <a:noFill/>
                    </a:rPr>
                    <a:t> </a:t>
                  </a:r>
                </a:p>
              </p:txBody>
            </p:sp>
          </mc:Fallback>
        </mc:AlternateContent>
        <p:sp>
          <p:nvSpPr>
            <p:cNvPr id="28732" name="Line 61"/>
            <p:cNvSpPr>
              <a:spLocks noChangeShapeType="1"/>
            </p:cNvSpPr>
            <p:nvPr/>
          </p:nvSpPr>
          <p:spPr bwMode="auto">
            <a:xfrm flipH="1" flipV="1">
              <a:off x="3726" y="3354"/>
              <a:ext cx="405" cy="43"/>
            </a:xfrm>
            <a:prstGeom prst="line">
              <a:avLst/>
            </a:prstGeom>
            <a:noFill/>
            <a:ln w="9525">
              <a:solidFill>
                <a:schemeClr val="tx1"/>
              </a:solidFill>
              <a:round/>
              <a:headEnd/>
              <a:tailEnd type="triangle" w="med" len="med"/>
            </a:ln>
          </p:spPr>
          <p:txBody>
            <a:bodyP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a:t>Is SFM always uniquely solvable?</a:t>
            </a:r>
          </a:p>
        </p:txBody>
      </p:sp>
      <p:pic>
        <p:nvPicPr>
          <p:cNvPr id="25604" name="Picture 2" descr="rotating necker c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485900"/>
            <a:ext cx="5334000" cy="400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8949260" y="6550224"/>
            <a:ext cx="1718740" cy="307777"/>
          </a:xfrm>
          <a:prstGeom prst="rect">
            <a:avLst/>
          </a:prstGeom>
          <a:noFill/>
        </p:spPr>
        <p:txBody>
          <a:bodyPr wrap="none" rtlCol="0">
            <a:spAutoFit/>
          </a:bodyPr>
          <a:lstStyle/>
          <a:p>
            <a:r>
              <a:rPr lang="en-US" sz="1400" dirty="0"/>
              <a:t>Source: N. </a:t>
            </a:r>
            <a:r>
              <a:rPr lang="en-US" sz="1400" dirty="0" err="1"/>
              <a:t>Snavely</a:t>
            </a:r>
            <a:endParaRPr lang="en-US" sz="1400" dirty="0"/>
          </a:p>
        </p:txBody>
      </p:sp>
      <p:sp>
        <p:nvSpPr>
          <p:cNvPr id="2" name="Content Placeholder 1"/>
          <p:cNvSpPr>
            <a:spLocks noGrp="1"/>
          </p:cNvSpPr>
          <p:nvPr>
            <p:ph idx="1"/>
          </p:nvPr>
        </p:nvSpPr>
        <p:spPr>
          <a:xfrm>
            <a:off x="2209800" y="5715000"/>
            <a:ext cx="7772400" cy="457200"/>
          </a:xfrm>
        </p:spPr>
        <p:txBody>
          <a:bodyPr/>
          <a:lstStyle/>
          <a:p>
            <a:pPr algn="ctr"/>
            <a:r>
              <a:rPr lang="en-US" dirty="0">
                <a:hlinkClick r:id="rId3"/>
              </a:rPr>
              <a:t>Necker cube</a:t>
            </a:r>
            <a:endParaRPr lang="en-US" dirty="0"/>
          </a:p>
        </p:txBody>
      </p:sp>
    </p:spTree>
    <p:extLst>
      <p:ext uri="{BB962C8B-B14F-4D97-AF65-F5344CB8AC3E}">
        <p14:creationId xmlns:p14="http://schemas.microsoft.com/office/powerpoint/2010/main" val="2843678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3"/>
        <p:cNvGrpSpPr/>
        <p:nvPr/>
      </p:nvGrpSpPr>
      <p:grpSpPr>
        <a:xfrm>
          <a:off x="0" y="0"/>
          <a:ext cx="0" cy="0"/>
          <a:chOff x="0" y="0"/>
          <a:chExt cx="0" cy="0"/>
        </a:xfrm>
      </p:grpSpPr>
      <p:pic>
        <p:nvPicPr>
          <p:cNvPr id="1434" name="Shape 1434" descr="C:\snavely\talks\2008\DEFENSE\images\failure\godzilla\GodzillaNecker.png"/>
          <p:cNvPicPr preferRelativeResize="0"/>
          <p:nvPr/>
        </p:nvPicPr>
        <p:blipFill rotWithShape="1">
          <a:blip r:embed="rId3">
            <a:alphaModFix/>
          </a:blip>
          <a:srcRect/>
          <a:stretch/>
        </p:blipFill>
        <p:spPr>
          <a:xfrm>
            <a:off x="6470259" y="4048998"/>
            <a:ext cx="2971190" cy="2228393"/>
          </a:xfrm>
          <a:prstGeom prst="rect">
            <a:avLst/>
          </a:prstGeom>
          <a:noFill/>
          <a:ln w="9525" cap="flat" cmpd="sng">
            <a:solidFill>
              <a:schemeClr val="dk1"/>
            </a:solidFill>
            <a:prstDash val="solid"/>
            <a:round/>
            <a:headEnd type="none" w="sm" len="sm"/>
            <a:tailEnd type="none" w="sm" len="sm"/>
          </a:ln>
          <a:effectLst>
            <a:outerShdw blurRad="50800" dist="38100" dir="2700000" algn="tl" rotWithShape="0">
              <a:srgbClr val="000000">
                <a:alpha val="40000"/>
              </a:srgbClr>
            </a:outerShdw>
          </a:effectLst>
        </p:spPr>
      </p:pic>
      <p:pic>
        <p:nvPicPr>
          <p:cNvPr id="1435" name="Shape 1435" descr="C:\snavely\talks\2008\DEFENSE\images\failure\godzilla\GodzillaCorrect.png"/>
          <p:cNvPicPr preferRelativeResize="0"/>
          <p:nvPr/>
        </p:nvPicPr>
        <p:blipFill rotWithShape="1">
          <a:blip r:embed="rId4">
            <a:alphaModFix/>
          </a:blip>
          <a:srcRect/>
          <a:stretch/>
        </p:blipFill>
        <p:spPr>
          <a:xfrm>
            <a:off x="2698359" y="4060428"/>
            <a:ext cx="2971190" cy="2228393"/>
          </a:xfrm>
          <a:prstGeom prst="rect">
            <a:avLst/>
          </a:prstGeom>
          <a:noFill/>
          <a:ln w="9525" cap="flat" cmpd="sng">
            <a:solidFill>
              <a:schemeClr val="dk1"/>
            </a:solidFill>
            <a:prstDash val="solid"/>
            <a:round/>
            <a:headEnd type="none" w="sm" len="sm"/>
            <a:tailEnd type="none" w="sm" len="sm"/>
          </a:ln>
          <a:effectLst>
            <a:outerShdw blurRad="50800" dist="38100" dir="2700000" algn="tl" rotWithShape="0">
              <a:srgbClr val="000000">
                <a:alpha val="40000"/>
              </a:srgbClr>
            </a:outerShdw>
          </a:effectLst>
        </p:spPr>
      </p:pic>
      <p:grpSp>
        <p:nvGrpSpPr>
          <p:cNvPr id="4" name="Group 3">
            <a:extLst>
              <a:ext uri="{FF2B5EF4-FFF2-40B4-BE49-F238E27FC236}">
                <a16:creationId xmlns:a16="http://schemas.microsoft.com/office/drawing/2014/main" id="{DB54CC8A-8B8D-2842-A195-A1BDBA016356}"/>
              </a:ext>
            </a:extLst>
          </p:cNvPr>
          <p:cNvGrpSpPr/>
          <p:nvPr/>
        </p:nvGrpSpPr>
        <p:grpSpPr>
          <a:xfrm>
            <a:off x="523908" y="2192384"/>
            <a:ext cx="11144183" cy="1350915"/>
            <a:chOff x="2006202" y="2549526"/>
            <a:chExt cx="8227458" cy="997345"/>
          </a:xfrm>
        </p:grpSpPr>
        <p:pic>
          <p:nvPicPr>
            <p:cNvPr id="1436" name="Shape 1436" descr="C:\snavely\talks\2008\DEFENSE\images\godzilla\viff.035-0.jpg"/>
            <p:cNvPicPr preferRelativeResize="0"/>
            <p:nvPr/>
          </p:nvPicPr>
          <p:blipFill rotWithShape="1">
            <a:blip r:embed="rId5">
              <a:alphaModFix/>
            </a:blip>
            <a:srcRect/>
            <a:stretch/>
          </p:blipFill>
          <p:spPr>
            <a:xfrm>
              <a:off x="2006202" y="2549526"/>
              <a:ext cx="1198200" cy="997345"/>
            </a:xfrm>
            <a:prstGeom prst="rect">
              <a:avLst/>
            </a:prstGeom>
            <a:noFill/>
            <a:ln>
              <a:noFill/>
            </a:ln>
          </p:spPr>
        </p:pic>
        <p:pic>
          <p:nvPicPr>
            <p:cNvPr id="1437" name="Shape 1437" descr="C:\snavely\talks\2008\DEFENSE\images\godzilla\viff.000-0.jpg"/>
            <p:cNvPicPr preferRelativeResize="0"/>
            <p:nvPr/>
          </p:nvPicPr>
          <p:blipFill rotWithShape="1">
            <a:blip r:embed="rId6">
              <a:alphaModFix/>
            </a:blip>
            <a:srcRect/>
            <a:stretch/>
          </p:blipFill>
          <p:spPr>
            <a:xfrm>
              <a:off x="3177745" y="2549526"/>
              <a:ext cx="1198200" cy="997345"/>
            </a:xfrm>
            <a:prstGeom prst="rect">
              <a:avLst/>
            </a:prstGeom>
            <a:noFill/>
            <a:ln>
              <a:noFill/>
            </a:ln>
          </p:spPr>
        </p:pic>
        <p:pic>
          <p:nvPicPr>
            <p:cNvPr id="1438" name="Shape 1438" descr="C:\snavely\talks\2008\DEFENSE\images\godzilla\viff.005-0.jpg"/>
            <p:cNvPicPr preferRelativeResize="0"/>
            <p:nvPr/>
          </p:nvPicPr>
          <p:blipFill rotWithShape="1">
            <a:blip r:embed="rId7">
              <a:alphaModFix/>
            </a:blip>
            <a:srcRect/>
            <a:stretch/>
          </p:blipFill>
          <p:spPr>
            <a:xfrm>
              <a:off x="4349288" y="2549526"/>
              <a:ext cx="1198200" cy="997345"/>
            </a:xfrm>
            <a:prstGeom prst="rect">
              <a:avLst/>
            </a:prstGeom>
            <a:noFill/>
            <a:ln>
              <a:noFill/>
            </a:ln>
          </p:spPr>
        </p:pic>
        <p:pic>
          <p:nvPicPr>
            <p:cNvPr id="1439" name="Shape 1439" descr="C:\snavely\talks\2008\DEFENSE\images\godzilla\viff.010-0.jpg"/>
            <p:cNvPicPr preferRelativeResize="0"/>
            <p:nvPr/>
          </p:nvPicPr>
          <p:blipFill rotWithShape="1">
            <a:blip r:embed="rId8">
              <a:alphaModFix/>
            </a:blip>
            <a:srcRect/>
            <a:stretch/>
          </p:blipFill>
          <p:spPr>
            <a:xfrm>
              <a:off x="5520831" y="2549526"/>
              <a:ext cx="1198200" cy="997345"/>
            </a:xfrm>
            <a:prstGeom prst="rect">
              <a:avLst/>
            </a:prstGeom>
            <a:noFill/>
            <a:ln>
              <a:noFill/>
            </a:ln>
          </p:spPr>
        </p:pic>
        <p:pic>
          <p:nvPicPr>
            <p:cNvPr id="1440" name="Shape 1440" descr="C:\snavely\talks\2008\DEFENSE\images\godzilla\viff.015-0.jpg"/>
            <p:cNvPicPr preferRelativeResize="0"/>
            <p:nvPr/>
          </p:nvPicPr>
          <p:blipFill rotWithShape="1">
            <a:blip r:embed="rId9">
              <a:alphaModFix/>
            </a:blip>
            <a:srcRect/>
            <a:stretch/>
          </p:blipFill>
          <p:spPr>
            <a:xfrm>
              <a:off x="6692374" y="2549526"/>
              <a:ext cx="1198200" cy="997345"/>
            </a:xfrm>
            <a:prstGeom prst="rect">
              <a:avLst/>
            </a:prstGeom>
            <a:noFill/>
            <a:ln>
              <a:noFill/>
            </a:ln>
          </p:spPr>
        </p:pic>
        <p:pic>
          <p:nvPicPr>
            <p:cNvPr id="1441" name="Shape 1441" descr="C:\snavely\talks\2008\DEFENSE\images\godzilla\viff.020-0.jpg"/>
            <p:cNvPicPr preferRelativeResize="0"/>
            <p:nvPr/>
          </p:nvPicPr>
          <p:blipFill rotWithShape="1">
            <a:blip r:embed="rId10">
              <a:alphaModFix/>
            </a:blip>
            <a:srcRect/>
            <a:stretch/>
          </p:blipFill>
          <p:spPr>
            <a:xfrm>
              <a:off x="7863917" y="2549526"/>
              <a:ext cx="1198200" cy="997345"/>
            </a:xfrm>
            <a:prstGeom prst="rect">
              <a:avLst/>
            </a:prstGeom>
            <a:noFill/>
            <a:ln>
              <a:noFill/>
            </a:ln>
          </p:spPr>
        </p:pic>
        <p:pic>
          <p:nvPicPr>
            <p:cNvPr id="1442" name="Shape 1442" descr="C:\snavely\talks\2008\DEFENSE\images\godzilla\viff.025-0.jpg"/>
            <p:cNvPicPr preferRelativeResize="0"/>
            <p:nvPr/>
          </p:nvPicPr>
          <p:blipFill rotWithShape="1">
            <a:blip r:embed="rId11">
              <a:alphaModFix/>
            </a:blip>
            <a:srcRect/>
            <a:stretch/>
          </p:blipFill>
          <p:spPr>
            <a:xfrm>
              <a:off x="9035460" y="2549526"/>
              <a:ext cx="1198200" cy="997345"/>
            </a:xfrm>
            <a:prstGeom prst="rect">
              <a:avLst/>
            </a:prstGeom>
            <a:noFill/>
            <a:ln>
              <a:noFill/>
            </a:ln>
          </p:spPr>
        </p:pic>
      </p:grpSp>
      <p:sp>
        <p:nvSpPr>
          <p:cNvPr id="13" name="TextBox 12">
            <a:extLst>
              <a:ext uri="{FF2B5EF4-FFF2-40B4-BE49-F238E27FC236}">
                <a16:creationId xmlns:a16="http://schemas.microsoft.com/office/drawing/2014/main" id="{B5EFFDED-E7AB-DA41-B580-E0FCDF2AC75C}"/>
              </a:ext>
            </a:extLst>
          </p:cNvPr>
          <p:cNvSpPr txBox="1"/>
          <p:nvPr/>
        </p:nvSpPr>
        <p:spPr>
          <a:xfrm>
            <a:off x="8949260" y="6550224"/>
            <a:ext cx="1718740" cy="307777"/>
          </a:xfrm>
          <a:prstGeom prst="rect">
            <a:avLst/>
          </a:prstGeom>
          <a:noFill/>
        </p:spPr>
        <p:txBody>
          <a:bodyPr wrap="none" rtlCol="0">
            <a:spAutoFit/>
          </a:bodyPr>
          <a:lstStyle/>
          <a:p>
            <a:r>
              <a:rPr lang="en-US" sz="1400" dirty="0"/>
              <a:t>Source: N. </a:t>
            </a:r>
            <a:r>
              <a:rPr lang="en-US" sz="1400" dirty="0" err="1"/>
              <a:t>Snavely</a:t>
            </a:r>
            <a:endParaRPr lang="en-US" sz="1400" dirty="0"/>
          </a:p>
        </p:txBody>
      </p:sp>
      <p:sp>
        <p:nvSpPr>
          <p:cNvPr id="2" name="Title 1">
            <a:extLst>
              <a:ext uri="{FF2B5EF4-FFF2-40B4-BE49-F238E27FC236}">
                <a16:creationId xmlns:a16="http://schemas.microsoft.com/office/drawing/2014/main" id="{D0035037-4A01-E046-8B48-690871EBF879}"/>
              </a:ext>
            </a:extLst>
          </p:cNvPr>
          <p:cNvSpPr>
            <a:spLocks noGrp="1"/>
          </p:cNvSpPr>
          <p:nvPr>
            <p:ph type="title"/>
          </p:nvPr>
        </p:nvSpPr>
        <p:spPr/>
        <p:txBody>
          <a:bodyPr/>
          <a:lstStyle/>
          <a:p>
            <a:r>
              <a:rPr lang="en-US" altLang="en-US" dirty="0"/>
              <a:t>Is SFM always uniquely solvable?</a:t>
            </a:r>
            <a:endParaRPr lang="en-US" dirty="0"/>
          </a:p>
        </p:txBody>
      </p:sp>
      <p:sp>
        <p:nvSpPr>
          <p:cNvPr id="3" name="Content Placeholder 2">
            <a:extLst>
              <a:ext uri="{FF2B5EF4-FFF2-40B4-BE49-F238E27FC236}">
                <a16:creationId xmlns:a16="http://schemas.microsoft.com/office/drawing/2014/main" id="{562DD6F0-D911-5D44-9DEA-79E34566BC0A}"/>
              </a:ext>
            </a:extLst>
          </p:cNvPr>
          <p:cNvSpPr>
            <a:spLocks noGrp="1"/>
          </p:cNvSpPr>
          <p:nvPr>
            <p:ph idx="1"/>
          </p:nvPr>
        </p:nvSpPr>
        <p:spPr/>
        <p:txBody>
          <a:bodyPr/>
          <a:lstStyle/>
          <a:p>
            <a:pPr>
              <a:buFont typeface="Arial" panose="020B0604020202020204" pitchFamily="34" charset="0"/>
              <a:buChar char="•"/>
            </a:pPr>
            <a:r>
              <a:rPr lang="en-US" sz="2800" dirty="0"/>
              <a:t>Could actually happen in affine structure from motion:</a:t>
            </a:r>
          </a:p>
        </p:txBody>
      </p:sp>
    </p:spTree>
    <p:extLst>
      <p:ext uri="{BB962C8B-B14F-4D97-AF65-F5344CB8AC3E}">
        <p14:creationId xmlns:p14="http://schemas.microsoft.com/office/powerpoint/2010/main" val="833233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a:t>Structure from motion ambiguity</a:t>
            </a:r>
          </a:p>
        </p:txBody>
      </p:sp>
      <mc:AlternateContent xmlns:mc="http://schemas.openxmlformats.org/markup-compatibility/2006" xmlns:a14="http://schemas.microsoft.com/office/drawing/2010/main">
        <mc:Choice Requires="a14">
          <p:sp>
            <p:nvSpPr>
              <p:cNvPr id="1028" name="Rectangle 3"/>
              <p:cNvSpPr>
                <a:spLocks noGrp="1" noChangeArrowheads="1"/>
              </p:cNvSpPr>
              <p:nvPr>
                <p:ph type="body" idx="1"/>
              </p:nvPr>
            </p:nvSpPr>
            <p:spPr/>
            <p:txBody>
              <a:bodyPr/>
              <a:lstStyle/>
              <a:p>
                <a:pPr>
                  <a:buFontTx/>
                  <a:buChar char="•"/>
                </a:pPr>
                <a:r>
                  <a:rPr lang="en-US" sz="2800" dirty="0"/>
                  <a:t>If we scale the entire scene by some factor </a:t>
                </a:r>
                <a14:m>
                  <m:oMath xmlns:m="http://schemas.openxmlformats.org/officeDocument/2006/math">
                    <m:r>
                      <a:rPr lang="en-US" sz="2800" i="1" dirty="0" smtClean="0">
                        <a:solidFill>
                          <a:srgbClr val="C00000"/>
                        </a:solidFill>
                        <a:latin typeface="Cambria Math" panose="02040503050406030204" pitchFamily="18" charset="0"/>
                      </a:rPr>
                      <m:t>𝑘</m:t>
                    </m:r>
                  </m:oMath>
                </a14:m>
                <a:r>
                  <a:rPr lang="en-US" sz="2800" i="1" dirty="0"/>
                  <a:t> </a:t>
                </a:r>
                <a:r>
                  <a:rPr lang="en-US" sz="2800" dirty="0"/>
                  <a:t>and, at the same time, scale the camera matrices by the factor of </a:t>
                </a:r>
                <a14:m>
                  <m:oMath xmlns:m="http://schemas.openxmlformats.org/officeDocument/2006/math">
                    <m:r>
                      <a:rPr lang="en-US" sz="2800" i="1" dirty="0" smtClean="0">
                        <a:solidFill>
                          <a:srgbClr val="C00000"/>
                        </a:solidFill>
                        <a:latin typeface="Cambria Math" panose="02040503050406030204" pitchFamily="18" charset="0"/>
                      </a:rPr>
                      <m:t>1/</m:t>
                    </m:r>
                    <m:r>
                      <a:rPr lang="en-US" sz="2800" i="1" dirty="0" smtClean="0">
                        <a:solidFill>
                          <a:srgbClr val="C00000"/>
                        </a:solidFill>
                        <a:latin typeface="Cambria Math" panose="02040503050406030204" pitchFamily="18" charset="0"/>
                      </a:rPr>
                      <m:t>𝑘</m:t>
                    </m:r>
                  </m:oMath>
                </a14:m>
                <a:r>
                  <a:rPr lang="en-US" sz="2800" dirty="0"/>
                  <a:t>, the projections of the scene points remain exactly the same:</a:t>
                </a:r>
                <a:br>
                  <a:rPr lang="en-US" sz="2800" dirty="0"/>
                </a:br>
                <a:endParaRPr lang="en-US" sz="1200" dirty="0"/>
              </a:p>
              <a:p>
                <a:pPr marL="0" indent="0"/>
                <a14:m>
                  <m:oMathPara xmlns:m="http://schemas.openxmlformats.org/officeDocument/2006/math">
                    <m:oMathParaPr>
                      <m:jc m:val="centerGroup"/>
                    </m:oMathParaPr>
                    <m:oMath xmlns:m="http://schemas.openxmlformats.org/officeDocument/2006/math">
                      <m:r>
                        <a:rPr lang="en-US" sz="2800" b="1" i="1" smtClean="0">
                          <a:solidFill>
                            <a:srgbClr val="7030A0"/>
                          </a:solidFill>
                          <a:latin typeface="Cambria Math" panose="02040503050406030204" pitchFamily="18" charset="0"/>
                        </a:rPr>
                        <m:t>𝒙</m:t>
                      </m:r>
                      <m:r>
                        <a:rPr lang="en-US" sz="2800" b="0" i="1" smtClean="0">
                          <a:solidFill>
                            <a:srgbClr val="7030A0"/>
                          </a:solidFill>
                          <a:latin typeface="Cambria Math" panose="02040503050406030204" pitchFamily="18" charset="0"/>
                          <a:ea typeface="Cambria Math" panose="02040503050406030204" pitchFamily="18" charset="0"/>
                        </a:rPr>
                        <m:t>≅</m:t>
                      </m:r>
                      <m:r>
                        <a:rPr lang="en-US" sz="2800" b="1" i="1" smtClean="0">
                          <a:solidFill>
                            <a:srgbClr val="7030A0"/>
                          </a:solidFill>
                          <a:latin typeface="Cambria Math" panose="02040503050406030204" pitchFamily="18" charset="0"/>
                          <a:ea typeface="Cambria Math" panose="02040503050406030204" pitchFamily="18" charset="0"/>
                        </a:rPr>
                        <m:t>𝑷𝑿</m:t>
                      </m:r>
                      <m:r>
                        <a:rPr lang="en-US" sz="2800" b="0" i="1" smtClean="0">
                          <a:solidFill>
                            <a:srgbClr val="7030A0"/>
                          </a:solidFill>
                          <a:latin typeface="Cambria Math" panose="02040503050406030204" pitchFamily="18" charset="0"/>
                          <a:ea typeface="Cambria Math" panose="02040503050406030204" pitchFamily="18" charset="0"/>
                        </a:rPr>
                        <m:t>=</m:t>
                      </m:r>
                      <m:d>
                        <m:dPr>
                          <m:ctrlPr>
                            <a:rPr lang="en-US" sz="2800" b="0" i="1" smtClean="0">
                              <a:solidFill>
                                <a:srgbClr val="7030A0"/>
                              </a:solidFill>
                              <a:latin typeface="Cambria Math" panose="02040503050406030204" pitchFamily="18" charset="0"/>
                              <a:ea typeface="Cambria Math" panose="02040503050406030204" pitchFamily="18" charset="0"/>
                            </a:rPr>
                          </m:ctrlPr>
                        </m:dPr>
                        <m:e>
                          <m:f>
                            <m:fPr>
                              <m:ctrlPr>
                                <a:rPr lang="en-US" sz="2800" b="0" i="1" smtClean="0">
                                  <a:solidFill>
                                    <a:srgbClr val="C00000"/>
                                  </a:solidFill>
                                  <a:latin typeface="Cambria Math" panose="02040503050406030204" pitchFamily="18" charset="0"/>
                                  <a:ea typeface="Cambria Math" panose="02040503050406030204" pitchFamily="18" charset="0"/>
                                </a:rPr>
                              </m:ctrlPr>
                            </m:fPr>
                            <m:num>
                              <m:r>
                                <a:rPr lang="en-US" sz="2800" b="0" i="1" smtClean="0">
                                  <a:solidFill>
                                    <a:srgbClr val="C00000"/>
                                  </a:solidFill>
                                  <a:latin typeface="Cambria Math" panose="02040503050406030204" pitchFamily="18" charset="0"/>
                                  <a:ea typeface="Cambria Math" panose="02040503050406030204" pitchFamily="18" charset="0"/>
                                </a:rPr>
                                <m:t>1</m:t>
                              </m:r>
                            </m:num>
                            <m:den>
                              <m:r>
                                <a:rPr lang="en-US" sz="2800" b="0" i="1" smtClean="0">
                                  <a:solidFill>
                                    <a:srgbClr val="C00000"/>
                                  </a:solidFill>
                                  <a:latin typeface="Cambria Math" panose="02040503050406030204" pitchFamily="18" charset="0"/>
                                  <a:ea typeface="Cambria Math" panose="02040503050406030204" pitchFamily="18" charset="0"/>
                                </a:rPr>
                                <m:t>𝑘</m:t>
                              </m:r>
                            </m:den>
                          </m:f>
                          <m:r>
                            <a:rPr lang="en-US" sz="2800" b="1" i="1" smtClean="0">
                              <a:solidFill>
                                <a:srgbClr val="7030A0"/>
                              </a:solidFill>
                              <a:latin typeface="Cambria Math" panose="02040503050406030204" pitchFamily="18" charset="0"/>
                              <a:ea typeface="Cambria Math" panose="02040503050406030204" pitchFamily="18" charset="0"/>
                            </a:rPr>
                            <m:t>𝑷</m:t>
                          </m:r>
                        </m:e>
                      </m:d>
                      <m:r>
                        <a:rPr lang="en-US" sz="2800" b="0" i="1" smtClean="0">
                          <a:solidFill>
                            <a:srgbClr val="7030A0"/>
                          </a:solidFill>
                          <a:latin typeface="Cambria Math" panose="02040503050406030204" pitchFamily="18" charset="0"/>
                          <a:ea typeface="Cambria Math" panose="02040503050406030204" pitchFamily="18" charset="0"/>
                        </a:rPr>
                        <m:t>(</m:t>
                      </m:r>
                      <m:r>
                        <a:rPr lang="en-US" sz="2800" b="0" i="1" smtClean="0">
                          <a:solidFill>
                            <a:srgbClr val="C00000"/>
                          </a:solidFill>
                          <a:latin typeface="Cambria Math" panose="02040503050406030204" pitchFamily="18" charset="0"/>
                          <a:ea typeface="Cambria Math" panose="02040503050406030204" pitchFamily="18" charset="0"/>
                        </a:rPr>
                        <m:t>𝑘</m:t>
                      </m:r>
                      <m:r>
                        <a:rPr lang="en-US" sz="2800" b="1" i="1" smtClean="0">
                          <a:solidFill>
                            <a:srgbClr val="7030A0"/>
                          </a:solidFill>
                          <a:latin typeface="Cambria Math" panose="02040503050406030204" pitchFamily="18" charset="0"/>
                          <a:ea typeface="Cambria Math" panose="02040503050406030204" pitchFamily="18" charset="0"/>
                        </a:rPr>
                        <m:t>𝑿</m:t>
                      </m:r>
                      <m:r>
                        <a:rPr lang="en-US" sz="2800" b="0" i="1" smtClean="0">
                          <a:solidFill>
                            <a:srgbClr val="7030A0"/>
                          </a:solidFill>
                          <a:latin typeface="Cambria Math" panose="02040503050406030204" pitchFamily="18" charset="0"/>
                          <a:ea typeface="Cambria Math" panose="02040503050406030204" pitchFamily="18" charset="0"/>
                        </a:rPr>
                        <m:t>)</m:t>
                      </m:r>
                    </m:oMath>
                  </m:oMathPara>
                </a14:m>
                <a:endParaRPr lang="en-US" sz="2800" dirty="0">
                  <a:solidFill>
                    <a:srgbClr val="7030A0"/>
                  </a:solidFill>
                </a:endParaRPr>
              </a:p>
              <a:p>
                <a:pPr marL="0" indent="0"/>
                <a:endParaRPr lang="en-US" sz="1200" dirty="0"/>
              </a:p>
              <a:p>
                <a:pPr>
                  <a:buFont typeface="Arial" panose="020B0604020202020204" pitchFamily="34" charset="0"/>
                  <a:buChar char="•"/>
                </a:pPr>
                <a:r>
                  <a:rPr lang="en-US" sz="2800" dirty="0"/>
                  <a:t>Without a reference measurement, it is impossible to recover the absolute scale of the scene!</a:t>
                </a:r>
              </a:p>
              <a:p>
                <a:pPr>
                  <a:buFont typeface="Arial" panose="020B0604020202020204" pitchFamily="34" charset="0"/>
                  <a:buChar char="•"/>
                </a:pPr>
                <a:r>
                  <a:rPr lang="en-US" sz="2800" dirty="0"/>
                  <a:t>In general, if we transform the scene using a transformation </a:t>
                </a:r>
                <a14:m>
                  <m:oMath xmlns:m="http://schemas.openxmlformats.org/officeDocument/2006/math">
                    <m:r>
                      <a:rPr lang="en-US" sz="2800" b="1" i="1" dirty="0" smtClean="0">
                        <a:solidFill>
                          <a:srgbClr val="C00000"/>
                        </a:solidFill>
                        <a:latin typeface="Cambria Math" panose="02040503050406030204" pitchFamily="18" charset="0"/>
                      </a:rPr>
                      <m:t>𝑸</m:t>
                    </m:r>
                  </m:oMath>
                </a14:m>
                <a:r>
                  <a:rPr lang="en-US" sz="2800" dirty="0"/>
                  <a:t> and apply the inverse transformation to the camera matrices, then the image observations do not change:</a:t>
                </a:r>
                <a:br>
                  <a:rPr lang="en-US" sz="2800" dirty="0"/>
                </a:br>
                <a:endParaRPr lang="en-US" sz="1200" dirty="0"/>
              </a:p>
              <a:p>
                <a:pPr marL="0" indent="0"/>
                <a14:m>
                  <m:oMathPara xmlns:m="http://schemas.openxmlformats.org/officeDocument/2006/math">
                    <m:oMathParaPr>
                      <m:jc m:val="centerGroup"/>
                    </m:oMathParaPr>
                    <m:oMath xmlns:m="http://schemas.openxmlformats.org/officeDocument/2006/math">
                      <m:r>
                        <a:rPr lang="en-US" sz="2800" b="1" i="1">
                          <a:solidFill>
                            <a:srgbClr val="7030A0"/>
                          </a:solidFill>
                          <a:latin typeface="Cambria Math" panose="02040503050406030204" pitchFamily="18" charset="0"/>
                        </a:rPr>
                        <m:t>𝒙</m:t>
                      </m:r>
                      <m:r>
                        <a:rPr lang="en-US" sz="2800" i="1" smtClean="0">
                          <a:solidFill>
                            <a:srgbClr val="7030A0"/>
                          </a:solidFill>
                          <a:latin typeface="Cambria Math" panose="02040503050406030204" pitchFamily="18" charset="0"/>
                          <a:ea typeface="Cambria Math" panose="02040503050406030204" pitchFamily="18" charset="0"/>
                        </a:rPr>
                        <m:t>≅</m:t>
                      </m:r>
                      <m:r>
                        <a:rPr lang="en-US" sz="2800" b="1" i="1" smtClean="0">
                          <a:solidFill>
                            <a:srgbClr val="7030A0"/>
                          </a:solidFill>
                          <a:latin typeface="Cambria Math" panose="02040503050406030204" pitchFamily="18" charset="0"/>
                          <a:ea typeface="Cambria Math" panose="02040503050406030204" pitchFamily="18" charset="0"/>
                        </a:rPr>
                        <m:t>𝑷𝑿</m:t>
                      </m:r>
                      <m:r>
                        <a:rPr lang="en-US" sz="2800" i="1">
                          <a:solidFill>
                            <a:srgbClr val="7030A0"/>
                          </a:solidFill>
                          <a:latin typeface="Cambria Math" panose="02040503050406030204" pitchFamily="18" charset="0"/>
                          <a:ea typeface="Cambria Math" panose="02040503050406030204" pitchFamily="18" charset="0"/>
                        </a:rPr>
                        <m:t>=</m:t>
                      </m:r>
                      <m:d>
                        <m:dPr>
                          <m:ctrlPr>
                            <a:rPr lang="en-US" sz="2800" i="1" smtClean="0">
                              <a:solidFill>
                                <a:srgbClr val="7030A0"/>
                              </a:solidFill>
                              <a:latin typeface="Cambria Math" panose="02040503050406030204" pitchFamily="18" charset="0"/>
                              <a:ea typeface="Cambria Math" panose="02040503050406030204" pitchFamily="18" charset="0"/>
                            </a:rPr>
                          </m:ctrlPr>
                        </m:dPr>
                        <m:e>
                          <m:r>
                            <a:rPr lang="en-US" sz="2800" b="1" i="1">
                              <a:solidFill>
                                <a:srgbClr val="7030A0"/>
                              </a:solidFill>
                              <a:latin typeface="Cambria Math" panose="02040503050406030204" pitchFamily="18" charset="0"/>
                              <a:ea typeface="Cambria Math" panose="02040503050406030204" pitchFamily="18" charset="0"/>
                            </a:rPr>
                            <m:t>𝑷</m:t>
                          </m:r>
                          <m:sSup>
                            <m:sSupPr>
                              <m:ctrlPr>
                                <a:rPr lang="en-US" sz="2800" b="1" i="1" smtClean="0">
                                  <a:solidFill>
                                    <a:srgbClr val="C00000"/>
                                  </a:solidFill>
                                  <a:latin typeface="Cambria Math" panose="02040503050406030204" pitchFamily="18" charset="0"/>
                                  <a:ea typeface="Cambria Math" panose="02040503050406030204" pitchFamily="18" charset="0"/>
                                </a:rPr>
                              </m:ctrlPr>
                            </m:sSupPr>
                            <m:e>
                              <m:r>
                                <a:rPr lang="en-US" sz="2800" b="1" i="1" smtClean="0">
                                  <a:solidFill>
                                    <a:srgbClr val="C00000"/>
                                  </a:solidFill>
                                  <a:latin typeface="Cambria Math" panose="02040503050406030204" pitchFamily="18" charset="0"/>
                                  <a:ea typeface="Cambria Math" panose="02040503050406030204" pitchFamily="18" charset="0"/>
                                </a:rPr>
                                <m:t>𝑸</m:t>
                              </m:r>
                            </m:e>
                            <m:sup>
                              <m:r>
                                <a:rPr lang="en-US" sz="2800" b="0" i="1" smtClean="0">
                                  <a:solidFill>
                                    <a:srgbClr val="C00000"/>
                                  </a:solidFill>
                                  <a:latin typeface="Cambria Math" panose="02040503050406030204" pitchFamily="18" charset="0"/>
                                  <a:ea typeface="Cambria Math" panose="02040503050406030204" pitchFamily="18" charset="0"/>
                                </a:rPr>
                                <m:t>−1</m:t>
                              </m:r>
                            </m:sup>
                          </m:sSup>
                        </m:e>
                      </m:d>
                      <m:r>
                        <a:rPr lang="en-US" sz="2800" i="1">
                          <a:solidFill>
                            <a:srgbClr val="7030A0"/>
                          </a:solidFill>
                          <a:latin typeface="Cambria Math" panose="02040503050406030204" pitchFamily="18" charset="0"/>
                          <a:ea typeface="Cambria Math" panose="02040503050406030204" pitchFamily="18" charset="0"/>
                        </a:rPr>
                        <m:t>(</m:t>
                      </m:r>
                      <m:r>
                        <a:rPr lang="en-US" sz="2800" b="1" i="1" smtClean="0">
                          <a:solidFill>
                            <a:srgbClr val="C00000"/>
                          </a:solidFill>
                          <a:latin typeface="Cambria Math" panose="02040503050406030204" pitchFamily="18" charset="0"/>
                          <a:ea typeface="Cambria Math" panose="02040503050406030204" pitchFamily="18" charset="0"/>
                        </a:rPr>
                        <m:t>𝑸</m:t>
                      </m:r>
                      <m:r>
                        <a:rPr lang="en-US" sz="2800" b="1" i="1">
                          <a:solidFill>
                            <a:srgbClr val="7030A0"/>
                          </a:solidFill>
                          <a:latin typeface="Cambria Math" panose="02040503050406030204" pitchFamily="18" charset="0"/>
                          <a:ea typeface="Cambria Math" panose="02040503050406030204" pitchFamily="18" charset="0"/>
                        </a:rPr>
                        <m:t>𝑿</m:t>
                      </m:r>
                      <m:r>
                        <a:rPr lang="en-US" sz="2800" i="1">
                          <a:solidFill>
                            <a:srgbClr val="7030A0"/>
                          </a:solidFill>
                          <a:latin typeface="Cambria Math" panose="02040503050406030204" pitchFamily="18" charset="0"/>
                          <a:ea typeface="Cambria Math" panose="02040503050406030204" pitchFamily="18" charset="0"/>
                        </a:rPr>
                        <m:t>)</m:t>
                      </m:r>
                    </m:oMath>
                  </m:oMathPara>
                </a14:m>
                <a:endParaRPr lang="en-US" sz="2800" dirty="0">
                  <a:solidFill>
                    <a:srgbClr val="7030A0"/>
                  </a:solidFill>
                </a:endParaRPr>
              </a:p>
              <a:p>
                <a:pPr marL="0" indent="0"/>
                <a:endParaRPr lang="en-US" dirty="0"/>
              </a:p>
            </p:txBody>
          </p:sp>
        </mc:Choice>
        <mc:Fallback xmlns="">
          <p:sp>
            <p:nvSpPr>
              <p:cNvPr id="1028" name="Rectangle 3"/>
              <p:cNvSpPr>
                <a:spLocks noGrp="1" noRot="1" noChangeAspect="1" noMove="1" noResize="1" noEditPoints="1" noAdjustHandles="1" noChangeArrowheads="1" noChangeShapeType="1" noTextEdit="1"/>
              </p:cNvSpPr>
              <p:nvPr>
                <p:ph type="body" idx="1"/>
              </p:nvPr>
            </p:nvSpPr>
            <p:spPr>
              <a:blipFill>
                <a:blip r:embed="rId3"/>
                <a:stretch>
                  <a:fillRect l="-1103" t="-1449" r="-1838" b="-6522"/>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8" name="Rectangle 2"/>
          <p:cNvSpPr>
            <a:spLocks noGrp="1" noChangeArrowheads="1"/>
          </p:cNvSpPr>
          <p:nvPr>
            <p:ph type="title"/>
          </p:nvPr>
        </p:nvSpPr>
        <p:spPr/>
        <p:txBody>
          <a:bodyPr/>
          <a:lstStyle/>
          <a:p>
            <a:r>
              <a:rPr lang="en-US"/>
              <a:t>Types of ambiguity</a:t>
            </a:r>
          </a:p>
        </p:txBody>
      </p:sp>
      <p:pic>
        <p:nvPicPr>
          <p:cNvPr id="3079" name="Picture 3" descr="img309"/>
          <p:cNvPicPr>
            <a:picLocks noChangeAspect="1" noChangeArrowheads="1"/>
          </p:cNvPicPr>
          <p:nvPr/>
        </p:nvPicPr>
        <p:blipFill>
          <a:blip r:embed="rId3" cstate="print">
            <a:clrChange>
              <a:clrFrom>
                <a:srgbClr val="B3B3B3"/>
              </a:clrFrom>
              <a:clrTo>
                <a:srgbClr val="B3B3B3">
                  <a:alpha val="0"/>
                </a:srgbClr>
              </a:clrTo>
            </a:clrChange>
          </a:blip>
          <a:srcRect l="61014"/>
          <a:stretch>
            <a:fillRect/>
          </a:stretch>
        </p:blipFill>
        <p:spPr bwMode="auto">
          <a:xfrm>
            <a:off x="5645150" y="990601"/>
            <a:ext cx="1219200" cy="4397375"/>
          </a:xfrm>
          <a:prstGeom prst="rect">
            <a:avLst/>
          </a:prstGeom>
          <a:noFill/>
          <a:ln w="9525">
            <a:noFill/>
            <a:miter lim="800000"/>
            <a:headEnd/>
            <a:tailEnd/>
          </a:ln>
        </p:spPr>
      </p:pic>
      <p:graphicFrame>
        <p:nvGraphicFramePr>
          <p:cNvPr id="3074" name="Object 4"/>
          <p:cNvGraphicFramePr>
            <a:graphicFrameLocks noChangeAspect="1"/>
          </p:cNvGraphicFramePr>
          <p:nvPr/>
        </p:nvGraphicFramePr>
        <p:xfrm>
          <a:off x="4210050" y="1255713"/>
          <a:ext cx="952500" cy="793750"/>
        </p:xfrm>
        <a:graphic>
          <a:graphicData uri="http://schemas.openxmlformats.org/presentationml/2006/ole">
            <mc:AlternateContent xmlns:mc="http://schemas.openxmlformats.org/markup-compatibility/2006">
              <mc:Choice xmlns:v="urn:schemas-microsoft-com:vml" Requires="v">
                <p:oleObj name="Equation" r:id="rId4" imgW="545760" imgH="457200" progId="Equation.3">
                  <p:embed/>
                </p:oleObj>
              </mc:Choice>
              <mc:Fallback>
                <p:oleObj name="Equation" r:id="rId4" imgW="545760" imgH="4572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0050" y="1255713"/>
                        <a:ext cx="952500" cy="793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080" name="Rectangle 5"/>
          <p:cNvSpPr>
            <a:spLocks noChangeArrowheads="1"/>
          </p:cNvSpPr>
          <p:nvPr/>
        </p:nvSpPr>
        <p:spPr bwMode="auto">
          <a:xfrm>
            <a:off x="2603500" y="1255713"/>
            <a:ext cx="1606550" cy="641350"/>
          </a:xfrm>
          <a:prstGeom prst="rect">
            <a:avLst/>
          </a:prstGeom>
          <a:noFill/>
          <a:ln w="9525">
            <a:noFill/>
            <a:miter lim="800000"/>
            <a:headEnd/>
            <a:tailEnd/>
          </a:ln>
        </p:spPr>
        <p:txBody>
          <a:bodyPr>
            <a:spAutoFit/>
          </a:bodyPr>
          <a:lstStyle/>
          <a:p>
            <a:pPr eaLnBrk="1" hangingPunct="1">
              <a:buClr>
                <a:srgbClr val="FF6600"/>
              </a:buClr>
            </a:pPr>
            <a:r>
              <a:rPr lang="en-US" sz="1800"/>
              <a:t>Projective</a:t>
            </a:r>
          </a:p>
          <a:p>
            <a:pPr eaLnBrk="1" hangingPunct="1">
              <a:buClr>
                <a:srgbClr val="FF6600"/>
              </a:buClr>
            </a:pPr>
            <a:r>
              <a:rPr lang="en-US" sz="1800"/>
              <a:t>15dof</a:t>
            </a:r>
          </a:p>
        </p:txBody>
      </p:sp>
      <p:sp>
        <p:nvSpPr>
          <p:cNvPr id="3081" name="Rectangle 6"/>
          <p:cNvSpPr>
            <a:spLocks noChangeArrowheads="1"/>
          </p:cNvSpPr>
          <p:nvPr/>
        </p:nvSpPr>
        <p:spPr bwMode="auto">
          <a:xfrm>
            <a:off x="2603500" y="2414588"/>
            <a:ext cx="1174750" cy="641350"/>
          </a:xfrm>
          <a:prstGeom prst="rect">
            <a:avLst/>
          </a:prstGeom>
          <a:noFill/>
          <a:ln w="9525">
            <a:noFill/>
            <a:miter lim="800000"/>
            <a:headEnd/>
            <a:tailEnd/>
          </a:ln>
        </p:spPr>
        <p:txBody>
          <a:bodyPr>
            <a:spAutoFit/>
          </a:bodyPr>
          <a:lstStyle/>
          <a:p>
            <a:pPr eaLnBrk="1" hangingPunct="1">
              <a:buClr>
                <a:srgbClr val="FF6600"/>
              </a:buClr>
            </a:pPr>
            <a:r>
              <a:rPr lang="en-US" sz="1800"/>
              <a:t>Affine</a:t>
            </a:r>
          </a:p>
          <a:p>
            <a:pPr eaLnBrk="1" hangingPunct="1">
              <a:buClr>
                <a:srgbClr val="FF6600"/>
              </a:buClr>
            </a:pPr>
            <a:r>
              <a:rPr lang="en-US" sz="1800"/>
              <a:t>12dof</a:t>
            </a:r>
          </a:p>
        </p:txBody>
      </p:sp>
      <p:sp>
        <p:nvSpPr>
          <p:cNvPr id="3082" name="Rectangle 7"/>
          <p:cNvSpPr>
            <a:spLocks noChangeArrowheads="1"/>
          </p:cNvSpPr>
          <p:nvPr/>
        </p:nvSpPr>
        <p:spPr bwMode="auto">
          <a:xfrm>
            <a:off x="2603500" y="3367088"/>
            <a:ext cx="1174750" cy="641350"/>
          </a:xfrm>
          <a:prstGeom prst="rect">
            <a:avLst/>
          </a:prstGeom>
          <a:noFill/>
          <a:ln w="9525">
            <a:noFill/>
            <a:miter lim="800000"/>
            <a:headEnd/>
            <a:tailEnd/>
          </a:ln>
        </p:spPr>
        <p:txBody>
          <a:bodyPr>
            <a:spAutoFit/>
          </a:bodyPr>
          <a:lstStyle/>
          <a:p>
            <a:pPr eaLnBrk="1" hangingPunct="1">
              <a:buClr>
                <a:srgbClr val="FF6600"/>
              </a:buClr>
            </a:pPr>
            <a:r>
              <a:rPr lang="en-US" sz="1800"/>
              <a:t>Similarity</a:t>
            </a:r>
          </a:p>
          <a:p>
            <a:pPr eaLnBrk="1" hangingPunct="1">
              <a:buClr>
                <a:srgbClr val="FF6600"/>
              </a:buClr>
            </a:pPr>
            <a:r>
              <a:rPr lang="en-US" sz="1800"/>
              <a:t>7dof</a:t>
            </a:r>
          </a:p>
        </p:txBody>
      </p:sp>
      <p:sp>
        <p:nvSpPr>
          <p:cNvPr id="3083" name="Rectangle 8"/>
          <p:cNvSpPr>
            <a:spLocks noChangeArrowheads="1"/>
          </p:cNvSpPr>
          <p:nvPr/>
        </p:nvSpPr>
        <p:spPr bwMode="auto">
          <a:xfrm>
            <a:off x="2603500" y="4451350"/>
            <a:ext cx="1390650" cy="641350"/>
          </a:xfrm>
          <a:prstGeom prst="rect">
            <a:avLst/>
          </a:prstGeom>
          <a:noFill/>
          <a:ln w="9525">
            <a:noFill/>
            <a:miter lim="800000"/>
            <a:headEnd/>
            <a:tailEnd/>
          </a:ln>
        </p:spPr>
        <p:txBody>
          <a:bodyPr>
            <a:spAutoFit/>
          </a:bodyPr>
          <a:lstStyle/>
          <a:p>
            <a:pPr eaLnBrk="1" hangingPunct="1">
              <a:buClr>
                <a:srgbClr val="FF6600"/>
              </a:buClr>
            </a:pPr>
            <a:r>
              <a:rPr lang="en-US" sz="1800"/>
              <a:t>Euclidean</a:t>
            </a:r>
          </a:p>
          <a:p>
            <a:pPr eaLnBrk="1" hangingPunct="1">
              <a:buClr>
                <a:srgbClr val="FF6600"/>
              </a:buClr>
            </a:pPr>
            <a:r>
              <a:rPr lang="en-US" sz="1800"/>
              <a:t>6dof</a:t>
            </a:r>
          </a:p>
        </p:txBody>
      </p:sp>
      <p:sp>
        <p:nvSpPr>
          <p:cNvPr id="3084" name="Rectangle 9"/>
          <p:cNvSpPr>
            <a:spLocks noChangeArrowheads="1"/>
          </p:cNvSpPr>
          <p:nvPr/>
        </p:nvSpPr>
        <p:spPr bwMode="auto">
          <a:xfrm>
            <a:off x="7146926" y="1258889"/>
            <a:ext cx="2593975" cy="581025"/>
          </a:xfrm>
          <a:prstGeom prst="rect">
            <a:avLst/>
          </a:prstGeom>
          <a:noFill/>
          <a:ln w="9525">
            <a:noFill/>
            <a:miter lim="800000"/>
            <a:headEnd/>
            <a:tailEnd/>
          </a:ln>
        </p:spPr>
        <p:txBody>
          <a:bodyPr>
            <a:spAutoFit/>
          </a:bodyPr>
          <a:lstStyle/>
          <a:p>
            <a:pPr eaLnBrk="1" hangingPunct="1">
              <a:buClr>
                <a:srgbClr val="FF6600"/>
              </a:buClr>
            </a:pPr>
            <a:r>
              <a:rPr lang="en-US" sz="1600"/>
              <a:t>Preserves intersection and tangency</a:t>
            </a:r>
          </a:p>
        </p:txBody>
      </p:sp>
      <p:sp>
        <p:nvSpPr>
          <p:cNvPr id="3085" name="Rectangle 10"/>
          <p:cNvSpPr>
            <a:spLocks noChangeArrowheads="1"/>
          </p:cNvSpPr>
          <p:nvPr/>
        </p:nvSpPr>
        <p:spPr bwMode="auto">
          <a:xfrm>
            <a:off x="7143751" y="2401889"/>
            <a:ext cx="2593975" cy="581025"/>
          </a:xfrm>
          <a:prstGeom prst="rect">
            <a:avLst/>
          </a:prstGeom>
          <a:noFill/>
          <a:ln w="9525">
            <a:noFill/>
            <a:miter lim="800000"/>
            <a:headEnd/>
            <a:tailEnd/>
          </a:ln>
        </p:spPr>
        <p:txBody>
          <a:bodyPr>
            <a:spAutoFit/>
          </a:bodyPr>
          <a:lstStyle/>
          <a:p>
            <a:pPr eaLnBrk="1" hangingPunct="1">
              <a:buClr>
                <a:srgbClr val="FF6600"/>
              </a:buClr>
            </a:pPr>
            <a:r>
              <a:rPr lang="en-US" sz="1600"/>
              <a:t>Preserves parallellism, volume ratios</a:t>
            </a:r>
            <a:endParaRPr lang="en-US" sz="1600" b="1" baseline="-25000">
              <a:cs typeface="Arial" charset="0"/>
            </a:endParaRPr>
          </a:p>
        </p:txBody>
      </p:sp>
      <p:sp>
        <p:nvSpPr>
          <p:cNvPr id="3086" name="Rectangle 11"/>
          <p:cNvSpPr>
            <a:spLocks noChangeArrowheads="1"/>
          </p:cNvSpPr>
          <p:nvPr/>
        </p:nvSpPr>
        <p:spPr bwMode="auto">
          <a:xfrm>
            <a:off x="7156451" y="3462339"/>
            <a:ext cx="2593975" cy="581025"/>
          </a:xfrm>
          <a:prstGeom prst="rect">
            <a:avLst/>
          </a:prstGeom>
          <a:noFill/>
          <a:ln w="9525">
            <a:noFill/>
            <a:miter lim="800000"/>
            <a:headEnd/>
            <a:tailEnd/>
          </a:ln>
        </p:spPr>
        <p:txBody>
          <a:bodyPr>
            <a:spAutoFit/>
          </a:bodyPr>
          <a:lstStyle/>
          <a:p>
            <a:pPr eaLnBrk="1" hangingPunct="1">
              <a:buClr>
                <a:srgbClr val="FF6600"/>
              </a:buClr>
            </a:pPr>
            <a:r>
              <a:rPr lang="en-US" sz="1600"/>
              <a:t>Preserves angles, ratios of length</a:t>
            </a:r>
          </a:p>
        </p:txBody>
      </p:sp>
      <p:graphicFrame>
        <p:nvGraphicFramePr>
          <p:cNvPr id="3075" name="Object 13"/>
          <p:cNvGraphicFramePr>
            <a:graphicFrameLocks noChangeAspect="1"/>
          </p:cNvGraphicFramePr>
          <p:nvPr/>
        </p:nvGraphicFramePr>
        <p:xfrm>
          <a:off x="4210050" y="2308225"/>
          <a:ext cx="908050" cy="793750"/>
        </p:xfrm>
        <a:graphic>
          <a:graphicData uri="http://schemas.openxmlformats.org/presentationml/2006/ole">
            <mc:AlternateContent xmlns:mc="http://schemas.openxmlformats.org/markup-compatibility/2006">
              <mc:Choice xmlns:v="urn:schemas-microsoft-com:vml" Requires="v">
                <p:oleObj name="Equation" r:id="rId6" imgW="520560" imgH="457200" progId="Equation.3">
                  <p:embed/>
                </p:oleObj>
              </mc:Choice>
              <mc:Fallback>
                <p:oleObj name="Equation" r:id="rId6" imgW="520560" imgH="457200" progId="Equation.3">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10050" y="2308225"/>
                        <a:ext cx="908050" cy="793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3076" name="Object 14"/>
          <p:cNvGraphicFramePr>
            <a:graphicFrameLocks noChangeAspect="1"/>
          </p:cNvGraphicFramePr>
          <p:nvPr/>
        </p:nvGraphicFramePr>
        <p:xfrm>
          <a:off x="4210051" y="3367088"/>
          <a:ext cx="995363" cy="793750"/>
        </p:xfrm>
        <a:graphic>
          <a:graphicData uri="http://schemas.openxmlformats.org/presentationml/2006/ole">
            <mc:AlternateContent xmlns:mc="http://schemas.openxmlformats.org/markup-compatibility/2006">
              <mc:Choice xmlns:v="urn:schemas-microsoft-com:vml" Requires="v">
                <p:oleObj name="Equation" r:id="rId8" imgW="571320" imgH="457200" progId="Equation.3">
                  <p:embed/>
                </p:oleObj>
              </mc:Choice>
              <mc:Fallback>
                <p:oleObj name="Equation" r:id="rId8" imgW="571320" imgH="457200" progId="Equation.3">
                  <p:embed/>
                  <p:pic>
                    <p:nvPicPr>
                      <p:cNvPr id="0"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10051" y="3367088"/>
                        <a:ext cx="995363" cy="793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3077" name="Object 15"/>
          <p:cNvGraphicFramePr>
            <a:graphicFrameLocks noChangeAspect="1"/>
          </p:cNvGraphicFramePr>
          <p:nvPr/>
        </p:nvGraphicFramePr>
        <p:xfrm>
          <a:off x="4256088" y="4451350"/>
          <a:ext cx="906462" cy="793750"/>
        </p:xfrm>
        <a:graphic>
          <a:graphicData uri="http://schemas.openxmlformats.org/presentationml/2006/ole">
            <mc:AlternateContent xmlns:mc="http://schemas.openxmlformats.org/markup-compatibility/2006">
              <mc:Choice xmlns:v="urn:schemas-microsoft-com:vml" Requires="v">
                <p:oleObj name="Equation" r:id="rId10" imgW="520560" imgH="457200" progId="Equation.3">
                  <p:embed/>
                </p:oleObj>
              </mc:Choice>
              <mc:Fallback>
                <p:oleObj name="Equation" r:id="rId10" imgW="520560" imgH="457200" progId="Equation.3">
                  <p:embed/>
                  <p:pic>
                    <p:nvPicPr>
                      <p:cNvPr id="0"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56088" y="4451350"/>
                        <a:ext cx="906462" cy="793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087" name="Rectangle 17"/>
          <p:cNvSpPr>
            <a:spLocks noChangeArrowheads="1"/>
          </p:cNvSpPr>
          <p:nvPr/>
        </p:nvSpPr>
        <p:spPr bwMode="auto">
          <a:xfrm>
            <a:off x="7159626" y="4616450"/>
            <a:ext cx="2593975" cy="336550"/>
          </a:xfrm>
          <a:prstGeom prst="rect">
            <a:avLst/>
          </a:prstGeom>
          <a:noFill/>
          <a:ln w="9525">
            <a:noFill/>
            <a:miter lim="800000"/>
            <a:headEnd/>
            <a:tailEnd/>
          </a:ln>
        </p:spPr>
        <p:txBody>
          <a:bodyPr>
            <a:spAutoFit/>
          </a:bodyPr>
          <a:lstStyle/>
          <a:p>
            <a:pPr eaLnBrk="1" hangingPunct="1">
              <a:buClr>
                <a:srgbClr val="FF6600"/>
              </a:buClr>
            </a:pPr>
            <a:r>
              <a:rPr lang="en-US" sz="1600"/>
              <a:t>Preserves angles, lengths</a:t>
            </a:r>
          </a:p>
        </p:txBody>
      </p:sp>
      <p:sp>
        <p:nvSpPr>
          <p:cNvPr id="1028114" name="Rectangle 18"/>
          <p:cNvSpPr>
            <a:spLocks noGrp="1" noChangeArrowheads="1"/>
          </p:cNvSpPr>
          <p:nvPr>
            <p:ph type="body" idx="1"/>
          </p:nvPr>
        </p:nvSpPr>
        <p:spPr>
          <a:xfrm>
            <a:off x="2209800" y="5486400"/>
            <a:ext cx="7772400" cy="1600200"/>
          </a:xfrm>
        </p:spPr>
        <p:txBody>
          <a:bodyPr/>
          <a:lstStyle/>
          <a:p>
            <a:pPr>
              <a:lnSpc>
                <a:spcPct val="90000"/>
              </a:lnSpc>
              <a:buFontTx/>
              <a:buChar char="•"/>
            </a:pPr>
            <a:r>
              <a:rPr lang="en-US" sz="2000" dirty="0"/>
              <a:t>With no constraints on the camera calibration matrix or on the scene, we get a </a:t>
            </a:r>
            <a:r>
              <a:rPr lang="en-US" sz="2000" i="1" dirty="0"/>
              <a:t>projective</a:t>
            </a:r>
            <a:r>
              <a:rPr lang="en-US" sz="2000" dirty="0"/>
              <a:t> reconstruction</a:t>
            </a:r>
          </a:p>
          <a:p>
            <a:pPr>
              <a:lnSpc>
                <a:spcPct val="90000"/>
              </a:lnSpc>
              <a:buFontTx/>
              <a:buChar char="•"/>
            </a:pPr>
            <a:r>
              <a:rPr lang="en-US" sz="2000" dirty="0"/>
              <a:t>Need additional information to </a:t>
            </a:r>
            <a:r>
              <a:rPr lang="en-US" sz="2000" i="1" dirty="0"/>
              <a:t>upgrade</a:t>
            </a:r>
            <a:r>
              <a:rPr lang="en-US" sz="2000" dirty="0"/>
              <a:t> the reconstruction to affine, similarity, or Euclidean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1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81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11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t>Projective ambiguity</a:t>
            </a:r>
          </a:p>
        </p:txBody>
      </p:sp>
      <p:sp>
        <p:nvSpPr>
          <p:cNvPr id="4100" name="Rectangle 3"/>
          <p:cNvSpPr>
            <a:spLocks noGrp="1" noChangeArrowheads="1"/>
          </p:cNvSpPr>
          <p:nvPr>
            <p:ph type="body" idx="1"/>
          </p:nvPr>
        </p:nvSpPr>
        <p:spPr/>
        <p:txBody>
          <a:bodyPr/>
          <a:lstStyle/>
          <a:p>
            <a:pPr>
              <a:buFont typeface="Arial"/>
              <a:buChar char="•"/>
            </a:pPr>
            <a:r>
              <a:rPr lang="en-US" sz="2800" dirty="0"/>
              <a:t>With no constraints on the camera calibration matrices or on the scene, we can reconstruct up to a </a:t>
            </a:r>
            <a:r>
              <a:rPr lang="en-US" sz="2800" i="1" dirty="0"/>
              <a:t>projective </a:t>
            </a:r>
            <a:r>
              <a:rPr lang="en-US" sz="2800" dirty="0"/>
              <a:t>ambiguity:</a:t>
            </a:r>
          </a:p>
          <a:p>
            <a:pPr>
              <a:buFont typeface="Arial"/>
              <a:buChar char="•"/>
            </a:pPr>
            <a:endParaRPr lang="en-US" dirty="0"/>
          </a:p>
        </p:txBody>
      </p:sp>
      <p:pic>
        <p:nvPicPr>
          <p:cNvPr id="4101" name="Picture 5" descr="fig9"/>
          <p:cNvPicPr>
            <a:picLocks noChangeAspect="1" noChangeArrowheads="1"/>
          </p:cNvPicPr>
          <p:nvPr/>
        </p:nvPicPr>
        <p:blipFill>
          <a:blip r:embed="rId3" cstate="print"/>
          <a:srcRect/>
          <a:stretch>
            <a:fillRect/>
          </a:stretch>
        </p:blipFill>
        <p:spPr bwMode="auto">
          <a:xfrm>
            <a:off x="6951663" y="2667000"/>
            <a:ext cx="4325937" cy="3203575"/>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CB50A557-27B9-884D-9DDD-4559066166B7}"/>
                  </a:ext>
                </a:extLst>
              </p:cNvPr>
              <p:cNvSpPr/>
              <p:nvPr/>
            </p:nvSpPr>
            <p:spPr>
              <a:xfrm>
                <a:off x="818030" y="3019426"/>
                <a:ext cx="5822107" cy="1015663"/>
              </a:xfrm>
              <a:prstGeom prst="rect">
                <a:avLst/>
              </a:prstGeom>
            </p:spPr>
            <p:txBody>
              <a:bodyPr wrap="none">
                <a:spAutoFit/>
              </a:bodyPr>
              <a:lstStyle/>
              <a:p>
                <a:pPr marL="0" indent="0"/>
                <a14:m>
                  <m:oMathPara xmlns:m="http://schemas.openxmlformats.org/officeDocument/2006/math">
                    <m:oMathParaPr>
                      <m:jc m:val="centerGroup"/>
                    </m:oMathParaPr>
                    <m:oMath xmlns:m="http://schemas.openxmlformats.org/officeDocument/2006/math">
                      <m:r>
                        <a:rPr lang="en-US" sz="3200" b="1" i="1" smtClean="0">
                          <a:solidFill>
                            <a:srgbClr val="7030A0"/>
                          </a:solidFill>
                          <a:latin typeface="Cambria Math" panose="02040503050406030204" pitchFamily="18" charset="0"/>
                        </a:rPr>
                        <m:t>𝒙</m:t>
                      </m:r>
                      <m:r>
                        <a:rPr lang="en-US" sz="3200" i="1" smtClean="0">
                          <a:solidFill>
                            <a:srgbClr val="7030A0"/>
                          </a:solidFill>
                          <a:latin typeface="Cambria Math" panose="02040503050406030204" pitchFamily="18" charset="0"/>
                          <a:ea typeface="Cambria Math" panose="02040503050406030204" pitchFamily="18" charset="0"/>
                        </a:rPr>
                        <m:t>≅</m:t>
                      </m:r>
                      <m:r>
                        <a:rPr lang="en-US" sz="3200" b="1" i="1" smtClean="0">
                          <a:solidFill>
                            <a:srgbClr val="7030A0"/>
                          </a:solidFill>
                          <a:latin typeface="Cambria Math" panose="02040503050406030204" pitchFamily="18" charset="0"/>
                          <a:ea typeface="Cambria Math" panose="02040503050406030204" pitchFamily="18" charset="0"/>
                        </a:rPr>
                        <m:t>𝑷𝑿</m:t>
                      </m:r>
                      <m:r>
                        <a:rPr lang="en-US" sz="3200" i="1">
                          <a:solidFill>
                            <a:srgbClr val="7030A0"/>
                          </a:solidFill>
                          <a:latin typeface="Cambria Math" panose="02040503050406030204" pitchFamily="18" charset="0"/>
                          <a:ea typeface="Cambria Math" panose="02040503050406030204" pitchFamily="18" charset="0"/>
                        </a:rPr>
                        <m:t>=</m:t>
                      </m:r>
                      <m:d>
                        <m:dPr>
                          <m:ctrlPr>
                            <a:rPr lang="en-US" sz="3200" i="1" smtClean="0">
                              <a:solidFill>
                                <a:srgbClr val="7030A0"/>
                              </a:solidFill>
                              <a:latin typeface="Cambria Math" panose="02040503050406030204" pitchFamily="18" charset="0"/>
                              <a:ea typeface="Cambria Math" panose="02040503050406030204" pitchFamily="18" charset="0"/>
                            </a:rPr>
                          </m:ctrlPr>
                        </m:dPr>
                        <m:e>
                          <m:r>
                            <a:rPr lang="en-US" sz="3200" b="1" i="1">
                              <a:solidFill>
                                <a:srgbClr val="7030A0"/>
                              </a:solidFill>
                              <a:latin typeface="Cambria Math" panose="02040503050406030204" pitchFamily="18" charset="0"/>
                              <a:ea typeface="Cambria Math" panose="02040503050406030204" pitchFamily="18" charset="0"/>
                            </a:rPr>
                            <m:t>𝑷</m:t>
                          </m:r>
                          <m:sSup>
                            <m:sSupPr>
                              <m:ctrlPr>
                                <a:rPr lang="en-US" sz="3200" b="1" i="1" smtClean="0">
                                  <a:solidFill>
                                    <a:srgbClr val="C00000"/>
                                  </a:solidFill>
                                  <a:latin typeface="Cambria Math" panose="02040503050406030204" pitchFamily="18" charset="0"/>
                                  <a:ea typeface="Cambria Math" panose="02040503050406030204" pitchFamily="18" charset="0"/>
                                </a:rPr>
                              </m:ctrlPr>
                            </m:sSupPr>
                            <m:e>
                              <m:r>
                                <a:rPr lang="en-US" sz="3200" b="1" i="1">
                                  <a:solidFill>
                                    <a:srgbClr val="C00000"/>
                                  </a:solidFill>
                                  <a:latin typeface="Cambria Math" panose="02040503050406030204" pitchFamily="18" charset="0"/>
                                  <a:ea typeface="Cambria Math" panose="02040503050406030204" pitchFamily="18" charset="0"/>
                                </a:rPr>
                                <m:t>𝑸</m:t>
                              </m:r>
                            </m:e>
                            <m:sup>
                              <m:r>
                                <a:rPr lang="en-US" sz="3200" i="1">
                                  <a:solidFill>
                                    <a:srgbClr val="C00000"/>
                                  </a:solidFill>
                                  <a:latin typeface="Cambria Math" panose="02040503050406030204" pitchFamily="18" charset="0"/>
                                  <a:ea typeface="Cambria Math" panose="02040503050406030204" pitchFamily="18" charset="0"/>
                                </a:rPr>
                                <m:t>−1</m:t>
                              </m:r>
                            </m:sup>
                          </m:sSup>
                        </m:e>
                      </m:d>
                      <m:d>
                        <m:dPr>
                          <m:ctrlPr>
                            <a:rPr lang="en-US" sz="3200" b="1" i="1">
                              <a:solidFill>
                                <a:srgbClr val="7030A0"/>
                              </a:solidFill>
                              <a:latin typeface="Cambria Math" panose="02040503050406030204" pitchFamily="18" charset="0"/>
                              <a:ea typeface="Cambria Math" panose="02040503050406030204" pitchFamily="18" charset="0"/>
                            </a:rPr>
                          </m:ctrlPr>
                        </m:dPr>
                        <m:e>
                          <m:r>
                            <a:rPr lang="en-US" sz="3200" b="1" i="1" smtClean="0">
                              <a:solidFill>
                                <a:srgbClr val="C00000"/>
                              </a:solidFill>
                              <a:latin typeface="Cambria Math" panose="02040503050406030204" pitchFamily="18" charset="0"/>
                              <a:ea typeface="Cambria Math" panose="02040503050406030204" pitchFamily="18" charset="0"/>
                            </a:rPr>
                            <m:t>𝑸</m:t>
                          </m:r>
                          <m:r>
                            <a:rPr lang="en-US" sz="3200" b="1" i="1">
                              <a:solidFill>
                                <a:srgbClr val="7030A0"/>
                              </a:solidFill>
                              <a:latin typeface="Cambria Math" panose="02040503050406030204" pitchFamily="18" charset="0"/>
                              <a:ea typeface="Cambria Math" panose="02040503050406030204" pitchFamily="18" charset="0"/>
                            </a:rPr>
                            <m:t>𝑿</m:t>
                          </m:r>
                        </m:e>
                      </m:d>
                    </m:oMath>
                  </m:oMathPara>
                </a14:m>
                <a:endParaRPr lang="en-US" sz="3200" dirty="0">
                  <a:solidFill>
                    <a:srgbClr val="C00000"/>
                  </a:solidFill>
                  <a:ea typeface="Cambria Math" panose="02040503050406030204" pitchFamily="18" charset="0"/>
                </a:endParaRPr>
              </a:p>
              <a:p>
                <a:pPr marL="0" indent="0"/>
                <a14:m>
                  <m:oMath xmlns:m="http://schemas.openxmlformats.org/officeDocument/2006/math">
                    <m:r>
                      <a:rPr lang="en-US" sz="2800" b="1" i="1" dirty="0" smtClean="0">
                        <a:solidFill>
                          <a:srgbClr val="C00000"/>
                        </a:solidFill>
                        <a:latin typeface="Cambria Math" panose="02040503050406030204" pitchFamily="18" charset="0"/>
                      </a:rPr>
                      <m:t>𝑸</m:t>
                    </m:r>
                  </m:oMath>
                </a14:m>
                <a:r>
                  <a:rPr lang="en-US" sz="2800" dirty="0"/>
                  <a:t> is a general full-rank </a:t>
                </a:r>
                <a14:m>
                  <m:oMath xmlns:m="http://schemas.openxmlformats.org/officeDocument/2006/math">
                    <m:r>
                      <a:rPr lang="en-US" sz="2800" i="1" dirty="0" smtClean="0">
                        <a:latin typeface="Cambria Math" panose="02040503050406030204" pitchFamily="18" charset="0"/>
                      </a:rPr>
                      <m:t>4</m:t>
                    </m:r>
                    <m:r>
                      <a:rPr lang="en-US" sz="2800" i="1" dirty="0"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4</m:t>
                    </m:r>
                  </m:oMath>
                </a14:m>
                <a:r>
                  <a:rPr lang="en-US" sz="2800" dirty="0"/>
                  <a:t> matrix</a:t>
                </a:r>
              </a:p>
            </p:txBody>
          </p:sp>
        </mc:Choice>
        <mc:Fallback xmlns="">
          <p:sp>
            <p:nvSpPr>
              <p:cNvPr id="2" name="Rectangle 1">
                <a:extLst>
                  <a:ext uri="{FF2B5EF4-FFF2-40B4-BE49-F238E27FC236}">
                    <a16:creationId xmlns:a16="http://schemas.microsoft.com/office/drawing/2014/main" id="{CB50A557-27B9-884D-9DDD-4559066166B7}"/>
                  </a:ext>
                </a:extLst>
              </p:cNvPr>
              <p:cNvSpPr>
                <a:spLocks noRot="1" noChangeAspect="1" noMove="1" noResize="1" noEditPoints="1" noAdjustHandles="1" noChangeArrowheads="1" noChangeShapeType="1" noTextEdit="1"/>
              </p:cNvSpPr>
              <p:nvPr/>
            </p:nvSpPr>
            <p:spPr>
              <a:xfrm>
                <a:off x="818030" y="3019426"/>
                <a:ext cx="5822107" cy="1015663"/>
              </a:xfrm>
              <a:prstGeom prst="rect">
                <a:avLst/>
              </a:prstGeom>
              <a:blipFill>
                <a:blip r:embed="rId4"/>
                <a:stretch>
                  <a:fillRect l="-870" b="-14815"/>
                </a:stretch>
              </a:blipFill>
            </p:spPr>
            <p:txBody>
              <a:bodyPr/>
              <a:lstStyle/>
              <a:p>
                <a:r>
                  <a:rPr lang="en-US">
                    <a:noFill/>
                  </a:rPr>
                  <a:t> </a:t>
                </a:r>
              </a:p>
            </p:txBody>
          </p:sp>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Projective ambiguity</a:t>
            </a:r>
          </a:p>
        </p:txBody>
      </p:sp>
      <p:sp>
        <p:nvSpPr>
          <p:cNvPr id="29699" name="Rectangle 3"/>
          <p:cNvSpPr>
            <a:spLocks noGrp="1" noChangeArrowheads="1"/>
          </p:cNvSpPr>
          <p:nvPr>
            <p:ph type="body" idx="1"/>
          </p:nvPr>
        </p:nvSpPr>
        <p:spPr/>
        <p:txBody>
          <a:bodyPr/>
          <a:lstStyle/>
          <a:p>
            <a:endParaRPr lang="en-US"/>
          </a:p>
        </p:txBody>
      </p:sp>
      <p:pic>
        <p:nvPicPr>
          <p:cNvPr id="29700" name="Picture 4" descr="fig9"/>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741614" y="4364039"/>
            <a:ext cx="3679825" cy="1806575"/>
          </a:xfrm>
          <a:prstGeom prst="rect">
            <a:avLst/>
          </a:prstGeom>
          <a:noFill/>
          <a:ln w="9525">
            <a:noFill/>
            <a:miter lim="800000"/>
            <a:headEnd/>
            <a:tailEnd/>
          </a:ln>
        </p:spPr>
      </p:pic>
      <p:pic>
        <p:nvPicPr>
          <p:cNvPr id="29701" name="Picture 5" descr="fig9"/>
          <p:cNvPicPr>
            <a:picLocks noChangeAspect="1" noChangeArrowheads="1"/>
          </p:cNvPicPr>
          <p:nvPr/>
        </p:nvPicPr>
        <p:blipFill>
          <a:blip r:embed="rId4" cstate="print"/>
          <a:srcRect/>
          <a:stretch>
            <a:fillRect/>
          </a:stretch>
        </p:blipFill>
        <p:spPr bwMode="auto">
          <a:xfrm>
            <a:off x="2590800" y="1055688"/>
            <a:ext cx="3436938" cy="2578100"/>
          </a:xfrm>
          <a:prstGeom prst="rect">
            <a:avLst/>
          </a:prstGeom>
          <a:noFill/>
          <a:ln w="9525">
            <a:noFill/>
            <a:miter lim="800000"/>
            <a:headEnd/>
            <a:tailEnd/>
          </a:ln>
        </p:spPr>
      </p:pic>
      <p:pic>
        <p:nvPicPr>
          <p:cNvPr id="29702" name="Picture 6" descr="fig9"/>
          <p:cNvPicPr>
            <a:picLocks noChangeAspect="1" noChangeArrowheads="1"/>
          </p:cNvPicPr>
          <p:nvPr/>
        </p:nvPicPr>
        <p:blipFill>
          <a:blip r:embed="rId5" cstate="print"/>
          <a:srcRect/>
          <a:stretch>
            <a:fillRect/>
          </a:stretch>
        </p:blipFill>
        <p:spPr bwMode="auto">
          <a:xfrm>
            <a:off x="6246814" y="1055689"/>
            <a:ext cx="3424237" cy="2568575"/>
          </a:xfrm>
          <a:prstGeom prst="rect">
            <a:avLst/>
          </a:prstGeom>
          <a:noFill/>
          <a:ln w="9525">
            <a:noFill/>
            <a:miter lim="800000"/>
            <a:headEnd/>
            <a:tailEnd/>
          </a:ln>
        </p:spPr>
      </p:pic>
      <p:pic>
        <p:nvPicPr>
          <p:cNvPr id="29703" name="Picture 7" descr="fig9"/>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508751" y="3944938"/>
            <a:ext cx="2974975" cy="253206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US"/>
              <a:t>Affine ambiguity</a:t>
            </a:r>
          </a:p>
        </p:txBody>
      </p:sp>
      <p:sp>
        <p:nvSpPr>
          <p:cNvPr id="5124" name="Rectangle 3"/>
          <p:cNvSpPr>
            <a:spLocks noGrp="1" noChangeArrowheads="1"/>
          </p:cNvSpPr>
          <p:nvPr>
            <p:ph type="body" idx="1"/>
          </p:nvPr>
        </p:nvSpPr>
        <p:spPr/>
        <p:txBody>
          <a:bodyPr/>
          <a:lstStyle/>
          <a:p>
            <a:pPr>
              <a:buFont typeface="Arial"/>
              <a:buChar char="•"/>
            </a:pPr>
            <a:r>
              <a:rPr lang="en-US" sz="2800" dirty="0"/>
              <a:t>If we impose parallelism constraints, we can get a reconstruction up to an </a:t>
            </a:r>
            <a:r>
              <a:rPr lang="en-US" sz="2800" i="1" dirty="0"/>
              <a:t>affine</a:t>
            </a:r>
            <a:r>
              <a:rPr lang="en-US" sz="2800" dirty="0"/>
              <a:t> ambiguity:</a:t>
            </a:r>
          </a:p>
          <a:p>
            <a:pPr>
              <a:buFont typeface="Arial"/>
              <a:buChar char="•"/>
            </a:pPr>
            <a:endParaRPr lang="en-US" dirty="0"/>
          </a:p>
        </p:txBody>
      </p:sp>
      <p:grpSp>
        <p:nvGrpSpPr>
          <p:cNvPr id="6" name="Group 5">
            <a:extLst>
              <a:ext uri="{FF2B5EF4-FFF2-40B4-BE49-F238E27FC236}">
                <a16:creationId xmlns:a16="http://schemas.microsoft.com/office/drawing/2014/main" id="{48DA722D-64E9-AE4C-84AF-743D695286C1}"/>
              </a:ext>
            </a:extLst>
          </p:cNvPr>
          <p:cNvGrpSpPr/>
          <p:nvPr/>
        </p:nvGrpSpPr>
        <p:grpSpPr>
          <a:xfrm>
            <a:off x="7065198" y="2300768"/>
            <a:ext cx="4325937" cy="3203575"/>
            <a:chOff x="3598864" y="2128839"/>
            <a:chExt cx="4325937" cy="3203575"/>
          </a:xfrm>
        </p:grpSpPr>
        <p:pic>
          <p:nvPicPr>
            <p:cNvPr id="5125" name="Picture 5" descr="fig9"/>
            <p:cNvPicPr>
              <a:picLocks noChangeAspect="1" noChangeArrowheads="1"/>
            </p:cNvPicPr>
            <p:nvPr/>
          </p:nvPicPr>
          <p:blipFill>
            <a:blip r:embed="rId3" cstate="print"/>
            <a:srcRect/>
            <a:stretch>
              <a:fillRect/>
            </a:stretch>
          </p:blipFill>
          <p:spPr bwMode="auto">
            <a:xfrm>
              <a:off x="3598864" y="2128839"/>
              <a:ext cx="4325937" cy="3203575"/>
            </a:xfrm>
            <a:prstGeom prst="rect">
              <a:avLst/>
            </a:prstGeom>
            <a:noFill/>
            <a:ln w="9525">
              <a:noFill/>
              <a:miter lim="800000"/>
              <a:headEnd/>
              <a:tailEnd/>
            </a:ln>
          </p:spPr>
        </p:pic>
        <p:sp>
          <p:nvSpPr>
            <p:cNvPr id="5126" name="Freeform 6"/>
            <p:cNvSpPr>
              <a:spLocks/>
            </p:cNvSpPr>
            <p:nvPr/>
          </p:nvSpPr>
          <p:spPr bwMode="auto">
            <a:xfrm>
              <a:off x="5608639" y="4429125"/>
              <a:ext cx="738187" cy="381000"/>
            </a:xfrm>
            <a:custGeom>
              <a:avLst/>
              <a:gdLst>
                <a:gd name="T0" fmla="*/ 2147483647 w 465"/>
                <a:gd name="T1" fmla="*/ 0 h 240"/>
                <a:gd name="T2" fmla="*/ 2147483647 w 465"/>
                <a:gd name="T3" fmla="*/ 0 h 240"/>
                <a:gd name="T4" fmla="*/ 2147483647 w 465"/>
                <a:gd name="T5" fmla="*/ 2147483647 h 240"/>
                <a:gd name="T6" fmla="*/ 0 w 465"/>
                <a:gd name="T7" fmla="*/ 2147483647 h 240"/>
                <a:gd name="T8" fmla="*/ 2147483647 w 465"/>
                <a:gd name="T9" fmla="*/ 0 h 240"/>
                <a:gd name="T10" fmla="*/ 0 60000 65536"/>
                <a:gd name="T11" fmla="*/ 0 60000 65536"/>
                <a:gd name="T12" fmla="*/ 0 60000 65536"/>
                <a:gd name="T13" fmla="*/ 0 60000 65536"/>
                <a:gd name="T14" fmla="*/ 0 60000 65536"/>
                <a:gd name="T15" fmla="*/ 0 w 465"/>
                <a:gd name="T16" fmla="*/ 0 h 240"/>
                <a:gd name="T17" fmla="*/ 465 w 465"/>
                <a:gd name="T18" fmla="*/ 240 h 240"/>
              </a:gdLst>
              <a:ahLst/>
              <a:cxnLst>
                <a:cxn ang="T10">
                  <a:pos x="T0" y="T1"/>
                </a:cxn>
                <a:cxn ang="T11">
                  <a:pos x="T2" y="T3"/>
                </a:cxn>
                <a:cxn ang="T12">
                  <a:pos x="T4" y="T5"/>
                </a:cxn>
                <a:cxn ang="T13">
                  <a:pos x="T6" y="T7"/>
                </a:cxn>
                <a:cxn ang="T14">
                  <a:pos x="T8" y="T9"/>
                </a:cxn>
              </a:cxnLst>
              <a:rect l="T15" t="T16" r="T17" b="T18"/>
              <a:pathLst>
                <a:path w="465" h="240">
                  <a:moveTo>
                    <a:pt x="78" y="0"/>
                  </a:moveTo>
                  <a:lnTo>
                    <a:pt x="465" y="0"/>
                  </a:lnTo>
                  <a:lnTo>
                    <a:pt x="396" y="240"/>
                  </a:lnTo>
                  <a:lnTo>
                    <a:pt x="0" y="240"/>
                  </a:lnTo>
                  <a:lnTo>
                    <a:pt x="78" y="0"/>
                  </a:lnTo>
                  <a:close/>
                </a:path>
              </a:pathLst>
            </a:custGeom>
            <a:solidFill>
              <a:srgbClr val="969696"/>
            </a:solidFill>
            <a:ln w="9525">
              <a:solidFill>
                <a:srgbClr val="4D4D4D"/>
              </a:solidFill>
              <a:round/>
              <a:headEnd/>
              <a:tailEnd/>
            </a:ln>
          </p:spPr>
          <p:txBody>
            <a:bodyPr/>
            <a:lstStyle/>
            <a:p>
              <a:endParaRPr lang="en-US"/>
            </a:p>
          </p:txBody>
        </p:sp>
        <p:sp>
          <p:nvSpPr>
            <p:cNvPr id="5127" name="Freeform 7"/>
            <p:cNvSpPr>
              <a:spLocks/>
            </p:cNvSpPr>
            <p:nvPr/>
          </p:nvSpPr>
          <p:spPr bwMode="auto">
            <a:xfrm>
              <a:off x="5730875" y="4162426"/>
              <a:ext cx="889000" cy="263525"/>
            </a:xfrm>
            <a:custGeom>
              <a:avLst/>
              <a:gdLst>
                <a:gd name="T0" fmla="*/ 2147483647 w 560"/>
                <a:gd name="T1" fmla="*/ 0 h 166"/>
                <a:gd name="T2" fmla="*/ 2147483647 w 560"/>
                <a:gd name="T3" fmla="*/ 0 h 166"/>
                <a:gd name="T4" fmla="*/ 2147483647 w 560"/>
                <a:gd name="T5" fmla="*/ 2147483647 h 166"/>
                <a:gd name="T6" fmla="*/ 0 w 560"/>
                <a:gd name="T7" fmla="*/ 2147483647 h 166"/>
                <a:gd name="T8" fmla="*/ 2147483647 w 560"/>
                <a:gd name="T9" fmla="*/ 0 h 166"/>
                <a:gd name="T10" fmla="*/ 0 60000 65536"/>
                <a:gd name="T11" fmla="*/ 0 60000 65536"/>
                <a:gd name="T12" fmla="*/ 0 60000 65536"/>
                <a:gd name="T13" fmla="*/ 0 60000 65536"/>
                <a:gd name="T14" fmla="*/ 0 60000 65536"/>
                <a:gd name="T15" fmla="*/ 0 w 560"/>
                <a:gd name="T16" fmla="*/ 0 h 166"/>
                <a:gd name="T17" fmla="*/ 560 w 560"/>
                <a:gd name="T18" fmla="*/ 166 h 166"/>
              </a:gdLst>
              <a:ahLst/>
              <a:cxnLst>
                <a:cxn ang="T10">
                  <a:pos x="T0" y="T1"/>
                </a:cxn>
                <a:cxn ang="T11">
                  <a:pos x="T2" y="T3"/>
                </a:cxn>
                <a:cxn ang="T12">
                  <a:pos x="T4" y="T5"/>
                </a:cxn>
                <a:cxn ang="T13">
                  <a:pos x="T6" y="T7"/>
                </a:cxn>
                <a:cxn ang="T14">
                  <a:pos x="T8" y="T9"/>
                </a:cxn>
              </a:cxnLst>
              <a:rect l="T15" t="T16" r="T17" b="T18"/>
              <a:pathLst>
                <a:path w="560" h="166">
                  <a:moveTo>
                    <a:pt x="158" y="0"/>
                  </a:moveTo>
                  <a:lnTo>
                    <a:pt x="560" y="0"/>
                  </a:lnTo>
                  <a:lnTo>
                    <a:pt x="392" y="166"/>
                  </a:lnTo>
                  <a:lnTo>
                    <a:pt x="0" y="166"/>
                  </a:lnTo>
                  <a:lnTo>
                    <a:pt x="158" y="0"/>
                  </a:lnTo>
                  <a:close/>
                </a:path>
              </a:pathLst>
            </a:custGeom>
            <a:solidFill>
              <a:schemeClr val="bg1"/>
            </a:solidFill>
            <a:ln w="9525">
              <a:solidFill>
                <a:srgbClr val="5F5F5F"/>
              </a:solidFill>
              <a:round/>
              <a:headEnd/>
              <a:tailEnd/>
            </a:ln>
          </p:spPr>
          <p:txBody>
            <a:bodyPr/>
            <a:lstStyle/>
            <a:p>
              <a:endParaRPr lang="en-US"/>
            </a:p>
          </p:txBody>
        </p:sp>
        <p:sp>
          <p:nvSpPr>
            <p:cNvPr id="5128" name="Freeform 8"/>
            <p:cNvSpPr>
              <a:spLocks/>
            </p:cNvSpPr>
            <p:nvPr/>
          </p:nvSpPr>
          <p:spPr bwMode="auto">
            <a:xfrm>
              <a:off x="6235700" y="4167189"/>
              <a:ext cx="388938" cy="649287"/>
            </a:xfrm>
            <a:custGeom>
              <a:avLst/>
              <a:gdLst>
                <a:gd name="T0" fmla="*/ 2147483647 w 245"/>
                <a:gd name="T1" fmla="*/ 2147483647 h 409"/>
                <a:gd name="T2" fmla="*/ 2147483647 w 245"/>
                <a:gd name="T3" fmla="*/ 0 h 409"/>
                <a:gd name="T4" fmla="*/ 2147483647 w 245"/>
                <a:gd name="T5" fmla="*/ 2147483647 h 409"/>
                <a:gd name="T6" fmla="*/ 0 w 245"/>
                <a:gd name="T7" fmla="*/ 2147483647 h 409"/>
                <a:gd name="T8" fmla="*/ 2147483647 w 245"/>
                <a:gd name="T9" fmla="*/ 2147483647 h 409"/>
                <a:gd name="T10" fmla="*/ 0 60000 65536"/>
                <a:gd name="T11" fmla="*/ 0 60000 65536"/>
                <a:gd name="T12" fmla="*/ 0 60000 65536"/>
                <a:gd name="T13" fmla="*/ 0 60000 65536"/>
                <a:gd name="T14" fmla="*/ 0 60000 65536"/>
                <a:gd name="T15" fmla="*/ 0 w 245"/>
                <a:gd name="T16" fmla="*/ 0 h 409"/>
                <a:gd name="T17" fmla="*/ 245 w 245"/>
                <a:gd name="T18" fmla="*/ 409 h 409"/>
              </a:gdLst>
              <a:ahLst/>
              <a:cxnLst>
                <a:cxn ang="T10">
                  <a:pos x="T0" y="T1"/>
                </a:cxn>
                <a:cxn ang="T11">
                  <a:pos x="T2" y="T3"/>
                </a:cxn>
                <a:cxn ang="T12">
                  <a:pos x="T4" y="T5"/>
                </a:cxn>
                <a:cxn ang="T13">
                  <a:pos x="T6" y="T7"/>
                </a:cxn>
                <a:cxn ang="T14">
                  <a:pos x="T8" y="T9"/>
                </a:cxn>
              </a:cxnLst>
              <a:rect l="T15" t="T16" r="T17" b="T18"/>
              <a:pathLst>
                <a:path w="245" h="409">
                  <a:moveTo>
                    <a:pt x="74" y="159"/>
                  </a:moveTo>
                  <a:lnTo>
                    <a:pt x="245" y="0"/>
                  </a:lnTo>
                  <a:lnTo>
                    <a:pt x="173" y="237"/>
                  </a:lnTo>
                  <a:lnTo>
                    <a:pt x="0" y="409"/>
                  </a:lnTo>
                  <a:lnTo>
                    <a:pt x="74" y="159"/>
                  </a:lnTo>
                  <a:close/>
                </a:path>
              </a:pathLst>
            </a:custGeom>
            <a:solidFill>
              <a:srgbClr val="4D4D4D"/>
            </a:solidFill>
            <a:ln w="9525">
              <a:solidFill>
                <a:srgbClr val="4D4D4D"/>
              </a:solidFill>
              <a:round/>
              <a:headEnd/>
              <a:tailEnd/>
            </a:ln>
          </p:spPr>
          <p:txBody>
            <a:bodyPr/>
            <a:lstStyle/>
            <a:p>
              <a:endParaRPr lang="en-US"/>
            </a:p>
          </p:txBody>
        </p:sp>
        <p:sp>
          <p:nvSpPr>
            <p:cNvPr id="5129" name="Freeform 11"/>
            <p:cNvSpPr>
              <a:spLocks/>
            </p:cNvSpPr>
            <p:nvPr/>
          </p:nvSpPr>
          <p:spPr bwMode="auto">
            <a:xfrm>
              <a:off x="5737225" y="4429126"/>
              <a:ext cx="806450" cy="111125"/>
            </a:xfrm>
            <a:custGeom>
              <a:avLst/>
              <a:gdLst>
                <a:gd name="T0" fmla="*/ 0 w 508"/>
                <a:gd name="T1" fmla="*/ 0 h 70"/>
                <a:gd name="T2" fmla="*/ 2147483647 w 508"/>
                <a:gd name="T3" fmla="*/ 2147483647 h 70"/>
                <a:gd name="T4" fmla="*/ 0 60000 65536"/>
                <a:gd name="T5" fmla="*/ 0 60000 65536"/>
                <a:gd name="T6" fmla="*/ 0 w 508"/>
                <a:gd name="T7" fmla="*/ 0 h 70"/>
                <a:gd name="T8" fmla="*/ 508 w 508"/>
                <a:gd name="T9" fmla="*/ 70 h 70"/>
              </a:gdLst>
              <a:ahLst/>
              <a:cxnLst>
                <a:cxn ang="T4">
                  <a:pos x="T0" y="T1"/>
                </a:cxn>
                <a:cxn ang="T5">
                  <a:pos x="T2" y="T3"/>
                </a:cxn>
              </a:cxnLst>
              <a:rect l="T6" t="T7" r="T8" b="T9"/>
              <a:pathLst>
                <a:path w="508" h="70">
                  <a:moveTo>
                    <a:pt x="0" y="0"/>
                  </a:moveTo>
                  <a:lnTo>
                    <a:pt x="508" y="70"/>
                  </a:lnTo>
                </a:path>
              </a:pathLst>
            </a:custGeom>
            <a:noFill/>
            <a:ln w="9525">
              <a:solidFill>
                <a:srgbClr val="5F5F5F"/>
              </a:solidFill>
              <a:round/>
              <a:headEnd/>
              <a:tailEnd/>
            </a:ln>
          </p:spPr>
          <p:txBody>
            <a:bodyPr/>
            <a:lstStyle/>
            <a:p>
              <a:endParaRPr lang="en-US"/>
            </a:p>
          </p:txBody>
        </p:sp>
        <p:sp>
          <p:nvSpPr>
            <p:cNvPr id="5130" name="Freeform 12"/>
            <p:cNvSpPr>
              <a:spLocks/>
            </p:cNvSpPr>
            <p:nvPr/>
          </p:nvSpPr>
          <p:spPr bwMode="auto">
            <a:xfrm>
              <a:off x="5607050" y="4775201"/>
              <a:ext cx="946150" cy="34925"/>
            </a:xfrm>
            <a:custGeom>
              <a:avLst/>
              <a:gdLst>
                <a:gd name="T0" fmla="*/ 0 w 596"/>
                <a:gd name="T1" fmla="*/ 2147483647 h 22"/>
                <a:gd name="T2" fmla="*/ 2147483647 w 596"/>
                <a:gd name="T3" fmla="*/ 0 h 22"/>
                <a:gd name="T4" fmla="*/ 0 60000 65536"/>
                <a:gd name="T5" fmla="*/ 0 60000 65536"/>
                <a:gd name="T6" fmla="*/ 0 w 596"/>
                <a:gd name="T7" fmla="*/ 0 h 22"/>
                <a:gd name="T8" fmla="*/ 596 w 596"/>
                <a:gd name="T9" fmla="*/ 22 h 22"/>
              </a:gdLst>
              <a:ahLst/>
              <a:cxnLst>
                <a:cxn ang="T4">
                  <a:pos x="T0" y="T1"/>
                </a:cxn>
                <a:cxn ang="T5">
                  <a:pos x="T2" y="T3"/>
                </a:cxn>
              </a:cxnLst>
              <a:rect l="T6" t="T7" r="T8" b="T9"/>
              <a:pathLst>
                <a:path w="596" h="22">
                  <a:moveTo>
                    <a:pt x="0" y="22"/>
                  </a:moveTo>
                  <a:lnTo>
                    <a:pt x="596" y="0"/>
                  </a:lnTo>
                </a:path>
              </a:pathLst>
            </a:custGeom>
            <a:noFill/>
            <a:ln w="9525">
              <a:solidFill>
                <a:srgbClr val="5F5F5F"/>
              </a:solidFill>
              <a:round/>
              <a:headEnd/>
              <a:tailEnd/>
            </a:ln>
          </p:spPr>
          <p:txBody>
            <a:bodyPr/>
            <a:lstStyle/>
            <a:p>
              <a:endParaRPr lang="en-US"/>
            </a:p>
          </p:txBody>
        </p:sp>
        <p:sp>
          <p:nvSpPr>
            <p:cNvPr id="5131" name="Oval 10"/>
            <p:cNvSpPr>
              <a:spLocks noChangeArrowheads="1"/>
            </p:cNvSpPr>
            <p:nvPr/>
          </p:nvSpPr>
          <p:spPr bwMode="auto">
            <a:xfrm>
              <a:off x="5715000" y="4395788"/>
              <a:ext cx="50800" cy="50800"/>
            </a:xfrm>
            <a:prstGeom prst="ellipse">
              <a:avLst/>
            </a:prstGeom>
            <a:solidFill>
              <a:srgbClr val="000000"/>
            </a:solidFill>
            <a:ln w="9525">
              <a:solidFill>
                <a:schemeClr val="tx1"/>
              </a:solidFill>
              <a:round/>
              <a:headEnd/>
              <a:tailEnd/>
            </a:ln>
          </p:spPr>
          <p:txBody>
            <a:bodyPr wrap="none" anchor="ctr"/>
            <a:lstStyle/>
            <a:p>
              <a:endParaRPr lang="en-US"/>
            </a:p>
          </p:txBody>
        </p:sp>
        <p:sp>
          <p:nvSpPr>
            <p:cNvPr id="5132" name="Oval 9"/>
            <p:cNvSpPr>
              <a:spLocks noChangeArrowheads="1"/>
            </p:cNvSpPr>
            <p:nvPr/>
          </p:nvSpPr>
          <p:spPr bwMode="auto">
            <a:xfrm>
              <a:off x="5581650" y="4789488"/>
              <a:ext cx="50800" cy="50800"/>
            </a:xfrm>
            <a:prstGeom prst="ellipse">
              <a:avLst/>
            </a:prstGeom>
            <a:solidFill>
              <a:srgbClr val="000000"/>
            </a:solidFill>
            <a:ln w="9525">
              <a:solidFill>
                <a:schemeClr val="tx1"/>
              </a:solidFill>
              <a:round/>
              <a:headEnd/>
              <a:tailEnd/>
            </a:ln>
          </p:spPr>
          <p:txBody>
            <a:bodyPr wrap="none" anchor="ctr"/>
            <a:lstStyle/>
            <a:p>
              <a:endParaRPr lang="en-US"/>
            </a:p>
          </p:txBody>
        </p:sp>
        <p:sp>
          <p:nvSpPr>
            <p:cNvPr id="5133" name="Rectangle 14"/>
            <p:cNvSpPr>
              <a:spLocks noChangeArrowheads="1"/>
            </p:cNvSpPr>
            <p:nvPr/>
          </p:nvSpPr>
          <p:spPr bwMode="auto">
            <a:xfrm>
              <a:off x="6172200" y="3581400"/>
              <a:ext cx="685800" cy="152400"/>
            </a:xfrm>
            <a:prstGeom prst="rect">
              <a:avLst/>
            </a:prstGeom>
            <a:solidFill>
              <a:schemeClr val="bg1"/>
            </a:solidFill>
            <a:ln w="9525">
              <a:noFill/>
              <a:miter lim="800000"/>
              <a:headEnd/>
              <a:tailEnd/>
            </a:ln>
          </p:spPr>
          <p:txBody>
            <a:bodyPr wrap="none" anchor="ctr"/>
            <a:lstStyle/>
            <a:p>
              <a:endParaRPr lang="en-US"/>
            </a:p>
          </p:txBody>
        </p:sp>
        <p:sp>
          <p:nvSpPr>
            <p:cNvPr id="5134" name="Text Box 13"/>
            <p:cNvSpPr txBox="1">
              <a:spLocks noChangeArrowheads="1"/>
            </p:cNvSpPr>
            <p:nvPr/>
          </p:nvSpPr>
          <p:spPr bwMode="auto">
            <a:xfrm>
              <a:off x="6156325" y="3505200"/>
              <a:ext cx="590550" cy="274638"/>
            </a:xfrm>
            <a:prstGeom prst="rect">
              <a:avLst/>
            </a:prstGeom>
            <a:noFill/>
            <a:ln w="9525">
              <a:noFill/>
              <a:miter lim="800000"/>
              <a:headEnd/>
              <a:tailEnd/>
            </a:ln>
          </p:spPr>
          <p:txBody>
            <a:bodyPr wrap="none">
              <a:spAutoFit/>
            </a:bodyPr>
            <a:lstStyle/>
            <a:p>
              <a:r>
                <a:rPr lang="en-US" sz="1200" b="1">
                  <a:latin typeface="Times New Roman" pitchFamily="18" charset="0"/>
                </a:rPr>
                <a:t>Affine</a:t>
              </a:r>
            </a:p>
          </p:txBody>
        </p:sp>
      </p:gr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98D4E1FD-DED4-5344-AA1F-8A4BEC67CF0B}"/>
                  </a:ext>
                </a:extLst>
              </p:cNvPr>
              <p:cNvSpPr/>
              <p:nvPr/>
            </p:nvSpPr>
            <p:spPr>
              <a:xfrm>
                <a:off x="2018999" y="2186920"/>
                <a:ext cx="4675061" cy="648832"/>
              </a:xfrm>
              <a:prstGeom prst="rect">
                <a:avLst/>
              </a:prstGeom>
            </p:spPr>
            <p:txBody>
              <a:bodyPr wrap="none">
                <a:spAutoFit/>
              </a:bodyPr>
              <a:lstStyle/>
              <a:p>
                <a:pPr marL="0" indent="0"/>
                <a14:m>
                  <m:oMathPara xmlns:m="http://schemas.openxmlformats.org/officeDocument/2006/math">
                    <m:oMathParaPr>
                      <m:jc m:val="centerGroup"/>
                    </m:oMathParaPr>
                    <m:oMath xmlns:m="http://schemas.openxmlformats.org/officeDocument/2006/math">
                      <m:r>
                        <a:rPr lang="en-US" sz="3200" b="1" i="1" smtClean="0">
                          <a:solidFill>
                            <a:srgbClr val="7030A0"/>
                          </a:solidFill>
                          <a:latin typeface="Cambria Math" panose="02040503050406030204" pitchFamily="18" charset="0"/>
                        </a:rPr>
                        <m:t>𝒙</m:t>
                      </m:r>
                      <m:r>
                        <a:rPr lang="en-US" sz="3200" i="1" smtClean="0">
                          <a:solidFill>
                            <a:srgbClr val="7030A0"/>
                          </a:solidFill>
                          <a:latin typeface="Cambria Math" panose="02040503050406030204" pitchFamily="18" charset="0"/>
                          <a:ea typeface="Cambria Math" panose="02040503050406030204" pitchFamily="18" charset="0"/>
                        </a:rPr>
                        <m:t>≅</m:t>
                      </m:r>
                      <m:r>
                        <a:rPr lang="en-US" sz="3200" b="1" i="1" smtClean="0">
                          <a:solidFill>
                            <a:srgbClr val="7030A0"/>
                          </a:solidFill>
                          <a:latin typeface="Cambria Math" panose="02040503050406030204" pitchFamily="18" charset="0"/>
                          <a:ea typeface="Cambria Math" panose="02040503050406030204" pitchFamily="18" charset="0"/>
                        </a:rPr>
                        <m:t>𝑷𝑿</m:t>
                      </m:r>
                      <m:r>
                        <a:rPr lang="en-US" sz="3200" i="1">
                          <a:solidFill>
                            <a:srgbClr val="7030A0"/>
                          </a:solidFill>
                          <a:latin typeface="Cambria Math" panose="02040503050406030204" pitchFamily="18" charset="0"/>
                          <a:ea typeface="Cambria Math" panose="02040503050406030204" pitchFamily="18" charset="0"/>
                        </a:rPr>
                        <m:t>=</m:t>
                      </m:r>
                      <m:d>
                        <m:dPr>
                          <m:ctrlPr>
                            <a:rPr lang="en-US" sz="3200" i="1" smtClean="0">
                              <a:solidFill>
                                <a:srgbClr val="7030A0"/>
                              </a:solidFill>
                              <a:latin typeface="Cambria Math" panose="02040503050406030204" pitchFamily="18" charset="0"/>
                              <a:ea typeface="Cambria Math" panose="02040503050406030204" pitchFamily="18" charset="0"/>
                            </a:rPr>
                          </m:ctrlPr>
                        </m:dPr>
                        <m:e>
                          <m:r>
                            <a:rPr lang="en-US" sz="3200" b="1" i="1">
                              <a:solidFill>
                                <a:srgbClr val="7030A0"/>
                              </a:solidFill>
                              <a:latin typeface="Cambria Math" panose="02040503050406030204" pitchFamily="18" charset="0"/>
                              <a:ea typeface="Cambria Math" panose="02040503050406030204" pitchFamily="18" charset="0"/>
                            </a:rPr>
                            <m:t>𝑷</m:t>
                          </m:r>
                          <m:sSubSup>
                            <m:sSubSupPr>
                              <m:ctrlPr>
                                <a:rPr lang="en-US" sz="3200" b="1" i="1" smtClean="0">
                                  <a:solidFill>
                                    <a:srgbClr val="C00000"/>
                                  </a:solidFill>
                                  <a:latin typeface="Cambria Math" panose="02040503050406030204" pitchFamily="18" charset="0"/>
                                  <a:ea typeface="Cambria Math" panose="02040503050406030204" pitchFamily="18" charset="0"/>
                                </a:rPr>
                              </m:ctrlPr>
                            </m:sSubSupPr>
                            <m:e>
                              <m:r>
                                <a:rPr lang="en-US" sz="3200" b="1" i="1" smtClean="0">
                                  <a:solidFill>
                                    <a:srgbClr val="C00000"/>
                                  </a:solidFill>
                                  <a:latin typeface="Cambria Math" panose="02040503050406030204" pitchFamily="18" charset="0"/>
                                  <a:ea typeface="Cambria Math" panose="02040503050406030204" pitchFamily="18" charset="0"/>
                                </a:rPr>
                                <m:t>𝑸</m:t>
                              </m:r>
                            </m:e>
                            <m:sub>
                              <m:r>
                                <a:rPr lang="en-US" sz="3200" b="0" i="1" smtClean="0">
                                  <a:solidFill>
                                    <a:srgbClr val="C00000"/>
                                  </a:solidFill>
                                  <a:latin typeface="Cambria Math" panose="02040503050406030204" pitchFamily="18" charset="0"/>
                                  <a:ea typeface="Cambria Math" panose="02040503050406030204" pitchFamily="18" charset="0"/>
                                </a:rPr>
                                <m:t>𝐴</m:t>
                              </m:r>
                            </m:sub>
                            <m:sup>
                              <m:r>
                                <a:rPr lang="en-US" sz="3200" b="1" i="1" smtClean="0">
                                  <a:solidFill>
                                    <a:srgbClr val="C00000"/>
                                  </a:solidFill>
                                  <a:latin typeface="Cambria Math" panose="02040503050406030204" pitchFamily="18" charset="0"/>
                                  <a:ea typeface="Cambria Math" panose="02040503050406030204" pitchFamily="18" charset="0"/>
                                </a:rPr>
                                <m:t>−</m:t>
                              </m:r>
                              <m:r>
                                <a:rPr lang="en-US" sz="3200" b="1" i="1" smtClean="0">
                                  <a:solidFill>
                                    <a:srgbClr val="C00000"/>
                                  </a:solidFill>
                                  <a:latin typeface="Cambria Math" panose="02040503050406030204" pitchFamily="18" charset="0"/>
                                  <a:ea typeface="Cambria Math" panose="02040503050406030204" pitchFamily="18" charset="0"/>
                                </a:rPr>
                                <m:t>𝟏</m:t>
                              </m:r>
                            </m:sup>
                          </m:sSubSup>
                        </m:e>
                      </m:d>
                      <m:d>
                        <m:dPr>
                          <m:ctrlPr>
                            <a:rPr lang="en-US" sz="3200" b="1" i="1">
                              <a:solidFill>
                                <a:srgbClr val="7030A0"/>
                              </a:solidFill>
                              <a:latin typeface="Cambria Math" panose="02040503050406030204" pitchFamily="18" charset="0"/>
                              <a:ea typeface="Cambria Math" panose="02040503050406030204" pitchFamily="18" charset="0"/>
                            </a:rPr>
                          </m:ctrlPr>
                        </m:dPr>
                        <m:e>
                          <m:sSub>
                            <m:sSubPr>
                              <m:ctrlPr>
                                <a:rPr lang="en-US" sz="3200" b="1" i="1" smtClean="0">
                                  <a:solidFill>
                                    <a:srgbClr val="C00000"/>
                                  </a:solidFill>
                                  <a:latin typeface="Cambria Math" panose="02040503050406030204" pitchFamily="18" charset="0"/>
                                  <a:ea typeface="Cambria Math" panose="02040503050406030204" pitchFamily="18" charset="0"/>
                                </a:rPr>
                              </m:ctrlPr>
                            </m:sSubPr>
                            <m:e>
                              <m:r>
                                <a:rPr lang="en-US" sz="3200" b="1" i="1" smtClean="0">
                                  <a:solidFill>
                                    <a:srgbClr val="C00000"/>
                                  </a:solidFill>
                                  <a:latin typeface="Cambria Math" panose="02040503050406030204" pitchFamily="18" charset="0"/>
                                  <a:ea typeface="Cambria Math" panose="02040503050406030204" pitchFamily="18" charset="0"/>
                                </a:rPr>
                                <m:t>𝑸</m:t>
                              </m:r>
                            </m:e>
                            <m:sub>
                              <m:r>
                                <a:rPr lang="en-US" sz="3200" b="0" i="1" smtClean="0">
                                  <a:solidFill>
                                    <a:srgbClr val="C00000"/>
                                  </a:solidFill>
                                  <a:latin typeface="Cambria Math" panose="02040503050406030204" pitchFamily="18" charset="0"/>
                                  <a:ea typeface="Cambria Math" panose="02040503050406030204" pitchFamily="18" charset="0"/>
                                </a:rPr>
                                <m:t>𝐴</m:t>
                              </m:r>
                            </m:sub>
                          </m:sSub>
                          <m:r>
                            <a:rPr lang="en-US" sz="3200" b="1" i="1">
                              <a:solidFill>
                                <a:srgbClr val="7030A0"/>
                              </a:solidFill>
                              <a:latin typeface="Cambria Math" panose="02040503050406030204" pitchFamily="18" charset="0"/>
                              <a:ea typeface="Cambria Math" panose="02040503050406030204" pitchFamily="18" charset="0"/>
                            </a:rPr>
                            <m:t>𝑿</m:t>
                          </m:r>
                        </m:e>
                      </m:d>
                    </m:oMath>
                  </m:oMathPara>
                </a14:m>
                <a:endParaRPr lang="en-US" sz="3200" dirty="0">
                  <a:solidFill>
                    <a:srgbClr val="C00000"/>
                  </a:solidFill>
                  <a:ea typeface="Cambria Math" panose="02040503050406030204" pitchFamily="18" charset="0"/>
                </a:endParaRPr>
              </a:p>
            </p:txBody>
          </p:sp>
        </mc:Choice>
        <mc:Fallback xmlns="">
          <p:sp>
            <p:nvSpPr>
              <p:cNvPr id="16" name="Rectangle 15">
                <a:extLst>
                  <a:ext uri="{FF2B5EF4-FFF2-40B4-BE49-F238E27FC236}">
                    <a16:creationId xmlns:a16="http://schemas.microsoft.com/office/drawing/2014/main" id="{98D4E1FD-DED4-5344-AA1F-8A4BEC67CF0B}"/>
                  </a:ext>
                </a:extLst>
              </p:cNvPr>
              <p:cNvSpPr>
                <a:spLocks noRot="1" noChangeAspect="1" noMove="1" noResize="1" noEditPoints="1" noAdjustHandles="1" noChangeArrowheads="1" noChangeShapeType="1" noTextEdit="1"/>
              </p:cNvSpPr>
              <p:nvPr/>
            </p:nvSpPr>
            <p:spPr>
              <a:xfrm>
                <a:off x="2018999" y="2186920"/>
                <a:ext cx="4675061" cy="648832"/>
              </a:xfrm>
              <a:prstGeom prst="rect">
                <a:avLst/>
              </a:prstGeom>
              <a:blipFill>
                <a:blip r:embed="rId4"/>
                <a:stretch>
                  <a:fillRect b="-9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A1EAE0A-5734-A443-9041-6B197445CC5B}"/>
                  </a:ext>
                </a:extLst>
              </p:cNvPr>
              <p:cNvSpPr txBox="1"/>
              <p:nvPr/>
            </p:nvSpPr>
            <p:spPr>
              <a:xfrm>
                <a:off x="2488303" y="4512813"/>
                <a:ext cx="2542427" cy="8211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solidFill>
                                <a:srgbClr val="C00000"/>
                              </a:solidFill>
                              <a:latin typeface="Cambria Math" panose="02040503050406030204" pitchFamily="18" charset="0"/>
                            </a:rPr>
                          </m:ctrlPr>
                        </m:sSubPr>
                        <m:e>
                          <m:r>
                            <a:rPr lang="en-US" sz="3200" b="1" i="1" smtClean="0">
                              <a:solidFill>
                                <a:srgbClr val="C00000"/>
                              </a:solidFill>
                              <a:latin typeface="Cambria Math" panose="02040503050406030204" pitchFamily="18" charset="0"/>
                            </a:rPr>
                            <m:t>𝑸</m:t>
                          </m:r>
                        </m:e>
                        <m:sub>
                          <m:r>
                            <a:rPr lang="en-US" sz="3200" b="0" i="1" smtClean="0">
                              <a:solidFill>
                                <a:srgbClr val="C00000"/>
                              </a:solidFill>
                              <a:latin typeface="Cambria Math" panose="02040503050406030204" pitchFamily="18" charset="0"/>
                            </a:rPr>
                            <m:t>𝐴</m:t>
                          </m:r>
                        </m:sub>
                      </m:sSub>
                      <m:r>
                        <a:rPr lang="en-US" sz="3200" b="0" i="1" smtClean="0">
                          <a:solidFill>
                            <a:srgbClr val="C00000"/>
                          </a:solidFill>
                          <a:latin typeface="Cambria Math" panose="02040503050406030204" pitchFamily="18" charset="0"/>
                        </a:rPr>
                        <m:t>=</m:t>
                      </m:r>
                      <m:d>
                        <m:dPr>
                          <m:begChr m:val="["/>
                          <m:endChr m:val="]"/>
                          <m:ctrlPr>
                            <a:rPr lang="en-US" sz="3200" b="0" i="1" smtClean="0">
                              <a:solidFill>
                                <a:srgbClr val="C00000"/>
                              </a:solidFill>
                              <a:latin typeface="Cambria Math" panose="02040503050406030204" pitchFamily="18" charset="0"/>
                            </a:rPr>
                          </m:ctrlPr>
                        </m:dPr>
                        <m:e>
                          <m:m>
                            <m:mPr>
                              <m:mcs>
                                <m:mc>
                                  <m:mcPr>
                                    <m:count m:val="2"/>
                                    <m:mcJc m:val="center"/>
                                  </m:mcPr>
                                </m:mc>
                              </m:mcs>
                              <m:ctrlPr>
                                <a:rPr lang="en-US" sz="3200" b="0" i="1" smtClean="0">
                                  <a:solidFill>
                                    <a:srgbClr val="C00000"/>
                                  </a:solidFill>
                                  <a:latin typeface="Cambria Math" panose="02040503050406030204" pitchFamily="18" charset="0"/>
                                </a:rPr>
                              </m:ctrlPr>
                            </m:mPr>
                            <m:mr>
                              <m:e>
                                <m:r>
                                  <m:rPr>
                                    <m:brk m:alnAt="7"/>
                                  </m:rPr>
                                  <a:rPr lang="en-US" sz="3200" b="1" i="1" smtClean="0">
                                    <a:solidFill>
                                      <a:srgbClr val="C00000"/>
                                    </a:solidFill>
                                    <a:latin typeface="Cambria Math" panose="02040503050406030204" pitchFamily="18" charset="0"/>
                                  </a:rPr>
                                  <m:t>𝑨</m:t>
                                </m:r>
                              </m:e>
                              <m:e>
                                <m:r>
                                  <a:rPr lang="en-US" sz="3200" b="1" i="1" smtClean="0">
                                    <a:solidFill>
                                      <a:srgbClr val="C00000"/>
                                    </a:solidFill>
                                    <a:latin typeface="Cambria Math" panose="02040503050406030204" pitchFamily="18" charset="0"/>
                                  </a:rPr>
                                  <m:t>𝒕</m:t>
                                </m:r>
                              </m:e>
                            </m:mr>
                            <m:mr>
                              <m:e>
                                <m:sSup>
                                  <m:sSupPr>
                                    <m:ctrlPr>
                                      <a:rPr lang="en-US" sz="3200" b="0" i="1" smtClean="0">
                                        <a:solidFill>
                                          <a:srgbClr val="C00000"/>
                                        </a:solidFill>
                                        <a:latin typeface="Cambria Math" panose="02040503050406030204" pitchFamily="18" charset="0"/>
                                      </a:rPr>
                                    </m:ctrlPr>
                                  </m:sSupPr>
                                  <m:e>
                                    <m:r>
                                      <a:rPr lang="en-US" sz="3200" b="1" i="1" smtClean="0">
                                        <a:solidFill>
                                          <a:srgbClr val="C00000"/>
                                        </a:solidFill>
                                        <a:latin typeface="Cambria Math" panose="02040503050406030204" pitchFamily="18" charset="0"/>
                                      </a:rPr>
                                      <m:t>𝟎</m:t>
                                    </m:r>
                                  </m:e>
                                  <m:sup>
                                    <m:r>
                                      <a:rPr lang="en-US" sz="3200" b="0" i="1" smtClean="0">
                                        <a:solidFill>
                                          <a:srgbClr val="C00000"/>
                                        </a:solidFill>
                                        <a:latin typeface="Cambria Math" panose="02040503050406030204" pitchFamily="18" charset="0"/>
                                      </a:rPr>
                                      <m:t>𝑇</m:t>
                                    </m:r>
                                  </m:sup>
                                </m:sSup>
                              </m:e>
                              <m:e>
                                <m:r>
                                  <a:rPr lang="en-US" sz="3200" b="0" i="1" smtClean="0">
                                    <a:solidFill>
                                      <a:srgbClr val="C00000"/>
                                    </a:solidFill>
                                    <a:latin typeface="Cambria Math" panose="02040503050406030204" pitchFamily="18" charset="0"/>
                                  </a:rPr>
                                  <m:t>1</m:t>
                                </m:r>
                              </m:e>
                            </m:mr>
                          </m:m>
                        </m:e>
                      </m:d>
                    </m:oMath>
                  </m:oMathPara>
                </a14:m>
                <a:endParaRPr lang="en-US" sz="3200" dirty="0">
                  <a:solidFill>
                    <a:srgbClr val="C00000"/>
                  </a:solidFill>
                </a:endParaRPr>
              </a:p>
            </p:txBody>
          </p:sp>
        </mc:Choice>
        <mc:Fallback xmlns="">
          <p:sp>
            <p:nvSpPr>
              <p:cNvPr id="2" name="TextBox 1">
                <a:extLst>
                  <a:ext uri="{FF2B5EF4-FFF2-40B4-BE49-F238E27FC236}">
                    <a16:creationId xmlns:a16="http://schemas.microsoft.com/office/drawing/2014/main" id="{EA1EAE0A-5734-A443-9041-6B197445CC5B}"/>
                  </a:ext>
                </a:extLst>
              </p:cNvPr>
              <p:cNvSpPr txBox="1">
                <a:spLocks noRot="1" noChangeAspect="1" noMove="1" noResize="1" noEditPoints="1" noAdjustHandles="1" noChangeArrowheads="1" noChangeShapeType="1" noTextEdit="1"/>
              </p:cNvSpPr>
              <p:nvPr/>
            </p:nvSpPr>
            <p:spPr>
              <a:xfrm>
                <a:off x="2488303" y="4512813"/>
                <a:ext cx="2542427" cy="821187"/>
              </a:xfrm>
              <a:prstGeom prst="rect">
                <a:avLst/>
              </a:prstGeom>
              <a:blipFill>
                <a:blip r:embed="rId5"/>
                <a:stretch>
                  <a:fillRect l="-4478"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A3E144E-B865-5A43-9DFD-0A52377CC182}"/>
                  </a:ext>
                </a:extLst>
              </p:cNvPr>
              <p:cNvSpPr txBox="1"/>
              <p:nvPr/>
            </p:nvSpPr>
            <p:spPr>
              <a:xfrm>
                <a:off x="3102530" y="3302535"/>
                <a:ext cx="1219200" cy="923330"/>
              </a:xfrm>
              <a:prstGeom prst="rect">
                <a:avLst/>
              </a:prstGeom>
              <a:noFill/>
            </p:spPr>
            <p:txBody>
              <a:bodyPr wrap="square" rtlCol="0">
                <a:spAutoFit/>
              </a:bodyPr>
              <a:lstStyle/>
              <a:p>
                <a:pPr algn="ctr"/>
                <a14:m>
                  <m:oMath xmlns:m="http://schemas.openxmlformats.org/officeDocument/2006/math">
                    <m:r>
                      <a:rPr lang="en-US" sz="1800" i="1" dirty="0" smtClean="0">
                        <a:latin typeface="Cambria Math" panose="02040503050406030204" pitchFamily="18" charset="0"/>
                      </a:rPr>
                      <m:t>3</m:t>
                    </m:r>
                    <m:r>
                      <a:rPr lang="en-US" sz="1800" i="1" dirty="0" smtClean="0">
                        <a:latin typeface="Cambria Math" panose="02040503050406030204" pitchFamily="18" charset="0"/>
                        <a:ea typeface="Cambria Math" panose="02040503050406030204" pitchFamily="18" charset="0"/>
                      </a:rPr>
                      <m:t>×</m:t>
                    </m:r>
                    <m:r>
                      <a:rPr lang="en-US" sz="1800" i="1" dirty="0" smtClean="0">
                        <a:latin typeface="Cambria Math" panose="02040503050406030204" pitchFamily="18" charset="0"/>
                      </a:rPr>
                      <m:t>3</m:t>
                    </m:r>
                  </m:oMath>
                </a14:m>
                <a:r>
                  <a:rPr lang="en-US" sz="1800" dirty="0"/>
                  <a:t> </a:t>
                </a:r>
                <a:br>
                  <a:rPr lang="en-US" sz="1800" dirty="0"/>
                </a:br>
                <a:r>
                  <a:rPr lang="en-US" sz="1800" dirty="0"/>
                  <a:t>full-rank matrix</a:t>
                </a:r>
              </a:p>
            </p:txBody>
          </p:sp>
        </mc:Choice>
        <mc:Fallback xmlns="">
          <p:sp>
            <p:nvSpPr>
              <p:cNvPr id="3" name="TextBox 2">
                <a:extLst>
                  <a:ext uri="{FF2B5EF4-FFF2-40B4-BE49-F238E27FC236}">
                    <a16:creationId xmlns:a16="http://schemas.microsoft.com/office/drawing/2014/main" id="{8A3E144E-B865-5A43-9DFD-0A52377CC182}"/>
                  </a:ext>
                </a:extLst>
              </p:cNvPr>
              <p:cNvSpPr txBox="1">
                <a:spLocks noRot="1" noChangeAspect="1" noMove="1" noResize="1" noEditPoints="1" noAdjustHandles="1" noChangeArrowheads="1" noChangeShapeType="1" noTextEdit="1"/>
              </p:cNvSpPr>
              <p:nvPr/>
            </p:nvSpPr>
            <p:spPr>
              <a:xfrm>
                <a:off x="3102530" y="3302535"/>
                <a:ext cx="1219200" cy="923330"/>
              </a:xfrm>
              <a:prstGeom prst="rect">
                <a:avLst/>
              </a:prstGeom>
              <a:blipFill>
                <a:blip r:embed="rId6"/>
                <a:stretch>
                  <a:fillRect b="-8108"/>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5B451E0F-7B4D-874F-8890-96747731F24E}"/>
              </a:ext>
            </a:extLst>
          </p:cNvPr>
          <p:cNvCxnSpPr>
            <a:cxnSpLocks/>
            <a:stCxn id="3" idx="2"/>
          </p:cNvCxnSpPr>
          <p:nvPr/>
        </p:nvCxnSpPr>
        <p:spPr bwMode="auto">
          <a:xfrm>
            <a:off x="3712130" y="4225865"/>
            <a:ext cx="241730" cy="28694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7992897-E70E-9041-825B-DCDD2EE82D2F}"/>
                  </a:ext>
                </a:extLst>
              </p:cNvPr>
              <p:cNvSpPr txBox="1"/>
              <p:nvPr/>
            </p:nvSpPr>
            <p:spPr>
              <a:xfrm>
                <a:off x="4419600" y="3302535"/>
                <a:ext cx="1676400" cy="923330"/>
              </a:xfrm>
              <a:prstGeom prst="rect">
                <a:avLst/>
              </a:prstGeom>
              <a:noFill/>
            </p:spPr>
            <p:txBody>
              <a:bodyPr wrap="square" rtlCol="0">
                <a:spAutoFit/>
              </a:bodyPr>
              <a:lstStyle/>
              <a:p>
                <a:pPr algn="ctr"/>
                <a14:m>
                  <m:oMath xmlns:m="http://schemas.openxmlformats.org/officeDocument/2006/math">
                    <m:r>
                      <a:rPr lang="en-US" sz="1800" b="0" i="1" dirty="0" smtClean="0">
                        <a:latin typeface="Cambria Math" panose="02040503050406030204" pitchFamily="18" charset="0"/>
                      </a:rPr>
                      <m:t>3</m:t>
                    </m:r>
                    <m:r>
                      <a:rPr lang="en-US" sz="1800" i="1" dirty="0" smtClean="0">
                        <a:latin typeface="Cambria Math" panose="02040503050406030204" pitchFamily="18" charset="0"/>
                        <a:ea typeface="Cambria Math" panose="02040503050406030204" pitchFamily="18" charset="0"/>
                      </a:rPr>
                      <m:t>×</m:t>
                    </m:r>
                    <m:r>
                      <a:rPr lang="en-US" sz="1800" b="0" i="1" dirty="0" smtClean="0">
                        <a:latin typeface="Cambria Math" panose="02040503050406030204" pitchFamily="18" charset="0"/>
                        <a:ea typeface="Cambria Math" panose="02040503050406030204" pitchFamily="18" charset="0"/>
                      </a:rPr>
                      <m:t>1</m:t>
                    </m:r>
                  </m:oMath>
                </a14:m>
                <a:r>
                  <a:rPr lang="en-US" sz="1800" dirty="0"/>
                  <a:t> translation vector</a:t>
                </a:r>
              </a:p>
            </p:txBody>
          </p:sp>
        </mc:Choice>
        <mc:Fallback xmlns="">
          <p:sp>
            <p:nvSpPr>
              <p:cNvPr id="21" name="TextBox 20">
                <a:extLst>
                  <a:ext uri="{FF2B5EF4-FFF2-40B4-BE49-F238E27FC236}">
                    <a16:creationId xmlns:a16="http://schemas.microsoft.com/office/drawing/2014/main" id="{77992897-E70E-9041-825B-DCDD2EE82D2F}"/>
                  </a:ext>
                </a:extLst>
              </p:cNvPr>
              <p:cNvSpPr txBox="1">
                <a:spLocks noRot="1" noChangeAspect="1" noMove="1" noResize="1" noEditPoints="1" noAdjustHandles="1" noChangeArrowheads="1" noChangeShapeType="1" noTextEdit="1"/>
              </p:cNvSpPr>
              <p:nvPr/>
            </p:nvSpPr>
            <p:spPr>
              <a:xfrm>
                <a:off x="4419600" y="3302535"/>
                <a:ext cx="1676400" cy="923330"/>
              </a:xfrm>
              <a:prstGeom prst="rect">
                <a:avLst/>
              </a:prstGeom>
              <a:blipFill>
                <a:blip r:embed="rId7"/>
                <a:stretch>
                  <a:fillRect b="-8108"/>
                </a:stretch>
              </a:blipFill>
            </p:spPr>
            <p:txBody>
              <a:bodyPr/>
              <a:lstStyle/>
              <a:p>
                <a:r>
                  <a:rPr lang="en-US">
                    <a:noFill/>
                  </a:rPr>
                  <a:t> </a:t>
                </a:r>
              </a:p>
            </p:txBody>
          </p:sp>
        </mc:Fallback>
      </mc:AlternateContent>
      <p:cxnSp>
        <p:nvCxnSpPr>
          <p:cNvPr id="22" name="Straight Arrow Connector 21">
            <a:extLst>
              <a:ext uri="{FF2B5EF4-FFF2-40B4-BE49-F238E27FC236}">
                <a16:creationId xmlns:a16="http://schemas.microsoft.com/office/drawing/2014/main" id="{146166AD-AFA8-2644-A6B1-509A4C8A85CB}"/>
              </a:ext>
            </a:extLst>
          </p:cNvPr>
          <p:cNvCxnSpPr>
            <a:cxnSpLocks/>
            <a:stCxn id="21" idx="2"/>
          </p:cNvCxnSpPr>
          <p:nvPr/>
        </p:nvCxnSpPr>
        <p:spPr bwMode="auto">
          <a:xfrm flipH="1">
            <a:off x="4737530" y="4225865"/>
            <a:ext cx="520270" cy="28694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fig9"/>
          <p:cNvPicPr>
            <a:picLocks noChangeAspect="1" noChangeArrowheads="1"/>
          </p:cNvPicPr>
          <p:nvPr/>
        </p:nvPicPr>
        <p:blipFill>
          <a:blip r:embed="rId3" cstate="print"/>
          <a:srcRect/>
          <a:stretch>
            <a:fillRect/>
          </a:stretch>
        </p:blipFill>
        <p:spPr bwMode="auto">
          <a:xfrm>
            <a:off x="2722563" y="3492500"/>
            <a:ext cx="3903662" cy="1150938"/>
          </a:xfrm>
          <a:prstGeom prst="rect">
            <a:avLst/>
          </a:prstGeom>
          <a:noFill/>
          <a:ln w="9525">
            <a:noFill/>
            <a:miter lim="800000"/>
            <a:headEnd/>
            <a:tailEnd/>
          </a:ln>
        </p:spPr>
      </p:pic>
      <p:pic>
        <p:nvPicPr>
          <p:cNvPr id="30723" name="Picture 4" descr="fig9"/>
          <p:cNvPicPr>
            <a:picLocks noChangeAspect="1" noChangeArrowheads="1"/>
          </p:cNvPicPr>
          <p:nvPr/>
        </p:nvPicPr>
        <p:blipFill>
          <a:blip r:embed="rId4" cstate="print"/>
          <a:srcRect/>
          <a:stretch>
            <a:fillRect/>
          </a:stretch>
        </p:blipFill>
        <p:spPr bwMode="auto">
          <a:xfrm>
            <a:off x="5080000" y="1276350"/>
            <a:ext cx="2192338" cy="1644650"/>
          </a:xfrm>
          <a:prstGeom prst="rect">
            <a:avLst/>
          </a:prstGeom>
          <a:noFill/>
          <a:ln w="9525">
            <a:noFill/>
            <a:miter lim="800000"/>
            <a:headEnd/>
            <a:tailEnd/>
          </a:ln>
        </p:spPr>
      </p:pic>
      <p:pic>
        <p:nvPicPr>
          <p:cNvPr id="30724" name="Picture 5" descr="fig9"/>
          <p:cNvPicPr>
            <a:picLocks noChangeAspect="1" noChangeArrowheads="1"/>
          </p:cNvPicPr>
          <p:nvPr/>
        </p:nvPicPr>
        <p:blipFill>
          <a:blip r:embed="rId5" cstate="print"/>
          <a:srcRect/>
          <a:stretch>
            <a:fillRect/>
          </a:stretch>
        </p:blipFill>
        <p:spPr bwMode="auto">
          <a:xfrm>
            <a:off x="2667000" y="1263650"/>
            <a:ext cx="2211388" cy="1658938"/>
          </a:xfrm>
          <a:prstGeom prst="rect">
            <a:avLst/>
          </a:prstGeom>
          <a:noFill/>
          <a:ln w="9525">
            <a:noFill/>
            <a:miter lim="800000"/>
            <a:headEnd/>
            <a:tailEnd/>
          </a:ln>
        </p:spPr>
      </p:pic>
      <p:pic>
        <p:nvPicPr>
          <p:cNvPr id="30725" name="Picture 6" descr="fig9"/>
          <p:cNvPicPr>
            <a:picLocks noChangeAspect="1" noChangeArrowheads="1"/>
          </p:cNvPicPr>
          <p:nvPr/>
        </p:nvPicPr>
        <p:blipFill>
          <a:blip r:embed="rId6" cstate="print"/>
          <a:srcRect/>
          <a:stretch>
            <a:fillRect/>
          </a:stretch>
        </p:blipFill>
        <p:spPr bwMode="auto">
          <a:xfrm>
            <a:off x="7407276" y="1276350"/>
            <a:ext cx="2182813" cy="1638300"/>
          </a:xfrm>
          <a:prstGeom prst="rect">
            <a:avLst/>
          </a:prstGeom>
          <a:noFill/>
          <a:ln w="9525">
            <a:noFill/>
            <a:miter lim="800000"/>
            <a:headEnd/>
            <a:tailEnd/>
          </a:ln>
        </p:spPr>
      </p:pic>
      <p:pic>
        <p:nvPicPr>
          <p:cNvPr id="30726" name="Picture 7" descr="fig9"/>
          <p:cNvPicPr>
            <a:picLocks noChangeAspect="1" noChangeArrowheads="1"/>
          </p:cNvPicPr>
          <p:nvPr/>
        </p:nvPicPr>
        <p:blipFill>
          <a:blip r:embed="rId7" cstate="print"/>
          <a:srcRect/>
          <a:stretch>
            <a:fillRect/>
          </a:stretch>
        </p:blipFill>
        <p:spPr bwMode="auto">
          <a:xfrm>
            <a:off x="5808663" y="4640263"/>
            <a:ext cx="3497262" cy="1103312"/>
          </a:xfrm>
          <a:prstGeom prst="rect">
            <a:avLst/>
          </a:prstGeom>
          <a:noFill/>
          <a:ln w="9525">
            <a:noFill/>
            <a:miter lim="800000"/>
            <a:headEnd/>
            <a:tailEnd/>
          </a:ln>
        </p:spPr>
      </p:pic>
      <p:sp>
        <p:nvSpPr>
          <p:cNvPr id="30727" name="Rectangle 8"/>
          <p:cNvSpPr>
            <a:spLocks noGrp="1" noChangeArrowheads="1"/>
          </p:cNvSpPr>
          <p:nvPr>
            <p:ph type="title"/>
          </p:nvPr>
        </p:nvSpPr>
        <p:spPr/>
        <p:txBody>
          <a:bodyPr/>
          <a:lstStyle/>
          <a:p>
            <a:r>
              <a:rPr lang="en-US"/>
              <a:t>Affine ambiguity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r>
              <a:rPr lang="en-US"/>
              <a:t>Similarity ambiguity</a:t>
            </a:r>
          </a:p>
        </p:txBody>
      </p:sp>
      <p:sp>
        <p:nvSpPr>
          <p:cNvPr id="6148" name="Rectangle 3"/>
          <p:cNvSpPr>
            <a:spLocks noGrp="1" noChangeArrowheads="1"/>
          </p:cNvSpPr>
          <p:nvPr>
            <p:ph type="body" idx="1"/>
          </p:nvPr>
        </p:nvSpPr>
        <p:spPr/>
        <p:txBody>
          <a:bodyPr/>
          <a:lstStyle/>
          <a:p>
            <a:pPr>
              <a:buFont typeface="Arial"/>
              <a:buChar char="•"/>
            </a:pPr>
            <a:r>
              <a:rPr lang="en-US" sz="2800" dirty="0"/>
              <a:t>A reconstruction that obeys </a:t>
            </a:r>
            <a:r>
              <a:rPr lang="en-US" sz="2800" dirty="0" err="1"/>
              <a:t>orthogonality</a:t>
            </a:r>
            <a:r>
              <a:rPr lang="en-US" sz="2800" dirty="0"/>
              <a:t> constraints on camera parameters and/or scene</a:t>
            </a:r>
          </a:p>
        </p:txBody>
      </p:sp>
      <p:pic>
        <p:nvPicPr>
          <p:cNvPr id="6149" name="Picture 4" descr="fig9"/>
          <p:cNvPicPr>
            <a:picLocks noChangeAspect="1" noChangeArrowheads="1"/>
          </p:cNvPicPr>
          <p:nvPr/>
        </p:nvPicPr>
        <p:blipFill>
          <a:blip r:embed="rId3" cstate="print"/>
          <a:srcRect/>
          <a:stretch>
            <a:fillRect/>
          </a:stretch>
        </p:blipFill>
        <p:spPr bwMode="auto">
          <a:xfrm>
            <a:off x="6818314" y="2209799"/>
            <a:ext cx="4306886" cy="3668687"/>
          </a:xfrm>
          <a:prstGeom prst="rect">
            <a:avLst/>
          </a:prstGeom>
          <a:noFill/>
          <a:ln w="9525">
            <a:noFill/>
            <a:miter lim="800000"/>
            <a:headEnd/>
            <a:tailEnd/>
          </a:ln>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540AF17-60AE-364A-B205-8BDD951FFA6C}"/>
                  </a:ext>
                </a:extLst>
              </p:cNvPr>
              <p:cNvSpPr/>
              <p:nvPr/>
            </p:nvSpPr>
            <p:spPr>
              <a:xfrm>
                <a:off x="1188289" y="2435570"/>
                <a:ext cx="4791825" cy="648191"/>
              </a:xfrm>
              <a:prstGeom prst="rect">
                <a:avLst/>
              </a:prstGeom>
            </p:spPr>
            <p:txBody>
              <a:bodyPr wrap="none">
                <a:spAutoFit/>
              </a:bodyPr>
              <a:lstStyle/>
              <a:p>
                <a:pPr marL="0" indent="0"/>
                <a14:m>
                  <m:oMathPara xmlns:m="http://schemas.openxmlformats.org/officeDocument/2006/math">
                    <m:oMathParaPr>
                      <m:jc m:val="centerGroup"/>
                    </m:oMathParaPr>
                    <m:oMath xmlns:m="http://schemas.openxmlformats.org/officeDocument/2006/math">
                      <m:r>
                        <a:rPr lang="en-US" sz="3200" b="1" i="1" smtClean="0">
                          <a:solidFill>
                            <a:srgbClr val="7030A0"/>
                          </a:solidFill>
                          <a:latin typeface="Cambria Math" panose="02040503050406030204" pitchFamily="18" charset="0"/>
                        </a:rPr>
                        <m:t>𝒙</m:t>
                      </m:r>
                      <m:r>
                        <a:rPr lang="en-US" sz="3200" i="1" smtClean="0">
                          <a:solidFill>
                            <a:srgbClr val="7030A0"/>
                          </a:solidFill>
                          <a:latin typeface="Cambria Math" panose="02040503050406030204" pitchFamily="18" charset="0"/>
                          <a:ea typeface="Cambria Math" panose="02040503050406030204" pitchFamily="18" charset="0"/>
                        </a:rPr>
                        <m:t>≅</m:t>
                      </m:r>
                      <m:r>
                        <a:rPr lang="en-US" sz="3200" b="1" i="1" smtClean="0">
                          <a:solidFill>
                            <a:srgbClr val="7030A0"/>
                          </a:solidFill>
                          <a:latin typeface="Cambria Math" panose="02040503050406030204" pitchFamily="18" charset="0"/>
                          <a:ea typeface="Cambria Math" panose="02040503050406030204" pitchFamily="18" charset="0"/>
                        </a:rPr>
                        <m:t>𝑷𝑿</m:t>
                      </m:r>
                      <m:r>
                        <a:rPr lang="en-US" sz="3200" i="1">
                          <a:solidFill>
                            <a:srgbClr val="7030A0"/>
                          </a:solidFill>
                          <a:latin typeface="Cambria Math" panose="02040503050406030204" pitchFamily="18" charset="0"/>
                          <a:ea typeface="Cambria Math" panose="02040503050406030204" pitchFamily="18" charset="0"/>
                        </a:rPr>
                        <m:t>=</m:t>
                      </m:r>
                      <m:d>
                        <m:dPr>
                          <m:ctrlPr>
                            <a:rPr lang="en-US" sz="3200" i="1" smtClean="0">
                              <a:solidFill>
                                <a:srgbClr val="7030A0"/>
                              </a:solidFill>
                              <a:latin typeface="Cambria Math" panose="02040503050406030204" pitchFamily="18" charset="0"/>
                              <a:ea typeface="Cambria Math" panose="02040503050406030204" pitchFamily="18" charset="0"/>
                            </a:rPr>
                          </m:ctrlPr>
                        </m:dPr>
                        <m:e>
                          <m:r>
                            <a:rPr lang="en-US" sz="3200" b="1" i="1">
                              <a:solidFill>
                                <a:srgbClr val="7030A0"/>
                              </a:solidFill>
                              <a:latin typeface="Cambria Math" panose="02040503050406030204" pitchFamily="18" charset="0"/>
                              <a:ea typeface="Cambria Math" panose="02040503050406030204" pitchFamily="18" charset="0"/>
                            </a:rPr>
                            <m:t>𝑷</m:t>
                          </m:r>
                          <m:sSubSup>
                            <m:sSubSupPr>
                              <m:ctrlPr>
                                <a:rPr lang="en-US" sz="3200" b="1" i="1" smtClean="0">
                                  <a:solidFill>
                                    <a:srgbClr val="C00000"/>
                                  </a:solidFill>
                                  <a:latin typeface="Cambria Math" panose="02040503050406030204" pitchFamily="18" charset="0"/>
                                  <a:ea typeface="Cambria Math" panose="02040503050406030204" pitchFamily="18" charset="0"/>
                                </a:rPr>
                              </m:ctrlPr>
                            </m:sSubSupPr>
                            <m:e>
                              <m:r>
                                <a:rPr lang="en-US" sz="3200" b="1" i="1" smtClean="0">
                                  <a:solidFill>
                                    <a:srgbClr val="C00000"/>
                                  </a:solidFill>
                                  <a:latin typeface="Cambria Math" panose="02040503050406030204" pitchFamily="18" charset="0"/>
                                  <a:ea typeface="Cambria Math" panose="02040503050406030204" pitchFamily="18" charset="0"/>
                                </a:rPr>
                                <m:t>𝑸</m:t>
                              </m:r>
                            </m:e>
                            <m:sub>
                              <m:r>
                                <a:rPr lang="en-US" sz="3200" b="0" i="1" smtClean="0">
                                  <a:solidFill>
                                    <a:srgbClr val="C00000"/>
                                  </a:solidFill>
                                  <a:latin typeface="Cambria Math" panose="02040503050406030204" pitchFamily="18" charset="0"/>
                                  <a:ea typeface="Cambria Math" panose="02040503050406030204" pitchFamily="18" charset="0"/>
                                </a:rPr>
                                <m:t>𝑆</m:t>
                              </m:r>
                            </m:sub>
                            <m:sup>
                              <m:r>
                                <a:rPr lang="en-US" sz="3200" b="1" i="1" smtClean="0">
                                  <a:solidFill>
                                    <a:srgbClr val="C00000"/>
                                  </a:solidFill>
                                  <a:latin typeface="Cambria Math" panose="02040503050406030204" pitchFamily="18" charset="0"/>
                                  <a:ea typeface="Cambria Math" panose="02040503050406030204" pitchFamily="18" charset="0"/>
                                </a:rPr>
                                <m:t>−</m:t>
                              </m:r>
                              <m:r>
                                <a:rPr lang="en-US" sz="3200" b="1" i="1" smtClean="0">
                                  <a:solidFill>
                                    <a:srgbClr val="C00000"/>
                                  </a:solidFill>
                                  <a:latin typeface="Cambria Math" panose="02040503050406030204" pitchFamily="18" charset="0"/>
                                  <a:ea typeface="Cambria Math" panose="02040503050406030204" pitchFamily="18" charset="0"/>
                                </a:rPr>
                                <m:t>𝟏</m:t>
                              </m:r>
                            </m:sup>
                          </m:sSubSup>
                        </m:e>
                      </m:d>
                      <m:d>
                        <m:dPr>
                          <m:ctrlPr>
                            <a:rPr lang="en-US" sz="3200" b="1" i="1">
                              <a:solidFill>
                                <a:srgbClr val="7030A0"/>
                              </a:solidFill>
                              <a:latin typeface="Cambria Math" panose="02040503050406030204" pitchFamily="18" charset="0"/>
                              <a:ea typeface="Cambria Math" panose="02040503050406030204" pitchFamily="18" charset="0"/>
                            </a:rPr>
                          </m:ctrlPr>
                        </m:dPr>
                        <m:e>
                          <m:sSub>
                            <m:sSubPr>
                              <m:ctrlPr>
                                <a:rPr lang="en-US" sz="3200" b="1" i="1" smtClean="0">
                                  <a:solidFill>
                                    <a:srgbClr val="C00000"/>
                                  </a:solidFill>
                                  <a:latin typeface="Cambria Math" panose="02040503050406030204" pitchFamily="18" charset="0"/>
                                  <a:ea typeface="Cambria Math" panose="02040503050406030204" pitchFamily="18" charset="0"/>
                                </a:rPr>
                              </m:ctrlPr>
                            </m:sSubPr>
                            <m:e>
                              <m:r>
                                <a:rPr lang="en-US" sz="3200" b="1" i="1" smtClean="0">
                                  <a:solidFill>
                                    <a:srgbClr val="C00000"/>
                                  </a:solidFill>
                                  <a:latin typeface="Cambria Math" panose="02040503050406030204" pitchFamily="18" charset="0"/>
                                  <a:ea typeface="Cambria Math" panose="02040503050406030204" pitchFamily="18" charset="0"/>
                                </a:rPr>
                                <m:t>𝑸</m:t>
                              </m:r>
                            </m:e>
                            <m:sub>
                              <m:r>
                                <a:rPr lang="en-US" sz="3200" b="0" i="1" smtClean="0">
                                  <a:solidFill>
                                    <a:srgbClr val="C00000"/>
                                  </a:solidFill>
                                  <a:latin typeface="Cambria Math" panose="02040503050406030204" pitchFamily="18" charset="0"/>
                                  <a:ea typeface="Cambria Math" panose="02040503050406030204" pitchFamily="18" charset="0"/>
                                </a:rPr>
                                <m:t>𝑆</m:t>
                              </m:r>
                            </m:sub>
                          </m:sSub>
                          <m:r>
                            <a:rPr lang="en-US" sz="3200" b="1" i="1">
                              <a:solidFill>
                                <a:srgbClr val="7030A0"/>
                              </a:solidFill>
                              <a:latin typeface="Cambria Math" panose="02040503050406030204" pitchFamily="18" charset="0"/>
                              <a:ea typeface="Cambria Math" panose="02040503050406030204" pitchFamily="18" charset="0"/>
                            </a:rPr>
                            <m:t>𝑿</m:t>
                          </m:r>
                        </m:e>
                      </m:d>
                    </m:oMath>
                  </m:oMathPara>
                </a14:m>
                <a:endParaRPr lang="en-US" sz="3200" dirty="0">
                  <a:solidFill>
                    <a:srgbClr val="C00000"/>
                  </a:solidFill>
                  <a:ea typeface="Cambria Math" panose="02040503050406030204" pitchFamily="18" charset="0"/>
                </a:endParaRPr>
              </a:p>
            </p:txBody>
          </p:sp>
        </mc:Choice>
        <mc:Fallback xmlns="">
          <p:sp>
            <p:nvSpPr>
              <p:cNvPr id="7" name="Rectangle 6">
                <a:extLst>
                  <a:ext uri="{FF2B5EF4-FFF2-40B4-BE49-F238E27FC236}">
                    <a16:creationId xmlns:a16="http://schemas.microsoft.com/office/drawing/2014/main" id="{A540AF17-60AE-364A-B205-8BDD951FFA6C}"/>
                  </a:ext>
                </a:extLst>
              </p:cNvPr>
              <p:cNvSpPr>
                <a:spLocks noRot="1" noChangeAspect="1" noMove="1" noResize="1" noEditPoints="1" noAdjustHandles="1" noChangeArrowheads="1" noChangeShapeType="1" noTextEdit="1"/>
              </p:cNvSpPr>
              <p:nvPr/>
            </p:nvSpPr>
            <p:spPr>
              <a:xfrm>
                <a:off x="1188289" y="2435570"/>
                <a:ext cx="4791825" cy="648191"/>
              </a:xfrm>
              <a:prstGeom prst="rect">
                <a:avLst/>
              </a:prstGeom>
              <a:blipFill>
                <a:blip r:embed="rId4"/>
                <a:stretch>
                  <a:fillRect b="-980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4A3459F-5058-5E48-81A8-DD67B9181757}"/>
                  </a:ext>
                </a:extLst>
              </p:cNvPr>
              <p:cNvSpPr txBox="1"/>
              <p:nvPr/>
            </p:nvSpPr>
            <p:spPr>
              <a:xfrm>
                <a:off x="1371600" y="4604931"/>
                <a:ext cx="2548069" cy="81798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3200" i="1" smtClean="0">
                              <a:solidFill>
                                <a:srgbClr val="C00000"/>
                              </a:solidFill>
                              <a:latin typeface="Cambria Math" panose="02040503050406030204" pitchFamily="18" charset="0"/>
                            </a:rPr>
                          </m:ctrlPr>
                        </m:sSubPr>
                        <m:e>
                          <m:r>
                            <a:rPr lang="en-US" sz="3200" b="1" i="1" smtClean="0">
                              <a:solidFill>
                                <a:srgbClr val="C00000"/>
                              </a:solidFill>
                              <a:latin typeface="Cambria Math" panose="02040503050406030204" pitchFamily="18" charset="0"/>
                            </a:rPr>
                            <m:t>𝑸</m:t>
                          </m:r>
                        </m:e>
                        <m:sub>
                          <m:r>
                            <a:rPr lang="en-US" sz="3200" b="0" i="1" smtClean="0">
                              <a:solidFill>
                                <a:srgbClr val="C00000"/>
                              </a:solidFill>
                              <a:latin typeface="Cambria Math" panose="02040503050406030204" pitchFamily="18" charset="0"/>
                            </a:rPr>
                            <m:t>𝑆</m:t>
                          </m:r>
                        </m:sub>
                      </m:sSub>
                      <m:r>
                        <a:rPr lang="en-US" sz="3200" b="0" i="1" smtClean="0">
                          <a:solidFill>
                            <a:srgbClr val="C00000"/>
                          </a:solidFill>
                          <a:latin typeface="Cambria Math" panose="02040503050406030204" pitchFamily="18" charset="0"/>
                        </a:rPr>
                        <m:t>=</m:t>
                      </m:r>
                      <m:d>
                        <m:dPr>
                          <m:begChr m:val="["/>
                          <m:endChr m:val="]"/>
                          <m:ctrlPr>
                            <a:rPr lang="en-US" sz="3200" b="0" i="1" smtClean="0">
                              <a:solidFill>
                                <a:srgbClr val="C00000"/>
                              </a:solidFill>
                              <a:latin typeface="Cambria Math" panose="02040503050406030204" pitchFamily="18" charset="0"/>
                            </a:rPr>
                          </m:ctrlPr>
                        </m:dPr>
                        <m:e>
                          <m:m>
                            <m:mPr>
                              <m:mcs>
                                <m:mc>
                                  <m:mcPr>
                                    <m:count m:val="2"/>
                                    <m:mcJc m:val="center"/>
                                  </m:mcPr>
                                </m:mc>
                              </m:mcs>
                              <m:ctrlPr>
                                <a:rPr lang="en-US" sz="3200" b="0" i="1" smtClean="0">
                                  <a:solidFill>
                                    <a:srgbClr val="C00000"/>
                                  </a:solidFill>
                                  <a:latin typeface="Cambria Math" panose="02040503050406030204" pitchFamily="18" charset="0"/>
                                </a:rPr>
                              </m:ctrlPr>
                            </m:mPr>
                            <m:mr>
                              <m:e>
                                <m:r>
                                  <m:rPr>
                                    <m:brk m:alnAt="7"/>
                                  </m:rPr>
                                  <a:rPr lang="en-US" sz="3200" b="0" i="1" smtClean="0">
                                    <a:solidFill>
                                      <a:srgbClr val="C00000"/>
                                    </a:solidFill>
                                    <a:latin typeface="Cambria Math" panose="02040503050406030204" pitchFamily="18" charset="0"/>
                                  </a:rPr>
                                  <m:t>𝑠</m:t>
                                </m:r>
                                <m:r>
                                  <a:rPr lang="en-US" sz="3200" b="1" i="1" smtClean="0">
                                    <a:solidFill>
                                      <a:srgbClr val="C00000"/>
                                    </a:solidFill>
                                    <a:latin typeface="Cambria Math" panose="02040503050406030204" pitchFamily="18" charset="0"/>
                                  </a:rPr>
                                  <m:t>𝑹</m:t>
                                </m:r>
                              </m:e>
                              <m:e>
                                <m:r>
                                  <a:rPr lang="en-US" sz="3200" b="1" i="1" smtClean="0">
                                    <a:solidFill>
                                      <a:srgbClr val="C00000"/>
                                    </a:solidFill>
                                    <a:latin typeface="Cambria Math" panose="02040503050406030204" pitchFamily="18" charset="0"/>
                                  </a:rPr>
                                  <m:t>𝒕</m:t>
                                </m:r>
                              </m:e>
                            </m:mr>
                            <m:mr>
                              <m:e>
                                <m:sSup>
                                  <m:sSupPr>
                                    <m:ctrlPr>
                                      <a:rPr lang="en-US" sz="3200" b="0" i="1" smtClean="0">
                                        <a:solidFill>
                                          <a:srgbClr val="C00000"/>
                                        </a:solidFill>
                                        <a:latin typeface="Cambria Math" panose="02040503050406030204" pitchFamily="18" charset="0"/>
                                      </a:rPr>
                                    </m:ctrlPr>
                                  </m:sSupPr>
                                  <m:e>
                                    <m:r>
                                      <a:rPr lang="en-US" sz="3200" b="1" i="1" smtClean="0">
                                        <a:solidFill>
                                          <a:srgbClr val="C00000"/>
                                        </a:solidFill>
                                        <a:latin typeface="Cambria Math" panose="02040503050406030204" pitchFamily="18" charset="0"/>
                                      </a:rPr>
                                      <m:t>𝟎</m:t>
                                    </m:r>
                                  </m:e>
                                  <m:sup>
                                    <m:r>
                                      <a:rPr lang="en-US" sz="3200" b="0" i="1" smtClean="0">
                                        <a:solidFill>
                                          <a:srgbClr val="C00000"/>
                                        </a:solidFill>
                                        <a:latin typeface="Cambria Math" panose="02040503050406030204" pitchFamily="18" charset="0"/>
                                      </a:rPr>
                                      <m:t>𝑇</m:t>
                                    </m:r>
                                  </m:sup>
                                </m:sSup>
                              </m:e>
                              <m:e>
                                <m:r>
                                  <a:rPr lang="en-US" sz="3200" b="0" i="1" smtClean="0">
                                    <a:solidFill>
                                      <a:srgbClr val="C00000"/>
                                    </a:solidFill>
                                    <a:latin typeface="Cambria Math" panose="02040503050406030204" pitchFamily="18" charset="0"/>
                                  </a:rPr>
                                  <m:t>1</m:t>
                                </m:r>
                              </m:e>
                            </m:mr>
                          </m:m>
                        </m:e>
                      </m:d>
                    </m:oMath>
                  </m:oMathPara>
                </a14:m>
                <a:endParaRPr lang="en-US" sz="3200" dirty="0">
                  <a:solidFill>
                    <a:srgbClr val="C00000"/>
                  </a:solidFill>
                </a:endParaRPr>
              </a:p>
            </p:txBody>
          </p:sp>
        </mc:Choice>
        <mc:Fallback xmlns="">
          <p:sp>
            <p:nvSpPr>
              <p:cNvPr id="8" name="TextBox 7">
                <a:extLst>
                  <a:ext uri="{FF2B5EF4-FFF2-40B4-BE49-F238E27FC236}">
                    <a16:creationId xmlns:a16="http://schemas.microsoft.com/office/drawing/2014/main" id="{14A3459F-5058-5E48-81A8-DD67B9181757}"/>
                  </a:ext>
                </a:extLst>
              </p:cNvPr>
              <p:cNvSpPr txBox="1">
                <a:spLocks noRot="1" noChangeAspect="1" noMove="1" noResize="1" noEditPoints="1" noAdjustHandles="1" noChangeArrowheads="1" noChangeShapeType="1" noTextEdit="1"/>
              </p:cNvSpPr>
              <p:nvPr/>
            </p:nvSpPr>
            <p:spPr>
              <a:xfrm>
                <a:off x="1371600" y="4604931"/>
                <a:ext cx="2548069" cy="817981"/>
              </a:xfrm>
              <a:prstGeom prst="rect">
                <a:avLst/>
              </a:prstGeom>
              <a:blipFill>
                <a:blip r:embed="rId5"/>
                <a:stretch>
                  <a:fillRect l="-4478" t="-1538" b="-1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988AB04-C075-8D48-A8D8-1968DE52AA33}"/>
                  </a:ext>
                </a:extLst>
              </p:cNvPr>
              <p:cNvSpPr txBox="1"/>
              <p:nvPr/>
            </p:nvSpPr>
            <p:spPr>
              <a:xfrm>
                <a:off x="1985827" y="3394653"/>
                <a:ext cx="1219200" cy="923330"/>
              </a:xfrm>
              <a:prstGeom prst="rect">
                <a:avLst/>
              </a:prstGeom>
              <a:noFill/>
            </p:spPr>
            <p:txBody>
              <a:bodyPr wrap="square" rtlCol="0">
                <a:spAutoFit/>
              </a:bodyPr>
              <a:lstStyle/>
              <a:p>
                <a:pPr algn="ctr"/>
                <a14:m>
                  <m:oMath xmlns:m="http://schemas.openxmlformats.org/officeDocument/2006/math">
                    <m:r>
                      <a:rPr lang="en-US" sz="1800" i="1" dirty="0" smtClean="0">
                        <a:latin typeface="Cambria Math" panose="02040503050406030204" pitchFamily="18" charset="0"/>
                      </a:rPr>
                      <m:t>3</m:t>
                    </m:r>
                    <m:r>
                      <a:rPr lang="en-US" sz="1800" i="1" dirty="0" smtClean="0">
                        <a:latin typeface="Cambria Math" panose="02040503050406030204" pitchFamily="18" charset="0"/>
                        <a:ea typeface="Cambria Math" panose="02040503050406030204" pitchFamily="18" charset="0"/>
                      </a:rPr>
                      <m:t>×</m:t>
                    </m:r>
                    <m:r>
                      <a:rPr lang="en-US" sz="1800" i="1" dirty="0" smtClean="0">
                        <a:latin typeface="Cambria Math" panose="02040503050406030204" pitchFamily="18" charset="0"/>
                      </a:rPr>
                      <m:t>3</m:t>
                    </m:r>
                  </m:oMath>
                </a14:m>
                <a:r>
                  <a:rPr lang="en-US" sz="1800" dirty="0"/>
                  <a:t> </a:t>
                </a:r>
                <a:br>
                  <a:rPr lang="en-US" sz="1800" dirty="0"/>
                </a:br>
                <a:r>
                  <a:rPr lang="en-US" sz="1800" dirty="0"/>
                  <a:t>rotation matrix</a:t>
                </a:r>
              </a:p>
            </p:txBody>
          </p:sp>
        </mc:Choice>
        <mc:Fallback xmlns="">
          <p:sp>
            <p:nvSpPr>
              <p:cNvPr id="9" name="TextBox 8">
                <a:extLst>
                  <a:ext uri="{FF2B5EF4-FFF2-40B4-BE49-F238E27FC236}">
                    <a16:creationId xmlns:a16="http://schemas.microsoft.com/office/drawing/2014/main" id="{0988AB04-C075-8D48-A8D8-1968DE52AA33}"/>
                  </a:ext>
                </a:extLst>
              </p:cNvPr>
              <p:cNvSpPr txBox="1">
                <a:spLocks noRot="1" noChangeAspect="1" noMove="1" noResize="1" noEditPoints="1" noAdjustHandles="1" noChangeArrowheads="1" noChangeShapeType="1" noTextEdit="1"/>
              </p:cNvSpPr>
              <p:nvPr/>
            </p:nvSpPr>
            <p:spPr>
              <a:xfrm>
                <a:off x="1985827" y="3394653"/>
                <a:ext cx="1219200" cy="923330"/>
              </a:xfrm>
              <a:prstGeom prst="rect">
                <a:avLst/>
              </a:prstGeom>
              <a:blipFill>
                <a:blip r:embed="rId6"/>
                <a:stretch>
                  <a:fillRect b="-9459"/>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F208A7FF-C991-2846-BF71-6856DB080AFB}"/>
              </a:ext>
            </a:extLst>
          </p:cNvPr>
          <p:cNvCxnSpPr>
            <a:cxnSpLocks/>
            <a:stCxn id="9" idx="2"/>
          </p:cNvCxnSpPr>
          <p:nvPr/>
        </p:nvCxnSpPr>
        <p:spPr bwMode="auto">
          <a:xfrm>
            <a:off x="2595427" y="4317983"/>
            <a:ext cx="241730" cy="28694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4BEDB0C-B991-AF45-8824-F07858374833}"/>
                  </a:ext>
                </a:extLst>
              </p:cNvPr>
              <p:cNvSpPr txBox="1"/>
              <p:nvPr/>
            </p:nvSpPr>
            <p:spPr>
              <a:xfrm>
                <a:off x="3302897" y="3394653"/>
                <a:ext cx="1676400" cy="923330"/>
              </a:xfrm>
              <a:prstGeom prst="rect">
                <a:avLst/>
              </a:prstGeom>
              <a:noFill/>
            </p:spPr>
            <p:txBody>
              <a:bodyPr wrap="square" rtlCol="0">
                <a:spAutoFit/>
              </a:bodyPr>
              <a:lstStyle/>
              <a:p>
                <a:pPr algn="ctr"/>
                <a14:m>
                  <m:oMath xmlns:m="http://schemas.openxmlformats.org/officeDocument/2006/math">
                    <m:r>
                      <a:rPr lang="en-US" sz="1800" b="0" i="1" dirty="0" smtClean="0">
                        <a:latin typeface="Cambria Math" panose="02040503050406030204" pitchFamily="18" charset="0"/>
                      </a:rPr>
                      <m:t>3</m:t>
                    </m:r>
                    <m:r>
                      <a:rPr lang="en-US" sz="1800" i="1" dirty="0" smtClean="0">
                        <a:latin typeface="Cambria Math" panose="02040503050406030204" pitchFamily="18" charset="0"/>
                        <a:ea typeface="Cambria Math" panose="02040503050406030204" pitchFamily="18" charset="0"/>
                      </a:rPr>
                      <m:t>×</m:t>
                    </m:r>
                    <m:r>
                      <a:rPr lang="en-US" sz="1800" b="0" i="1" dirty="0" smtClean="0">
                        <a:latin typeface="Cambria Math" panose="02040503050406030204" pitchFamily="18" charset="0"/>
                        <a:ea typeface="Cambria Math" panose="02040503050406030204" pitchFamily="18" charset="0"/>
                      </a:rPr>
                      <m:t>1</m:t>
                    </m:r>
                  </m:oMath>
                </a14:m>
                <a:r>
                  <a:rPr lang="en-US" sz="1800" dirty="0"/>
                  <a:t> translation vector</a:t>
                </a:r>
              </a:p>
            </p:txBody>
          </p:sp>
        </mc:Choice>
        <mc:Fallback xmlns="">
          <p:sp>
            <p:nvSpPr>
              <p:cNvPr id="11" name="TextBox 10">
                <a:extLst>
                  <a:ext uri="{FF2B5EF4-FFF2-40B4-BE49-F238E27FC236}">
                    <a16:creationId xmlns:a16="http://schemas.microsoft.com/office/drawing/2014/main" id="{94BEDB0C-B991-AF45-8824-F07858374833}"/>
                  </a:ext>
                </a:extLst>
              </p:cNvPr>
              <p:cNvSpPr txBox="1">
                <a:spLocks noRot="1" noChangeAspect="1" noMove="1" noResize="1" noEditPoints="1" noAdjustHandles="1" noChangeArrowheads="1" noChangeShapeType="1" noTextEdit="1"/>
              </p:cNvSpPr>
              <p:nvPr/>
            </p:nvSpPr>
            <p:spPr>
              <a:xfrm>
                <a:off x="3302897" y="3394653"/>
                <a:ext cx="1676400" cy="923330"/>
              </a:xfrm>
              <a:prstGeom prst="rect">
                <a:avLst/>
              </a:prstGeom>
              <a:blipFill>
                <a:blip r:embed="rId7"/>
                <a:stretch>
                  <a:fillRect b="-9459"/>
                </a:stretch>
              </a:blipFill>
            </p:spPr>
            <p:txBody>
              <a:bodyPr/>
              <a:lstStyle/>
              <a:p>
                <a:r>
                  <a:rPr lang="en-US">
                    <a:noFill/>
                  </a:rPr>
                  <a:t> </a:t>
                </a:r>
              </a:p>
            </p:txBody>
          </p:sp>
        </mc:Fallback>
      </mc:AlternateContent>
      <p:cxnSp>
        <p:nvCxnSpPr>
          <p:cNvPr id="12" name="Straight Arrow Connector 11">
            <a:extLst>
              <a:ext uri="{FF2B5EF4-FFF2-40B4-BE49-F238E27FC236}">
                <a16:creationId xmlns:a16="http://schemas.microsoft.com/office/drawing/2014/main" id="{E4B8D72F-C6F7-5A4B-9691-DA869B85F334}"/>
              </a:ext>
            </a:extLst>
          </p:cNvPr>
          <p:cNvCxnSpPr>
            <a:cxnSpLocks/>
            <a:stCxn id="11" idx="2"/>
          </p:cNvCxnSpPr>
          <p:nvPr/>
        </p:nvCxnSpPr>
        <p:spPr bwMode="auto">
          <a:xfrm flipH="1">
            <a:off x="3620827" y="4317983"/>
            <a:ext cx="520270" cy="28694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fig9"/>
          <p:cNvPicPr>
            <a:picLocks noChangeAspect="1" noChangeArrowheads="1"/>
          </p:cNvPicPr>
          <p:nvPr/>
        </p:nvPicPr>
        <p:blipFill>
          <a:blip r:embed="rId3" cstate="print">
            <a:clrChange>
              <a:clrFrom>
                <a:srgbClr val="F8F8F8"/>
              </a:clrFrom>
              <a:clrTo>
                <a:srgbClr val="F8F8F8">
                  <a:alpha val="0"/>
                </a:srgbClr>
              </a:clrTo>
            </a:clrChange>
          </a:blip>
          <a:srcRect/>
          <a:stretch>
            <a:fillRect/>
          </a:stretch>
        </p:blipFill>
        <p:spPr bwMode="auto">
          <a:xfrm>
            <a:off x="2590801" y="3917950"/>
            <a:ext cx="3433763" cy="2344738"/>
          </a:xfrm>
          <a:prstGeom prst="rect">
            <a:avLst/>
          </a:prstGeom>
          <a:noFill/>
          <a:ln w="9525">
            <a:noFill/>
            <a:miter lim="800000"/>
            <a:headEnd/>
            <a:tailEnd/>
          </a:ln>
        </p:spPr>
      </p:pic>
      <p:pic>
        <p:nvPicPr>
          <p:cNvPr id="31747" name="Picture 3" descr="fig9"/>
          <p:cNvPicPr>
            <a:picLocks noChangeAspect="1" noChangeArrowheads="1"/>
          </p:cNvPicPr>
          <p:nvPr/>
        </p:nvPicPr>
        <p:blipFill>
          <a:blip r:embed="rId4" cstate="print"/>
          <a:srcRect/>
          <a:stretch>
            <a:fillRect/>
          </a:stretch>
        </p:blipFill>
        <p:spPr bwMode="auto">
          <a:xfrm>
            <a:off x="2746375" y="1579563"/>
            <a:ext cx="3094038" cy="1860550"/>
          </a:xfrm>
          <a:prstGeom prst="rect">
            <a:avLst/>
          </a:prstGeom>
          <a:noFill/>
          <a:ln w="9525">
            <a:noFill/>
            <a:miter lim="800000"/>
            <a:headEnd/>
            <a:tailEnd/>
          </a:ln>
        </p:spPr>
      </p:pic>
      <p:pic>
        <p:nvPicPr>
          <p:cNvPr id="31748" name="Picture 4" descr="fig9"/>
          <p:cNvPicPr>
            <a:picLocks noChangeAspect="1" noChangeArrowheads="1"/>
          </p:cNvPicPr>
          <p:nvPr/>
        </p:nvPicPr>
        <p:blipFill>
          <a:blip r:embed="rId5" cstate="print"/>
          <a:srcRect/>
          <a:stretch>
            <a:fillRect/>
          </a:stretch>
        </p:blipFill>
        <p:spPr bwMode="auto">
          <a:xfrm>
            <a:off x="6086476" y="1295401"/>
            <a:ext cx="3362325" cy="2124075"/>
          </a:xfrm>
          <a:prstGeom prst="rect">
            <a:avLst/>
          </a:prstGeom>
          <a:noFill/>
          <a:ln w="9525">
            <a:noFill/>
            <a:miter lim="800000"/>
            <a:headEnd/>
            <a:tailEnd/>
          </a:ln>
        </p:spPr>
      </p:pic>
      <p:pic>
        <p:nvPicPr>
          <p:cNvPr id="31749" name="Picture 5" descr="fig9"/>
          <p:cNvPicPr>
            <a:picLocks noChangeAspect="1" noChangeArrowheads="1"/>
          </p:cNvPicPr>
          <p:nvPr/>
        </p:nvPicPr>
        <p:blipFill>
          <a:blip r:embed="rId6" cstate="print">
            <a:clrChange>
              <a:clrFrom>
                <a:srgbClr val="F8F8F8"/>
              </a:clrFrom>
              <a:clrTo>
                <a:srgbClr val="F8F8F8">
                  <a:alpha val="0"/>
                </a:srgbClr>
              </a:clrTo>
            </a:clrChange>
          </a:blip>
          <a:srcRect/>
          <a:stretch>
            <a:fillRect/>
          </a:stretch>
        </p:blipFill>
        <p:spPr bwMode="auto">
          <a:xfrm>
            <a:off x="5970589" y="4210050"/>
            <a:ext cx="3443287" cy="2351088"/>
          </a:xfrm>
          <a:prstGeom prst="rect">
            <a:avLst/>
          </a:prstGeom>
          <a:noFill/>
          <a:ln w="9525">
            <a:noFill/>
            <a:miter lim="800000"/>
            <a:headEnd/>
            <a:tailEnd/>
          </a:ln>
        </p:spPr>
      </p:pic>
      <p:sp>
        <p:nvSpPr>
          <p:cNvPr id="31750" name="Rectangle 6"/>
          <p:cNvSpPr>
            <a:spLocks noGrp="1" noChangeArrowheads="1"/>
          </p:cNvSpPr>
          <p:nvPr>
            <p:ph type="title"/>
          </p:nvPr>
        </p:nvSpPr>
        <p:spPr/>
        <p:txBody>
          <a:bodyPr/>
          <a:lstStyle/>
          <a:p>
            <a:r>
              <a:rPr lang="en-US"/>
              <a:t>Similarity ambiguity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Outline: Structure from motion</a:t>
            </a:r>
          </a:p>
        </p:txBody>
      </p:sp>
      <p:sp>
        <p:nvSpPr>
          <p:cNvPr id="1092611" name="Rectangle 3"/>
          <p:cNvSpPr>
            <a:spLocks noGrp="1" noChangeArrowheads="1"/>
          </p:cNvSpPr>
          <p:nvPr>
            <p:ph type="body" idx="1"/>
          </p:nvPr>
        </p:nvSpPr>
        <p:spPr/>
        <p:txBody>
          <a:bodyPr/>
          <a:lstStyle/>
          <a:p>
            <a:pPr>
              <a:buFontTx/>
              <a:buChar char="•"/>
            </a:pPr>
            <a:r>
              <a:rPr lang="en-US" sz="2800" dirty="0">
                <a:solidFill>
                  <a:schemeClr val="bg1">
                    <a:lumMod val="50000"/>
                  </a:schemeClr>
                </a:solidFill>
              </a:rPr>
              <a:t>Problem definition and ambiguities</a:t>
            </a:r>
          </a:p>
          <a:p>
            <a:pPr>
              <a:buFontTx/>
              <a:buChar char="•"/>
            </a:pPr>
            <a:r>
              <a:rPr lang="en-US" sz="2800" dirty="0"/>
              <a:t>Affine structure from motion</a:t>
            </a:r>
          </a:p>
          <a:p>
            <a:pPr lvl="1"/>
            <a:r>
              <a:rPr lang="en-US" sz="2400" dirty="0"/>
              <a:t>Factorization</a:t>
            </a:r>
          </a:p>
        </p:txBody>
      </p:sp>
    </p:spTree>
    <p:extLst>
      <p:ext uri="{BB962C8B-B14F-4D97-AF65-F5344CB8AC3E}">
        <p14:creationId xmlns:p14="http://schemas.microsoft.com/office/powerpoint/2010/main" val="4012899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2611">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926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2611"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3589" name="Picture 5" descr="fig5"/>
          <p:cNvPicPr>
            <a:picLocks noChangeAspect="1" noChangeArrowheads="1"/>
          </p:cNvPicPr>
          <p:nvPr/>
        </p:nvPicPr>
        <p:blipFill>
          <a:blip r:embed="rId3" cstate="print"/>
          <a:srcRect/>
          <a:stretch>
            <a:fillRect/>
          </a:stretch>
        </p:blipFill>
        <p:spPr bwMode="auto">
          <a:xfrm>
            <a:off x="3643314" y="3968750"/>
            <a:ext cx="4814887" cy="2813050"/>
          </a:xfrm>
          <a:prstGeom prst="rect">
            <a:avLst/>
          </a:prstGeom>
          <a:noFill/>
          <a:ln w="9525">
            <a:noFill/>
            <a:miter lim="800000"/>
            <a:headEnd/>
            <a:tailEnd/>
          </a:ln>
        </p:spPr>
      </p:pic>
      <p:sp>
        <p:nvSpPr>
          <p:cNvPr id="32770" name="Rectangle 2"/>
          <p:cNvSpPr>
            <a:spLocks noGrp="1" noChangeArrowheads="1"/>
          </p:cNvSpPr>
          <p:nvPr>
            <p:ph type="title"/>
          </p:nvPr>
        </p:nvSpPr>
        <p:spPr/>
        <p:txBody>
          <a:bodyPr/>
          <a:lstStyle/>
          <a:p>
            <a:r>
              <a:rPr lang="en-US" dirty="0"/>
              <a:t>Affine structure from motion</a:t>
            </a:r>
          </a:p>
        </p:txBody>
      </p:sp>
      <p:sp>
        <p:nvSpPr>
          <p:cNvPr id="32771" name="Rectangle 3"/>
          <p:cNvSpPr>
            <a:spLocks noGrp="1" noChangeArrowheads="1"/>
          </p:cNvSpPr>
          <p:nvPr>
            <p:ph type="body" idx="1"/>
          </p:nvPr>
        </p:nvSpPr>
        <p:spPr/>
        <p:txBody>
          <a:bodyPr/>
          <a:lstStyle/>
          <a:p>
            <a:pPr>
              <a:buFontTx/>
              <a:buChar char="•"/>
            </a:pPr>
            <a:r>
              <a:rPr lang="en-US" sz="2800" dirty="0"/>
              <a:t>Let’s start with </a:t>
            </a:r>
            <a:r>
              <a:rPr lang="en-US" sz="2800" i="1" dirty="0"/>
              <a:t>affine </a:t>
            </a:r>
            <a:r>
              <a:rPr lang="en-US" sz="2800" dirty="0"/>
              <a:t>or</a:t>
            </a:r>
            <a:r>
              <a:rPr lang="en-US" sz="2800" i="1" dirty="0"/>
              <a:t> weak perspective </a:t>
            </a:r>
            <a:r>
              <a:rPr lang="en-US" sz="2800" dirty="0"/>
              <a:t>cameras</a:t>
            </a:r>
          </a:p>
        </p:txBody>
      </p:sp>
      <p:pic>
        <p:nvPicPr>
          <p:cNvPr id="963588" name="Picture 4" descr="fig5"/>
          <p:cNvPicPr>
            <a:picLocks noChangeAspect="1" noChangeArrowheads="1"/>
          </p:cNvPicPr>
          <p:nvPr/>
        </p:nvPicPr>
        <p:blipFill>
          <a:blip r:embed="rId4" cstate="print"/>
          <a:srcRect/>
          <a:stretch>
            <a:fillRect/>
          </a:stretch>
        </p:blipFill>
        <p:spPr bwMode="auto">
          <a:xfrm>
            <a:off x="6249988" y="1905001"/>
            <a:ext cx="2589212" cy="1941513"/>
          </a:xfrm>
          <a:prstGeom prst="rect">
            <a:avLst/>
          </a:prstGeom>
          <a:noFill/>
          <a:ln w="9525">
            <a:noFill/>
            <a:miter lim="800000"/>
            <a:headEnd/>
            <a:tailEnd/>
          </a:ln>
        </p:spPr>
      </p:pic>
      <p:pic>
        <p:nvPicPr>
          <p:cNvPr id="963590" name="Picture 6" descr="fig5"/>
          <p:cNvPicPr>
            <a:picLocks noChangeAspect="1" noChangeArrowheads="1"/>
          </p:cNvPicPr>
          <p:nvPr/>
        </p:nvPicPr>
        <p:blipFill>
          <a:blip r:embed="rId5" cstate="print"/>
          <a:srcRect/>
          <a:stretch>
            <a:fillRect/>
          </a:stretch>
        </p:blipFill>
        <p:spPr bwMode="auto">
          <a:xfrm>
            <a:off x="3217864" y="1908176"/>
            <a:ext cx="2586037" cy="1939925"/>
          </a:xfrm>
          <a:prstGeom prst="rect">
            <a:avLst/>
          </a:prstGeom>
          <a:noFill/>
          <a:ln w="9525">
            <a:noFill/>
            <a:miter lim="800000"/>
            <a:headEnd/>
            <a:tailEnd/>
          </a:ln>
        </p:spPr>
      </p:pic>
      <p:sp>
        <p:nvSpPr>
          <p:cNvPr id="963591" name="Text Box 7"/>
          <p:cNvSpPr txBox="1">
            <a:spLocks noChangeArrowheads="1"/>
          </p:cNvSpPr>
          <p:nvPr/>
        </p:nvSpPr>
        <p:spPr bwMode="auto">
          <a:xfrm>
            <a:off x="8610154" y="4430713"/>
            <a:ext cx="880369" cy="523220"/>
          </a:xfrm>
          <a:prstGeom prst="rect">
            <a:avLst/>
          </a:prstGeom>
          <a:noFill/>
          <a:ln w="9525">
            <a:noFill/>
            <a:miter lim="800000"/>
            <a:headEnd/>
            <a:tailEnd/>
          </a:ln>
        </p:spPr>
        <p:txBody>
          <a:bodyPr wrap="none">
            <a:spAutoFit/>
          </a:bodyPr>
          <a:lstStyle/>
          <a:p>
            <a:pPr algn="ctr"/>
            <a:r>
              <a:rPr lang="en-US" sz="1400" dirty="0"/>
              <a:t>center at</a:t>
            </a:r>
            <a:br>
              <a:rPr lang="en-US" sz="1400" dirty="0"/>
            </a:br>
            <a:r>
              <a:rPr lang="en-US" sz="1400" dirty="0"/>
              <a:t>infinity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dirty="0"/>
              <a:t>Recall: Orthographic projection</a:t>
            </a:r>
          </a:p>
        </p:txBody>
      </p:sp>
      <p:sp>
        <p:nvSpPr>
          <p:cNvPr id="33797" name="Freeform 8"/>
          <p:cNvSpPr>
            <a:spLocks/>
          </p:cNvSpPr>
          <p:nvPr/>
        </p:nvSpPr>
        <p:spPr bwMode="auto">
          <a:xfrm>
            <a:off x="3944937" y="2033587"/>
            <a:ext cx="1638300" cy="1177925"/>
          </a:xfrm>
          <a:custGeom>
            <a:avLst/>
            <a:gdLst>
              <a:gd name="T0" fmla="*/ 0 w 1032"/>
              <a:gd name="T1" fmla="*/ 2147483647 h 742"/>
              <a:gd name="T2" fmla="*/ 2147483647 w 1032"/>
              <a:gd name="T3" fmla="*/ 0 h 742"/>
              <a:gd name="T4" fmla="*/ 2147483647 w 1032"/>
              <a:gd name="T5" fmla="*/ 2147483647 h 742"/>
              <a:gd name="T6" fmla="*/ 0 w 1032"/>
              <a:gd name="T7" fmla="*/ 2147483647 h 742"/>
              <a:gd name="T8" fmla="*/ 0 60000 65536"/>
              <a:gd name="T9" fmla="*/ 0 60000 65536"/>
              <a:gd name="T10" fmla="*/ 0 60000 65536"/>
              <a:gd name="T11" fmla="*/ 0 60000 65536"/>
              <a:gd name="T12" fmla="*/ 0 w 1032"/>
              <a:gd name="T13" fmla="*/ 0 h 742"/>
              <a:gd name="T14" fmla="*/ 1032 w 1032"/>
              <a:gd name="T15" fmla="*/ 742 h 742"/>
            </a:gdLst>
            <a:ahLst/>
            <a:cxnLst>
              <a:cxn ang="T8">
                <a:pos x="T0" y="T1"/>
              </a:cxn>
              <a:cxn ang="T9">
                <a:pos x="T2" y="T3"/>
              </a:cxn>
              <a:cxn ang="T10">
                <a:pos x="T4" y="T5"/>
              </a:cxn>
              <a:cxn ang="T11">
                <a:pos x="T6" y="T7"/>
              </a:cxn>
            </a:cxnLst>
            <a:rect l="T12" t="T13" r="T14" b="T15"/>
            <a:pathLst>
              <a:path w="1032" h="742">
                <a:moveTo>
                  <a:pt x="0" y="319"/>
                </a:moveTo>
                <a:lnTo>
                  <a:pt x="1032" y="0"/>
                </a:lnTo>
                <a:lnTo>
                  <a:pt x="401" y="742"/>
                </a:lnTo>
                <a:lnTo>
                  <a:pt x="0" y="319"/>
                </a:lnTo>
                <a:close/>
              </a:path>
            </a:pathLst>
          </a:custGeom>
          <a:noFill/>
          <a:ln w="34925">
            <a:solidFill>
              <a:srgbClr val="000000"/>
            </a:solidFill>
            <a:round/>
            <a:headEnd/>
            <a:tailEnd/>
          </a:ln>
        </p:spPr>
        <p:txBody>
          <a:bodyPr/>
          <a:lstStyle/>
          <a:p>
            <a:endParaRPr lang="en-US"/>
          </a:p>
        </p:txBody>
      </p:sp>
      <p:sp>
        <p:nvSpPr>
          <p:cNvPr id="33798" name="Freeform 9"/>
          <p:cNvSpPr>
            <a:spLocks/>
          </p:cNvSpPr>
          <p:nvPr/>
        </p:nvSpPr>
        <p:spPr bwMode="auto">
          <a:xfrm>
            <a:off x="3921124" y="2481262"/>
            <a:ext cx="71438" cy="93663"/>
          </a:xfrm>
          <a:custGeom>
            <a:avLst/>
            <a:gdLst>
              <a:gd name="T0" fmla="*/ 2147483647 w 45"/>
              <a:gd name="T1" fmla="*/ 2147483647 h 59"/>
              <a:gd name="T2" fmla="*/ 2147483647 w 45"/>
              <a:gd name="T3" fmla="*/ 0 h 59"/>
              <a:gd name="T4" fmla="*/ 2147483647 w 45"/>
              <a:gd name="T5" fmla="*/ 2147483647 h 59"/>
              <a:gd name="T6" fmla="*/ 2147483647 w 45"/>
              <a:gd name="T7" fmla="*/ 2147483647 h 59"/>
              <a:gd name="T8" fmla="*/ 2147483647 w 45"/>
              <a:gd name="T9" fmla="*/ 2147483647 h 59"/>
              <a:gd name="T10" fmla="*/ 2147483647 w 45"/>
              <a:gd name="T11" fmla="*/ 2147483647 h 59"/>
              <a:gd name="T12" fmla="*/ 2147483647 w 45"/>
              <a:gd name="T13" fmla="*/ 2147483647 h 59"/>
              <a:gd name="T14" fmla="*/ 2147483647 w 45"/>
              <a:gd name="T15" fmla="*/ 2147483647 h 59"/>
              <a:gd name="T16" fmla="*/ 0 w 45"/>
              <a:gd name="T17" fmla="*/ 2147483647 h 59"/>
              <a:gd name="T18" fmla="*/ 0 w 45"/>
              <a:gd name="T19" fmla="*/ 2147483647 h 59"/>
              <a:gd name="T20" fmla="*/ 0 w 45"/>
              <a:gd name="T21" fmla="*/ 2147483647 h 59"/>
              <a:gd name="T22" fmla="*/ 2147483647 w 45"/>
              <a:gd name="T23" fmla="*/ 2147483647 h 59"/>
              <a:gd name="T24" fmla="*/ 2147483647 w 45"/>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2" y="7"/>
                </a:moveTo>
                <a:lnTo>
                  <a:pt x="37" y="0"/>
                </a:lnTo>
                <a:lnTo>
                  <a:pt x="45" y="7"/>
                </a:lnTo>
                <a:lnTo>
                  <a:pt x="45" y="22"/>
                </a:lnTo>
                <a:lnTo>
                  <a:pt x="45"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endParaRPr lang="en-US"/>
          </a:p>
        </p:txBody>
      </p:sp>
      <p:sp>
        <p:nvSpPr>
          <p:cNvPr id="33799" name="Freeform 10"/>
          <p:cNvSpPr>
            <a:spLocks/>
          </p:cNvSpPr>
          <p:nvPr/>
        </p:nvSpPr>
        <p:spPr bwMode="auto">
          <a:xfrm>
            <a:off x="5535613" y="1974849"/>
            <a:ext cx="71437" cy="93662"/>
          </a:xfrm>
          <a:custGeom>
            <a:avLst/>
            <a:gdLst>
              <a:gd name="T0" fmla="*/ 2147483647 w 45"/>
              <a:gd name="T1" fmla="*/ 2147483647 h 59"/>
              <a:gd name="T2" fmla="*/ 2147483647 w 45"/>
              <a:gd name="T3" fmla="*/ 0 h 59"/>
              <a:gd name="T4" fmla="*/ 2147483647 w 45"/>
              <a:gd name="T5" fmla="*/ 2147483647 h 59"/>
              <a:gd name="T6" fmla="*/ 2147483647 w 45"/>
              <a:gd name="T7" fmla="*/ 2147483647 h 59"/>
              <a:gd name="T8" fmla="*/ 2147483647 w 45"/>
              <a:gd name="T9" fmla="*/ 2147483647 h 59"/>
              <a:gd name="T10" fmla="*/ 2147483647 w 45"/>
              <a:gd name="T11" fmla="*/ 2147483647 h 59"/>
              <a:gd name="T12" fmla="*/ 2147483647 w 45"/>
              <a:gd name="T13" fmla="*/ 2147483647 h 59"/>
              <a:gd name="T14" fmla="*/ 2147483647 w 45"/>
              <a:gd name="T15" fmla="*/ 2147483647 h 59"/>
              <a:gd name="T16" fmla="*/ 0 w 45"/>
              <a:gd name="T17" fmla="*/ 2147483647 h 59"/>
              <a:gd name="T18" fmla="*/ 0 w 45"/>
              <a:gd name="T19" fmla="*/ 2147483647 h 59"/>
              <a:gd name="T20" fmla="*/ 0 w 45"/>
              <a:gd name="T21" fmla="*/ 2147483647 h 59"/>
              <a:gd name="T22" fmla="*/ 2147483647 w 45"/>
              <a:gd name="T23" fmla="*/ 2147483647 h 59"/>
              <a:gd name="T24" fmla="*/ 2147483647 w 45"/>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3" y="7"/>
                </a:moveTo>
                <a:lnTo>
                  <a:pt x="37" y="0"/>
                </a:lnTo>
                <a:lnTo>
                  <a:pt x="45" y="7"/>
                </a:lnTo>
                <a:lnTo>
                  <a:pt x="45" y="22"/>
                </a:lnTo>
                <a:lnTo>
                  <a:pt x="45" y="37"/>
                </a:lnTo>
                <a:lnTo>
                  <a:pt x="37" y="52"/>
                </a:lnTo>
                <a:lnTo>
                  <a:pt x="23" y="59"/>
                </a:lnTo>
                <a:lnTo>
                  <a:pt x="8" y="59"/>
                </a:lnTo>
                <a:lnTo>
                  <a:pt x="0" y="52"/>
                </a:lnTo>
                <a:lnTo>
                  <a:pt x="0" y="37"/>
                </a:lnTo>
                <a:lnTo>
                  <a:pt x="0" y="22"/>
                </a:lnTo>
                <a:lnTo>
                  <a:pt x="8" y="7"/>
                </a:lnTo>
                <a:lnTo>
                  <a:pt x="23" y="7"/>
                </a:lnTo>
                <a:close/>
              </a:path>
            </a:pathLst>
          </a:custGeom>
          <a:solidFill>
            <a:srgbClr val="000000"/>
          </a:solidFill>
          <a:ln w="11113">
            <a:solidFill>
              <a:srgbClr val="000000"/>
            </a:solidFill>
            <a:round/>
            <a:headEnd/>
            <a:tailEnd/>
          </a:ln>
        </p:spPr>
        <p:txBody>
          <a:bodyPr/>
          <a:lstStyle/>
          <a:p>
            <a:endParaRPr lang="en-US"/>
          </a:p>
        </p:txBody>
      </p:sp>
      <p:sp>
        <p:nvSpPr>
          <p:cNvPr id="33800" name="Freeform 11"/>
          <p:cNvSpPr>
            <a:spLocks/>
          </p:cNvSpPr>
          <p:nvPr/>
        </p:nvSpPr>
        <p:spPr bwMode="auto">
          <a:xfrm>
            <a:off x="4546599" y="3163887"/>
            <a:ext cx="69850" cy="93663"/>
          </a:xfrm>
          <a:custGeom>
            <a:avLst/>
            <a:gdLst>
              <a:gd name="T0" fmla="*/ 2147483647 w 44"/>
              <a:gd name="T1" fmla="*/ 2147483647 h 59"/>
              <a:gd name="T2" fmla="*/ 2147483647 w 44"/>
              <a:gd name="T3" fmla="*/ 0 h 59"/>
              <a:gd name="T4" fmla="*/ 2147483647 w 44"/>
              <a:gd name="T5" fmla="*/ 2147483647 h 59"/>
              <a:gd name="T6" fmla="*/ 2147483647 w 44"/>
              <a:gd name="T7" fmla="*/ 2147483647 h 59"/>
              <a:gd name="T8" fmla="*/ 2147483647 w 44"/>
              <a:gd name="T9" fmla="*/ 2147483647 h 59"/>
              <a:gd name="T10" fmla="*/ 2147483647 w 44"/>
              <a:gd name="T11" fmla="*/ 2147483647 h 59"/>
              <a:gd name="T12" fmla="*/ 2147483647 w 44"/>
              <a:gd name="T13" fmla="*/ 2147483647 h 59"/>
              <a:gd name="T14" fmla="*/ 2147483647 w 44"/>
              <a:gd name="T15" fmla="*/ 2147483647 h 59"/>
              <a:gd name="T16" fmla="*/ 0 w 44"/>
              <a:gd name="T17" fmla="*/ 2147483647 h 59"/>
              <a:gd name="T18" fmla="*/ 0 w 44"/>
              <a:gd name="T19" fmla="*/ 2147483647 h 59"/>
              <a:gd name="T20" fmla="*/ 0 w 44"/>
              <a:gd name="T21" fmla="*/ 2147483647 h 59"/>
              <a:gd name="T22" fmla="*/ 2147483647 w 44"/>
              <a:gd name="T23" fmla="*/ 2147483647 h 59"/>
              <a:gd name="T24" fmla="*/ 2147483647 w 44"/>
              <a:gd name="T25" fmla="*/ 214748364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59"/>
              <a:gd name="T41" fmla="*/ 44 w 44"/>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59">
                <a:moveTo>
                  <a:pt x="22" y="7"/>
                </a:moveTo>
                <a:lnTo>
                  <a:pt x="37" y="0"/>
                </a:lnTo>
                <a:lnTo>
                  <a:pt x="44" y="7"/>
                </a:lnTo>
                <a:lnTo>
                  <a:pt x="44" y="22"/>
                </a:lnTo>
                <a:lnTo>
                  <a:pt x="44"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endParaRPr lang="en-US"/>
          </a:p>
        </p:txBody>
      </p:sp>
      <p:sp>
        <p:nvSpPr>
          <p:cNvPr id="33801" name="Freeform 12"/>
          <p:cNvSpPr>
            <a:spLocks/>
          </p:cNvSpPr>
          <p:nvPr/>
        </p:nvSpPr>
        <p:spPr bwMode="auto">
          <a:xfrm>
            <a:off x="3463924" y="1295400"/>
            <a:ext cx="2662238" cy="2574925"/>
          </a:xfrm>
          <a:custGeom>
            <a:avLst/>
            <a:gdLst>
              <a:gd name="T0" fmla="*/ 0 w 1842"/>
              <a:gd name="T1" fmla="*/ 2147483647 h 1847"/>
              <a:gd name="T2" fmla="*/ 2147483647 w 1842"/>
              <a:gd name="T3" fmla="*/ 0 h 1847"/>
              <a:gd name="T4" fmla="*/ 2147483647 w 1842"/>
              <a:gd name="T5" fmla="*/ 2147483647 h 1847"/>
              <a:gd name="T6" fmla="*/ 0 w 1842"/>
              <a:gd name="T7" fmla="*/ 2147483647 h 1847"/>
              <a:gd name="T8" fmla="*/ 0 w 1842"/>
              <a:gd name="T9" fmla="*/ 2147483647 h 1847"/>
              <a:gd name="T10" fmla="*/ 0 60000 65536"/>
              <a:gd name="T11" fmla="*/ 0 60000 65536"/>
              <a:gd name="T12" fmla="*/ 0 60000 65536"/>
              <a:gd name="T13" fmla="*/ 0 60000 65536"/>
              <a:gd name="T14" fmla="*/ 0 60000 65536"/>
              <a:gd name="T15" fmla="*/ 0 w 1842"/>
              <a:gd name="T16" fmla="*/ 0 h 1847"/>
              <a:gd name="T17" fmla="*/ 1842 w 1842"/>
              <a:gd name="T18" fmla="*/ 1847 h 1847"/>
            </a:gdLst>
            <a:ahLst/>
            <a:cxnLst>
              <a:cxn ang="T10">
                <a:pos x="T0" y="T1"/>
              </a:cxn>
              <a:cxn ang="T11">
                <a:pos x="T2" y="T3"/>
              </a:cxn>
              <a:cxn ang="T12">
                <a:pos x="T4" y="T5"/>
              </a:cxn>
              <a:cxn ang="T13">
                <a:pos x="T6" y="T7"/>
              </a:cxn>
              <a:cxn ang="T14">
                <a:pos x="T8" y="T9"/>
              </a:cxn>
            </a:cxnLst>
            <a:rect l="T15" t="T16" r="T17" b="T18"/>
            <a:pathLst>
              <a:path w="1842" h="1847">
                <a:moveTo>
                  <a:pt x="0" y="660"/>
                </a:moveTo>
                <a:lnTo>
                  <a:pt x="1842" y="0"/>
                </a:lnTo>
                <a:lnTo>
                  <a:pt x="1842" y="1186"/>
                </a:lnTo>
                <a:lnTo>
                  <a:pt x="0" y="1847"/>
                </a:lnTo>
                <a:lnTo>
                  <a:pt x="0" y="660"/>
                </a:lnTo>
                <a:close/>
              </a:path>
            </a:pathLst>
          </a:custGeom>
          <a:noFill/>
          <a:ln w="11113">
            <a:solidFill>
              <a:srgbClr val="000000"/>
            </a:solidFill>
            <a:round/>
            <a:headEnd/>
            <a:tailEnd/>
          </a:ln>
        </p:spPr>
        <p:txBody>
          <a:bodyPr/>
          <a:lstStyle/>
          <a:p>
            <a:endParaRPr lang="en-US"/>
          </a:p>
        </p:txBody>
      </p:sp>
      <p:sp>
        <p:nvSpPr>
          <p:cNvPr id="33802" name="Rectangle 13"/>
          <p:cNvSpPr>
            <a:spLocks noChangeArrowheads="1"/>
          </p:cNvSpPr>
          <p:nvPr/>
        </p:nvSpPr>
        <p:spPr bwMode="auto">
          <a:xfrm>
            <a:off x="5418138" y="1612900"/>
            <a:ext cx="607539" cy="235449"/>
          </a:xfrm>
          <a:prstGeom prst="rect">
            <a:avLst/>
          </a:prstGeom>
          <a:noFill/>
          <a:ln w="9525">
            <a:noFill/>
            <a:miter lim="800000"/>
            <a:headEnd/>
            <a:tailEnd/>
          </a:ln>
        </p:spPr>
        <p:txBody>
          <a:bodyPr wrap="none" lIns="0" tIns="0" rIns="0" bIns="0">
            <a:spAutoFit/>
          </a:bodyPr>
          <a:lstStyle/>
          <a:p>
            <a:pPr>
              <a:lnSpc>
                <a:spcPct val="90000"/>
              </a:lnSpc>
            </a:pPr>
            <a:r>
              <a:rPr lang="en-US" sz="1700">
                <a:solidFill>
                  <a:srgbClr val="000000"/>
                </a:solidFill>
                <a:latin typeface="Helvetica" pitchFamily="34" charset="0"/>
                <a:cs typeface="Arial" charset="0"/>
              </a:rPr>
              <a:t>Image</a:t>
            </a:r>
            <a:endParaRPr lang="en-US" sz="2000" b="1">
              <a:latin typeface="Times New Roman" pitchFamily="18" charset="0"/>
              <a:cs typeface="Arial" charset="0"/>
            </a:endParaRPr>
          </a:p>
        </p:txBody>
      </p:sp>
      <p:sp>
        <p:nvSpPr>
          <p:cNvPr id="33803" name="Rectangle 14"/>
          <p:cNvSpPr>
            <a:spLocks noChangeArrowheads="1"/>
          </p:cNvSpPr>
          <p:nvPr/>
        </p:nvSpPr>
        <p:spPr bwMode="auto">
          <a:xfrm>
            <a:off x="7634287" y="1631949"/>
            <a:ext cx="563562" cy="233362"/>
          </a:xfrm>
          <a:prstGeom prst="rect">
            <a:avLst/>
          </a:prstGeom>
          <a:noFill/>
          <a:ln w="9525">
            <a:noFill/>
            <a:miter lim="800000"/>
            <a:headEnd/>
            <a:tailEnd/>
          </a:ln>
        </p:spPr>
        <p:txBody>
          <a:bodyPr wrap="none" lIns="0" tIns="0" rIns="0" bIns="0">
            <a:spAutoFit/>
          </a:bodyPr>
          <a:lstStyle/>
          <a:p>
            <a:pPr>
              <a:lnSpc>
                <a:spcPct val="90000"/>
              </a:lnSpc>
            </a:pPr>
            <a:r>
              <a:rPr lang="en-US" sz="1700">
                <a:solidFill>
                  <a:srgbClr val="000000"/>
                </a:solidFill>
                <a:latin typeface="Helvetica" pitchFamily="34" charset="0"/>
                <a:cs typeface="Arial" charset="0"/>
              </a:rPr>
              <a:t>World</a:t>
            </a:r>
            <a:endParaRPr lang="en-US" sz="2000" b="1">
              <a:latin typeface="Times New Roman" pitchFamily="18" charset="0"/>
              <a:cs typeface="Arial" charset="0"/>
            </a:endParaRPr>
          </a:p>
        </p:txBody>
      </p:sp>
      <p:grpSp>
        <p:nvGrpSpPr>
          <p:cNvPr id="33804" name="Group 15"/>
          <p:cNvGrpSpPr>
            <a:grpSpLocks/>
          </p:cNvGrpSpPr>
          <p:nvPr/>
        </p:nvGrpSpPr>
        <p:grpSpPr bwMode="auto">
          <a:xfrm>
            <a:off x="6772275" y="1954211"/>
            <a:ext cx="1685925" cy="1284288"/>
            <a:chOff x="3978" y="2483"/>
            <a:chExt cx="1062" cy="809"/>
          </a:xfrm>
        </p:grpSpPr>
        <p:sp>
          <p:nvSpPr>
            <p:cNvPr id="33809" name="Freeform 16"/>
            <p:cNvSpPr>
              <a:spLocks/>
            </p:cNvSpPr>
            <p:nvPr/>
          </p:nvSpPr>
          <p:spPr bwMode="auto">
            <a:xfrm>
              <a:off x="3978" y="2802"/>
              <a:ext cx="44" cy="59"/>
            </a:xfrm>
            <a:custGeom>
              <a:avLst/>
              <a:gdLst>
                <a:gd name="T0" fmla="*/ 22 w 44"/>
                <a:gd name="T1" fmla="*/ 7 h 59"/>
                <a:gd name="T2" fmla="*/ 37 w 44"/>
                <a:gd name="T3" fmla="*/ 0 h 59"/>
                <a:gd name="T4" fmla="*/ 44 w 44"/>
                <a:gd name="T5" fmla="*/ 7 h 59"/>
                <a:gd name="T6" fmla="*/ 44 w 44"/>
                <a:gd name="T7" fmla="*/ 22 h 59"/>
                <a:gd name="T8" fmla="*/ 44 w 44"/>
                <a:gd name="T9" fmla="*/ 37 h 59"/>
                <a:gd name="T10" fmla="*/ 37 w 44"/>
                <a:gd name="T11" fmla="*/ 52 h 59"/>
                <a:gd name="T12" fmla="*/ 22 w 44"/>
                <a:gd name="T13" fmla="*/ 59 h 59"/>
                <a:gd name="T14" fmla="*/ 7 w 44"/>
                <a:gd name="T15" fmla="*/ 59 h 59"/>
                <a:gd name="T16" fmla="*/ 0 w 44"/>
                <a:gd name="T17" fmla="*/ 52 h 59"/>
                <a:gd name="T18" fmla="*/ 0 w 44"/>
                <a:gd name="T19" fmla="*/ 37 h 59"/>
                <a:gd name="T20" fmla="*/ 0 w 44"/>
                <a:gd name="T21" fmla="*/ 22 h 59"/>
                <a:gd name="T22" fmla="*/ 7 w 44"/>
                <a:gd name="T23" fmla="*/ 7 h 59"/>
                <a:gd name="T24" fmla="*/ 22 w 44"/>
                <a:gd name="T25" fmla="*/ 7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
                <a:gd name="T40" fmla="*/ 0 h 59"/>
                <a:gd name="T41" fmla="*/ 44 w 44"/>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 h="59">
                  <a:moveTo>
                    <a:pt x="22" y="7"/>
                  </a:moveTo>
                  <a:lnTo>
                    <a:pt x="37" y="0"/>
                  </a:lnTo>
                  <a:lnTo>
                    <a:pt x="44" y="7"/>
                  </a:lnTo>
                  <a:lnTo>
                    <a:pt x="44" y="22"/>
                  </a:lnTo>
                  <a:lnTo>
                    <a:pt x="44" y="37"/>
                  </a:lnTo>
                  <a:lnTo>
                    <a:pt x="37" y="52"/>
                  </a:lnTo>
                  <a:lnTo>
                    <a:pt x="22" y="59"/>
                  </a:lnTo>
                  <a:lnTo>
                    <a:pt x="7" y="59"/>
                  </a:lnTo>
                  <a:lnTo>
                    <a:pt x="0" y="52"/>
                  </a:lnTo>
                  <a:lnTo>
                    <a:pt x="0" y="37"/>
                  </a:lnTo>
                  <a:lnTo>
                    <a:pt x="0" y="22"/>
                  </a:lnTo>
                  <a:lnTo>
                    <a:pt x="7" y="7"/>
                  </a:lnTo>
                  <a:lnTo>
                    <a:pt x="22" y="7"/>
                  </a:lnTo>
                  <a:close/>
                </a:path>
              </a:pathLst>
            </a:custGeom>
            <a:solidFill>
              <a:srgbClr val="000000"/>
            </a:solidFill>
            <a:ln w="11113">
              <a:solidFill>
                <a:srgbClr val="000000"/>
              </a:solidFill>
              <a:round/>
              <a:headEnd/>
              <a:tailEnd/>
            </a:ln>
          </p:spPr>
          <p:txBody>
            <a:bodyPr/>
            <a:lstStyle/>
            <a:p>
              <a:endParaRPr lang="en-US"/>
            </a:p>
          </p:txBody>
        </p:sp>
        <p:sp>
          <p:nvSpPr>
            <p:cNvPr id="33810" name="Freeform 17"/>
            <p:cNvSpPr>
              <a:spLocks/>
            </p:cNvSpPr>
            <p:nvPr/>
          </p:nvSpPr>
          <p:spPr bwMode="auto">
            <a:xfrm>
              <a:off x="4995" y="2483"/>
              <a:ext cx="45" cy="59"/>
            </a:xfrm>
            <a:custGeom>
              <a:avLst/>
              <a:gdLst>
                <a:gd name="T0" fmla="*/ 22 w 45"/>
                <a:gd name="T1" fmla="*/ 8 h 59"/>
                <a:gd name="T2" fmla="*/ 37 w 45"/>
                <a:gd name="T3" fmla="*/ 0 h 59"/>
                <a:gd name="T4" fmla="*/ 45 w 45"/>
                <a:gd name="T5" fmla="*/ 8 h 59"/>
                <a:gd name="T6" fmla="*/ 45 w 45"/>
                <a:gd name="T7" fmla="*/ 22 h 59"/>
                <a:gd name="T8" fmla="*/ 45 w 45"/>
                <a:gd name="T9" fmla="*/ 37 h 59"/>
                <a:gd name="T10" fmla="*/ 37 w 45"/>
                <a:gd name="T11" fmla="*/ 52 h 59"/>
                <a:gd name="T12" fmla="*/ 22 w 45"/>
                <a:gd name="T13" fmla="*/ 59 h 59"/>
                <a:gd name="T14" fmla="*/ 7 w 45"/>
                <a:gd name="T15" fmla="*/ 59 h 59"/>
                <a:gd name="T16" fmla="*/ 0 w 45"/>
                <a:gd name="T17" fmla="*/ 52 h 59"/>
                <a:gd name="T18" fmla="*/ 0 w 45"/>
                <a:gd name="T19" fmla="*/ 37 h 59"/>
                <a:gd name="T20" fmla="*/ 0 w 45"/>
                <a:gd name="T21" fmla="*/ 22 h 59"/>
                <a:gd name="T22" fmla="*/ 7 w 45"/>
                <a:gd name="T23" fmla="*/ 8 h 59"/>
                <a:gd name="T24" fmla="*/ 22 w 45"/>
                <a:gd name="T25" fmla="*/ 8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59"/>
                <a:gd name="T41" fmla="*/ 45 w 45"/>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59">
                  <a:moveTo>
                    <a:pt x="22" y="8"/>
                  </a:moveTo>
                  <a:lnTo>
                    <a:pt x="37" y="0"/>
                  </a:lnTo>
                  <a:lnTo>
                    <a:pt x="45" y="8"/>
                  </a:lnTo>
                  <a:lnTo>
                    <a:pt x="45" y="22"/>
                  </a:lnTo>
                  <a:lnTo>
                    <a:pt x="45" y="37"/>
                  </a:lnTo>
                  <a:lnTo>
                    <a:pt x="37" y="52"/>
                  </a:lnTo>
                  <a:lnTo>
                    <a:pt x="22" y="59"/>
                  </a:lnTo>
                  <a:lnTo>
                    <a:pt x="7" y="59"/>
                  </a:lnTo>
                  <a:lnTo>
                    <a:pt x="0" y="52"/>
                  </a:lnTo>
                  <a:lnTo>
                    <a:pt x="0" y="37"/>
                  </a:lnTo>
                  <a:lnTo>
                    <a:pt x="0" y="22"/>
                  </a:lnTo>
                  <a:lnTo>
                    <a:pt x="7" y="8"/>
                  </a:lnTo>
                  <a:lnTo>
                    <a:pt x="22" y="8"/>
                  </a:lnTo>
                  <a:close/>
                </a:path>
              </a:pathLst>
            </a:custGeom>
            <a:solidFill>
              <a:srgbClr val="000000"/>
            </a:solidFill>
            <a:ln w="11113">
              <a:solidFill>
                <a:srgbClr val="000000"/>
              </a:solidFill>
              <a:round/>
              <a:headEnd/>
              <a:tailEnd/>
            </a:ln>
          </p:spPr>
          <p:txBody>
            <a:bodyPr/>
            <a:lstStyle/>
            <a:p>
              <a:endParaRPr lang="en-US"/>
            </a:p>
          </p:txBody>
        </p:sp>
        <p:sp>
          <p:nvSpPr>
            <p:cNvPr id="33811" name="Freeform 18"/>
            <p:cNvSpPr>
              <a:spLocks/>
            </p:cNvSpPr>
            <p:nvPr/>
          </p:nvSpPr>
          <p:spPr bwMode="auto">
            <a:xfrm>
              <a:off x="4371" y="3232"/>
              <a:ext cx="45" cy="60"/>
            </a:xfrm>
            <a:custGeom>
              <a:avLst/>
              <a:gdLst>
                <a:gd name="T0" fmla="*/ 23 w 45"/>
                <a:gd name="T1" fmla="*/ 8 h 60"/>
                <a:gd name="T2" fmla="*/ 37 w 45"/>
                <a:gd name="T3" fmla="*/ 0 h 60"/>
                <a:gd name="T4" fmla="*/ 45 w 45"/>
                <a:gd name="T5" fmla="*/ 8 h 60"/>
                <a:gd name="T6" fmla="*/ 45 w 45"/>
                <a:gd name="T7" fmla="*/ 22 h 60"/>
                <a:gd name="T8" fmla="*/ 45 w 45"/>
                <a:gd name="T9" fmla="*/ 37 h 60"/>
                <a:gd name="T10" fmla="*/ 37 w 45"/>
                <a:gd name="T11" fmla="*/ 52 h 60"/>
                <a:gd name="T12" fmla="*/ 23 w 45"/>
                <a:gd name="T13" fmla="*/ 60 h 60"/>
                <a:gd name="T14" fmla="*/ 8 w 45"/>
                <a:gd name="T15" fmla="*/ 60 h 60"/>
                <a:gd name="T16" fmla="*/ 0 w 45"/>
                <a:gd name="T17" fmla="*/ 52 h 60"/>
                <a:gd name="T18" fmla="*/ 0 w 45"/>
                <a:gd name="T19" fmla="*/ 37 h 60"/>
                <a:gd name="T20" fmla="*/ 0 w 45"/>
                <a:gd name="T21" fmla="*/ 22 h 60"/>
                <a:gd name="T22" fmla="*/ 8 w 45"/>
                <a:gd name="T23" fmla="*/ 8 h 60"/>
                <a:gd name="T24" fmla="*/ 23 w 45"/>
                <a:gd name="T25" fmla="*/ 8 h 6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
                <a:gd name="T40" fmla="*/ 0 h 60"/>
                <a:gd name="T41" fmla="*/ 45 w 45"/>
                <a:gd name="T42" fmla="*/ 60 h 6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 h="60">
                  <a:moveTo>
                    <a:pt x="23" y="8"/>
                  </a:moveTo>
                  <a:lnTo>
                    <a:pt x="37" y="0"/>
                  </a:lnTo>
                  <a:lnTo>
                    <a:pt x="45" y="8"/>
                  </a:lnTo>
                  <a:lnTo>
                    <a:pt x="45" y="22"/>
                  </a:lnTo>
                  <a:lnTo>
                    <a:pt x="45" y="37"/>
                  </a:lnTo>
                  <a:lnTo>
                    <a:pt x="37" y="52"/>
                  </a:lnTo>
                  <a:lnTo>
                    <a:pt x="23" y="60"/>
                  </a:lnTo>
                  <a:lnTo>
                    <a:pt x="8" y="60"/>
                  </a:lnTo>
                  <a:lnTo>
                    <a:pt x="0" y="52"/>
                  </a:lnTo>
                  <a:lnTo>
                    <a:pt x="0" y="37"/>
                  </a:lnTo>
                  <a:lnTo>
                    <a:pt x="0" y="22"/>
                  </a:lnTo>
                  <a:lnTo>
                    <a:pt x="8" y="8"/>
                  </a:lnTo>
                  <a:lnTo>
                    <a:pt x="23" y="8"/>
                  </a:lnTo>
                  <a:close/>
                </a:path>
              </a:pathLst>
            </a:custGeom>
            <a:solidFill>
              <a:srgbClr val="000000"/>
            </a:solidFill>
            <a:ln w="11113">
              <a:solidFill>
                <a:srgbClr val="000000"/>
              </a:solidFill>
              <a:round/>
              <a:headEnd/>
              <a:tailEnd/>
            </a:ln>
          </p:spPr>
          <p:txBody>
            <a:bodyPr/>
            <a:lstStyle/>
            <a:p>
              <a:endParaRPr lang="en-US"/>
            </a:p>
          </p:txBody>
        </p:sp>
        <p:sp>
          <p:nvSpPr>
            <p:cNvPr id="33812" name="Freeform 19"/>
            <p:cNvSpPr>
              <a:spLocks/>
            </p:cNvSpPr>
            <p:nvPr/>
          </p:nvSpPr>
          <p:spPr bwMode="auto">
            <a:xfrm>
              <a:off x="4008" y="2520"/>
              <a:ext cx="1032" cy="742"/>
            </a:xfrm>
            <a:custGeom>
              <a:avLst/>
              <a:gdLst>
                <a:gd name="T0" fmla="*/ 0 w 1032"/>
                <a:gd name="T1" fmla="*/ 319 h 742"/>
                <a:gd name="T2" fmla="*/ 1032 w 1032"/>
                <a:gd name="T3" fmla="*/ 0 h 742"/>
                <a:gd name="T4" fmla="*/ 401 w 1032"/>
                <a:gd name="T5" fmla="*/ 742 h 742"/>
                <a:gd name="T6" fmla="*/ 0 w 1032"/>
                <a:gd name="T7" fmla="*/ 319 h 742"/>
                <a:gd name="T8" fmla="*/ 0 60000 65536"/>
                <a:gd name="T9" fmla="*/ 0 60000 65536"/>
                <a:gd name="T10" fmla="*/ 0 60000 65536"/>
                <a:gd name="T11" fmla="*/ 0 60000 65536"/>
                <a:gd name="T12" fmla="*/ 0 w 1032"/>
                <a:gd name="T13" fmla="*/ 0 h 742"/>
                <a:gd name="T14" fmla="*/ 1032 w 1032"/>
                <a:gd name="T15" fmla="*/ 742 h 742"/>
              </a:gdLst>
              <a:ahLst/>
              <a:cxnLst>
                <a:cxn ang="T8">
                  <a:pos x="T0" y="T1"/>
                </a:cxn>
                <a:cxn ang="T9">
                  <a:pos x="T2" y="T3"/>
                </a:cxn>
                <a:cxn ang="T10">
                  <a:pos x="T4" y="T5"/>
                </a:cxn>
                <a:cxn ang="T11">
                  <a:pos x="T6" y="T7"/>
                </a:cxn>
              </a:cxnLst>
              <a:rect l="T12" t="T13" r="T14" b="T15"/>
              <a:pathLst>
                <a:path w="1032" h="742">
                  <a:moveTo>
                    <a:pt x="0" y="319"/>
                  </a:moveTo>
                  <a:lnTo>
                    <a:pt x="1032" y="0"/>
                  </a:lnTo>
                  <a:lnTo>
                    <a:pt x="401" y="742"/>
                  </a:lnTo>
                  <a:lnTo>
                    <a:pt x="0" y="319"/>
                  </a:lnTo>
                  <a:close/>
                </a:path>
              </a:pathLst>
            </a:custGeom>
            <a:noFill/>
            <a:ln w="34925">
              <a:solidFill>
                <a:srgbClr val="000000"/>
              </a:solidFill>
              <a:round/>
              <a:headEnd/>
              <a:tailEnd/>
            </a:ln>
          </p:spPr>
          <p:txBody>
            <a:bodyPr/>
            <a:lstStyle/>
            <a:p>
              <a:endParaRPr lang="en-US"/>
            </a:p>
          </p:txBody>
        </p:sp>
      </p:grpSp>
      <p:sp>
        <p:nvSpPr>
          <p:cNvPr id="33805" name="Line 20"/>
          <p:cNvSpPr>
            <a:spLocks noChangeShapeType="1"/>
          </p:cNvSpPr>
          <p:nvPr/>
        </p:nvSpPr>
        <p:spPr bwMode="auto">
          <a:xfrm flipV="1">
            <a:off x="4562474" y="3201987"/>
            <a:ext cx="2871788" cy="34925"/>
          </a:xfrm>
          <a:prstGeom prst="line">
            <a:avLst/>
          </a:prstGeom>
          <a:noFill/>
          <a:ln w="12700">
            <a:solidFill>
              <a:schemeClr val="tx1"/>
            </a:solidFill>
            <a:prstDash val="dash"/>
            <a:round/>
            <a:headEnd/>
            <a:tailEnd/>
          </a:ln>
        </p:spPr>
        <p:txBody>
          <a:bodyPr/>
          <a:lstStyle/>
          <a:p>
            <a:endParaRPr lang="en-US"/>
          </a:p>
        </p:txBody>
      </p:sp>
      <p:sp>
        <p:nvSpPr>
          <p:cNvPr id="33806" name="Line 21"/>
          <p:cNvSpPr>
            <a:spLocks noChangeShapeType="1"/>
          </p:cNvSpPr>
          <p:nvPr/>
        </p:nvSpPr>
        <p:spPr bwMode="auto">
          <a:xfrm flipV="1">
            <a:off x="3936999" y="2498725"/>
            <a:ext cx="2871788" cy="34925"/>
          </a:xfrm>
          <a:prstGeom prst="line">
            <a:avLst/>
          </a:prstGeom>
          <a:noFill/>
          <a:ln w="12700">
            <a:solidFill>
              <a:schemeClr val="tx1"/>
            </a:solidFill>
            <a:prstDash val="dash"/>
            <a:round/>
            <a:headEnd/>
            <a:tailEnd/>
          </a:ln>
        </p:spPr>
        <p:txBody>
          <a:bodyPr/>
          <a:lstStyle/>
          <a:p>
            <a:endParaRPr lang="en-US"/>
          </a:p>
        </p:txBody>
      </p:sp>
      <p:sp>
        <p:nvSpPr>
          <p:cNvPr id="33807" name="Line 22"/>
          <p:cNvSpPr>
            <a:spLocks noChangeShapeType="1"/>
          </p:cNvSpPr>
          <p:nvPr/>
        </p:nvSpPr>
        <p:spPr bwMode="auto">
          <a:xfrm flipV="1">
            <a:off x="5567363" y="2006600"/>
            <a:ext cx="2871787" cy="34925"/>
          </a:xfrm>
          <a:prstGeom prst="line">
            <a:avLst/>
          </a:prstGeom>
          <a:noFill/>
          <a:ln w="12700">
            <a:solidFill>
              <a:schemeClr val="tx1"/>
            </a:solidFill>
            <a:prstDash val="dash"/>
            <a:round/>
            <a:headEnd/>
            <a:tailEnd/>
          </a:ln>
        </p:spPr>
        <p:txBody>
          <a:bodyPr/>
          <a:lstStyle/>
          <a:p>
            <a:endParaRPr lang="en-US"/>
          </a:p>
        </p:txBody>
      </p:sp>
      <mc:AlternateContent xmlns:mc="http://schemas.openxmlformats.org/markup-compatibility/2006" xmlns:a14="http://schemas.microsoft.com/office/drawing/2010/main">
        <mc:Choice Requires="a14">
          <p:sp>
            <p:nvSpPr>
              <p:cNvPr id="3" name="TextBox 2"/>
              <p:cNvSpPr txBox="1"/>
              <p:nvPr/>
            </p:nvSpPr>
            <p:spPr>
              <a:xfrm>
                <a:off x="3962400" y="4135843"/>
                <a:ext cx="4422749" cy="523220"/>
              </a:xfrm>
              <a:prstGeom prst="rect">
                <a:avLst/>
              </a:prstGeom>
              <a:noFill/>
            </p:spPr>
            <p:txBody>
              <a:bodyPr wrap="none" rtlCol="0">
                <a:spAutoFit/>
              </a:bodyPr>
              <a:lstStyle/>
              <a:p>
                <a:r>
                  <a:rPr lang="en-US" sz="2800" dirty="0"/>
                  <a:t>Just drop the </a:t>
                </a:r>
                <a14:m>
                  <m:oMath xmlns:m="http://schemas.openxmlformats.org/officeDocument/2006/math">
                    <m:r>
                      <a:rPr lang="en-US" sz="2800" i="1" dirty="0" smtClean="0">
                        <a:latin typeface="Cambria Math" panose="02040503050406030204" pitchFamily="18" charset="0"/>
                      </a:rPr>
                      <m:t>𝑧</m:t>
                    </m:r>
                  </m:oMath>
                </a14:m>
                <a:r>
                  <a:rPr lang="en-US" sz="2800" dirty="0"/>
                  <a:t> coordinate!</a:t>
                </a:r>
              </a:p>
            </p:txBody>
          </p:sp>
        </mc:Choice>
        <mc:Fallback xmlns="">
          <p:sp>
            <p:nvSpPr>
              <p:cNvPr id="3" name="TextBox 2"/>
              <p:cNvSpPr txBox="1">
                <a:spLocks noRot="1" noChangeAspect="1" noMove="1" noResize="1" noEditPoints="1" noAdjustHandles="1" noChangeArrowheads="1" noChangeShapeType="1" noTextEdit="1"/>
              </p:cNvSpPr>
              <p:nvPr/>
            </p:nvSpPr>
            <p:spPr>
              <a:xfrm>
                <a:off x="3962400" y="4135843"/>
                <a:ext cx="4422749" cy="523220"/>
              </a:xfrm>
              <a:prstGeom prst="rect">
                <a:avLst/>
              </a:prstGeom>
              <a:blipFill>
                <a:blip r:embed="rId3"/>
                <a:stretch>
                  <a:fillRect l="-3161" t="-11905" r="-1724"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FACD629-68FD-3B4B-A078-E33004A7E917}"/>
                  </a:ext>
                </a:extLst>
              </p:cNvPr>
              <p:cNvSpPr txBox="1"/>
              <p:nvPr/>
            </p:nvSpPr>
            <p:spPr>
              <a:xfrm>
                <a:off x="4077466" y="4838552"/>
                <a:ext cx="4099840" cy="148604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ctrlPr>
                            <a:rPr lang="en-US" sz="2800" i="1" smtClean="0">
                              <a:solidFill>
                                <a:srgbClr val="7030A0"/>
                              </a:solidFill>
                              <a:latin typeface="Cambria Math" panose="02040503050406030204" pitchFamily="18" charset="0"/>
                            </a:rPr>
                          </m:ctrlPr>
                        </m:dPr>
                        <m:e>
                          <m:eqArr>
                            <m:eqArrPr>
                              <m:ctrlPr>
                                <a:rPr lang="en-US" sz="2800" b="0" i="1" smtClean="0">
                                  <a:solidFill>
                                    <a:srgbClr val="7030A0"/>
                                  </a:solidFill>
                                  <a:latin typeface="Cambria Math" panose="02040503050406030204" pitchFamily="18" charset="0"/>
                                </a:rPr>
                              </m:ctrlPr>
                            </m:eqArrPr>
                            <m:e>
                              <m:r>
                                <a:rPr lang="en-US" sz="2800" b="0" i="1" smtClean="0">
                                  <a:solidFill>
                                    <a:srgbClr val="7030A0"/>
                                  </a:solidFill>
                                  <a:latin typeface="Cambria Math" panose="02040503050406030204" pitchFamily="18" charset="0"/>
                                </a:rPr>
                                <m:t>𝑥</m:t>
                              </m:r>
                            </m:e>
                            <m:e>
                              <m:r>
                                <a:rPr lang="en-US" sz="2800" b="0" i="1" smtClean="0">
                                  <a:solidFill>
                                    <a:srgbClr val="7030A0"/>
                                  </a:solidFill>
                                  <a:latin typeface="Cambria Math" panose="02040503050406030204" pitchFamily="18" charset="0"/>
                                </a:rPr>
                                <m:t>𝑦</m:t>
                              </m:r>
                            </m:e>
                            <m:e>
                              <m:r>
                                <a:rPr lang="en-US" sz="2800" b="0" i="1" smtClean="0">
                                  <a:solidFill>
                                    <a:srgbClr val="7030A0"/>
                                  </a:solidFill>
                                  <a:latin typeface="Cambria Math" panose="02040503050406030204" pitchFamily="18" charset="0"/>
                                </a:rPr>
                                <m:t>1</m:t>
                              </m:r>
                            </m:e>
                          </m:eqArr>
                        </m:e>
                      </m:d>
                      <m:r>
                        <a:rPr lang="en-US" sz="2800" b="0" i="1" smtClean="0">
                          <a:solidFill>
                            <a:srgbClr val="7030A0"/>
                          </a:solidFill>
                          <a:latin typeface="Cambria Math" panose="02040503050406030204" pitchFamily="18" charset="0"/>
                        </a:rPr>
                        <m:t>=</m:t>
                      </m:r>
                      <m:d>
                        <m:dPr>
                          <m:begChr m:val="["/>
                          <m:endChr m:val="]"/>
                          <m:ctrlPr>
                            <a:rPr lang="en-US" sz="2800" b="0" i="1" smtClean="0">
                              <a:solidFill>
                                <a:srgbClr val="7030A0"/>
                              </a:solidFill>
                              <a:latin typeface="Cambria Math" panose="02040503050406030204" pitchFamily="18" charset="0"/>
                            </a:rPr>
                          </m:ctrlPr>
                        </m:dPr>
                        <m:e>
                          <m:m>
                            <m:mPr>
                              <m:mcs>
                                <m:mc>
                                  <m:mcPr>
                                    <m:count m:val="4"/>
                                    <m:mcJc m:val="center"/>
                                  </m:mcPr>
                                </m:mc>
                              </m:mcs>
                              <m:ctrlPr>
                                <a:rPr lang="en-US" sz="2800" b="0" i="1" smtClean="0">
                                  <a:solidFill>
                                    <a:srgbClr val="7030A0"/>
                                  </a:solidFill>
                                  <a:latin typeface="Cambria Math" panose="02040503050406030204" pitchFamily="18" charset="0"/>
                                </a:rPr>
                              </m:ctrlPr>
                            </m:mPr>
                            <m:mr>
                              <m:e>
                                <m:r>
                                  <m:rPr>
                                    <m:brk m:alnAt="7"/>
                                  </m:rPr>
                                  <a:rPr lang="en-US" sz="2800" b="0" i="1" smtClean="0">
                                    <a:solidFill>
                                      <a:srgbClr val="7030A0"/>
                                    </a:solidFill>
                                    <a:latin typeface="Cambria Math" panose="02040503050406030204" pitchFamily="18" charset="0"/>
                                  </a:rPr>
                                  <m:t>1</m:t>
                                </m:r>
                              </m:e>
                              <m:e>
                                <m:r>
                                  <a:rPr lang="en-US" sz="2800" b="0" i="1" smtClean="0">
                                    <a:solidFill>
                                      <a:srgbClr val="7030A0"/>
                                    </a:solidFill>
                                    <a:latin typeface="Cambria Math" panose="02040503050406030204" pitchFamily="18" charset="0"/>
                                  </a:rPr>
                                  <m:t>0</m:t>
                                </m:r>
                              </m:e>
                              <m:e>
                                <m:r>
                                  <a:rPr lang="en-US" sz="2800" b="0" i="1" smtClean="0">
                                    <a:solidFill>
                                      <a:srgbClr val="7030A0"/>
                                    </a:solidFill>
                                    <a:latin typeface="Cambria Math" panose="02040503050406030204" pitchFamily="18" charset="0"/>
                                  </a:rPr>
                                  <m:t>0</m:t>
                                </m:r>
                              </m:e>
                              <m:e>
                                <m:r>
                                  <a:rPr lang="en-US" sz="2800" b="0" i="1" smtClean="0">
                                    <a:solidFill>
                                      <a:srgbClr val="7030A0"/>
                                    </a:solidFill>
                                    <a:latin typeface="Cambria Math" panose="02040503050406030204" pitchFamily="18" charset="0"/>
                                  </a:rPr>
                                  <m:t>0</m:t>
                                </m:r>
                              </m:e>
                            </m:mr>
                            <m:mr>
                              <m:e>
                                <m:r>
                                  <a:rPr lang="en-US" sz="2800" b="0" i="1" smtClean="0">
                                    <a:solidFill>
                                      <a:srgbClr val="7030A0"/>
                                    </a:solidFill>
                                    <a:latin typeface="Cambria Math" panose="02040503050406030204" pitchFamily="18" charset="0"/>
                                  </a:rPr>
                                  <m:t>0</m:t>
                                </m:r>
                              </m:e>
                              <m:e>
                                <m:r>
                                  <a:rPr lang="en-US" sz="2800" b="0" i="1" smtClean="0">
                                    <a:solidFill>
                                      <a:srgbClr val="7030A0"/>
                                    </a:solidFill>
                                    <a:latin typeface="Cambria Math" panose="02040503050406030204" pitchFamily="18" charset="0"/>
                                  </a:rPr>
                                  <m:t>1</m:t>
                                </m:r>
                              </m:e>
                              <m:e>
                                <m:r>
                                  <a:rPr lang="en-US" sz="2800" b="0" i="1" smtClean="0">
                                    <a:solidFill>
                                      <a:srgbClr val="7030A0"/>
                                    </a:solidFill>
                                    <a:latin typeface="Cambria Math" panose="02040503050406030204" pitchFamily="18" charset="0"/>
                                  </a:rPr>
                                  <m:t>0</m:t>
                                </m:r>
                              </m:e>
                              <m:e>
                                <m:r>
                                  <a:rPr lang="en-US" sz="2800" b="0" i="1" smtClean="0">
                                    <a:solidFill>
                                      <a:srgbClr val="7030A0"/>
                                    </a:solidFill>
                                    <a:latin typeface="Cambria Math" panose="02040503050406030204" pitchFamily="18" charset="0"/>
                                  </a:rPr>
                                  <m:t>0</m:t>
                                </m:r>
                              </m:e>
                            </m:mr>
                            <m:mr>
                              <m:e>
                                <m:r>
                                  <a:rPr lang="en-US" sz="2800" b="0" i="1" smtClean="0">
                                    <a:solidFill>
                                      <a:srgbClr val="7030A0"/>
                                    </a:solidFill>
                                    <a:latin typeface="Cambria Math" panose="02040503050406030204" pitchFamily="18" charset="0"/>
                                  </a:rPr>
                                  <m:t>0</m:t>
                                </m:r>
                              </m:e>
                              <m:e>
                                <m:r>
                                  <a:rPr lang="en-US" sz="2800" b="0" i="1" smtClean="0">
                                    <a:solidFill>
                                      <a:srgbClr val="7030A0"/>
                                    </a:solidFill>
                                    <a:latin typeface="Cambria Math" panose="02040503050406030204" pitchFamily="18" charset="0"/>
                                  </a:rPr>
                                  <m:t>0</m:t>
                                </m:r>
                              </m:e>
                              <m:e>
                                <m:r>
                                  <a:rPr lang="en-US" sz="2800" b="0" i="1" smtClean="0">
                                    <a:solidFill>
                                      <a:srgbClr val="7030A0"/>
                                    </a:solidFill>
                                    <a:latin typeface="Cambria Math" panose="02040503050406030204" pitchFamily="18" charset="0"/>
                                  </a:rPr>
                                  <m:t>0</m:t>
                                </m:r>
                              </m:e>
                              <m:e>
                                <m:r>
                                  <a:rPr lang="en-US" sz="2800" b="0" i="1" smtClean="0">
                                    <a:solidFill>
                                      <a:srgbClr val="7030A0"/>
                                    </a:solidFill>
                                    <a:latin typeface="Cambria Math" panose="02040503050406030204" pitchFamily="18" charset="0"/>
                                  </a:rPr>
                                  <m:t>1</m:t>
                                </m:r>
                              </m:e>
                            </m:mr>
                          </m:m>
                        </m:e>
                      </m:d>
                      <m:d>
                        <m:dPr>
                          <m:ctrlPr>
                            <a:rPr lang="en-US" sz="2800" i="1">
                              <a:solidFill>
                                <a:srgbClr val="7030A0"/>
                              </a:solidFill>
                              <a:latin typeface="Cambria Math" panose="02040503050406030204" pitchFamily="18" charset="0"/>
                            </a:rPr>
                          </m:ctrlPr>
                        </m:dPr>
                        <m:e>
                          <m:eqArr>
                            <m:eqArrPr>
                              <m:ctrlPr>
                                <a:rPr lang="en-US" sz="2800" i="1">
                                  <a:solidFill>
                                    <a:srgbClr val="7030A0"/>
                                  </a:solidFill>
                                  <a:latin typeface="Cambria Math" panose="02040503050406030204" pitchFamily="18" charset="0"/>
                                </a:rPr>
                              </m:ctrlPr>
                            </m:eqArrPr>
                            <m:e>
                              <m:r>
                                <a:rPr lang="en-US" sz="2800" i="1">
                                  <a:solidFill>
                                    <a:srgbClr val="7030A0"/>
                                  </a:solidFill>
                                  <a:latin typeface="Cambria Math" panose="02040503050406030204" pitchFamily="18" charset="0"/>
                                </a:rPr>
                                <m:t>𝑥</m:t>
                              </m:r>
                            </m:e>
                            <m:e>
                              <m:r>
                                <a:rPr lang="en-US" sz="2800" i="1">
                                  <a:solidFill>
                                    <a:srgbClr val="7030A0"/>
                                  </a:solidFill>
                                  <a:latin typeface="Cambria Math" panose="02040503050406030204" pitchFamily="18" charset="0"/>
                                </a:rPr>
                                <m:t>𝑦</m:t>
                              </m:r>
                            </m:e>
                            <m:e>
                              <m:r>
                                <a:rPr lang="en-US" sz="2800" b="0" i="1" smtClean="0">
                                  <a:solidFill>
                                    <a:srgbClr val="7030A0"/>
                                  </a:solidFill>
                                  <a:latin typeface="Cambria Math" panose="02040503050406030204" pitchFamily="18" charset="0"/>
                                </a:rPr>
                                <m:t>𝑧</m:t>
                              </m:r>
                            </m:e>
                            <m:e>
                              <m:r>
                                <a:rPr lang="en-US" sz="2800" b="0" i="1" smtClean="0">
                                  <a:solidFill>
                                    <a:srgbClr val="7030A0"/>
                                  </a:solidFill>
                                  <a:latin typeface="Cambria Math" panose="02040503050406030204" pitchFamily="18" charset="0"/>
                                </a:rPr>
                                <m:t>1</m:t>
                              </m:r>
                            </m:e>
                          </m:eqArr>
                        </m:e>
                      </m:d>
                    </m:oMath>
                  </m:oMathPara>
                </a14:m>
                <a:endParaRPr lang="en-US" sz="2800" dirty="0">
                  <a:solidFill>
                    <a:srgbClr val="7030A0"/>
                  </a:solidFill>
                </a:endParaRPr>
              </a:p>
            </p:txBody>
          </p:sp>
        </mc:Choice>
        <mc:Fallback xmlns="">
          <p:sp>
            <p:nvSpPr>
              <p:cNvPr id="2" name="TextBox 1">
                <a:extLst>
                  <a:ext uri="{FF2B5EF4-FFF2-40B4-BE49-F238E27FC236}">
                    <a16:creationId xmlns:a16="http://schemas.microsoft.com/office/drawing/2014/main" id="{8FACD629-68FD-3B4B-A078-E33004A7E917}"/>
                  </a:ext>
                </a:extLst>
              </p:cNvPr>
              <p:cNvSpPr txBox="1">
                <a:spLocks noRot="1" noChangeAspect="1" noMove="1" noResize="1" noEditPoints="1" noAdjustHandles="1" noChangeArrowheads="1" noChangeShapeType="1" noTextEdit="1"/>
              </p:cNvSpPr>
              <p:nvPr/>
            </p:nvSpPr>
            <p:spPr>
              <a:xfrm>
                <a:off x="4077466" y="4838552"/>
                <a:ext cx="4099840" cy="1486048"/>
              </a:xfrm>
              <a:prstGeom prst="rect">
                <a:avLst/>
              </a:prstGeom>
              <a:blipFill>
                <a:blip r:embed="rId4"/>
                <a:stretch>
                  <a:fillRect b="-6780"/>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A61F6F93-B278-4D42-A0D9-45F265F6750E}"/>
              </a:ext>
            </a:extLst>
          </p:cNvPr>
          <p:cNvSpPr/>
          <p:nvPr/>
        </p:nvSpPr>
        <p:spPr bwMode="auto">
          <a:xfrm>
            <a:off x="5334000" y="4953000"/>
            <a:ext cx="1905000" cy="1219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r>
              <a:rPr lang="en-US" dirty="0"/>
              <a:t>General affine projection</a:t>
            </a:r>
          </a:p>
        </p:txBody>
      </p:sp>
      <mc:AlternateContent xmlns:mc="http://schemas.openxmlformats.org/markup-compatibility/2006" xmlns:a14="http://schemas.microsoft.com/office/drawing/2010/main">
        <mc:Choice Requires="a14">
          <p:sp>
            <p:nvSpPr>
              <p:cNvPr id="1030185" name="Rectangle 41"/>
              <p:cNvSpPr>
                <a:spLocks noGrp="1" noChangeArrowheads="1"/>
              </p:cNvSpPr>
              <p:nvPr>
                <p:ph type="body" idx="1"/>
              </p:nvPr>
            </p:nvSpPr>
            <p:spPr>
              <a:xfrm>
                <a:off x="533400" y="914400"/>
                <a:ext cx="11049000" cy="5257800"/>
              </a:xfrm>
            </p:spPr>
            <p:txBody>
              <a:bodyPr/>
              <a:lstStyle/>
              <a:p>
                <a:pPr>
                  <a:buFontTx/>
                  <a:buChar char="•"/>
                </a:pPr>
                <a:r>
                  <a:rPr lang="en-US" sz="2800" dirty="0"/>
                  <a:t>A general affine projection is a 3D-to-2D linear mapping plus translation:</a:t>
                </a:r>
                <a:br>
                  <a:rPr lang="en-US" sz="2800" dirty="0"/>
                </a:br>
                <a:br>
                  <a:rPr lang="en-US" dirty="0"/>
                </a:br>
                <a:endParaRPr lang="en-US" dirty="0"/>
              </a:p>
              <a:p>
                <a:pPr>
                  <a:buFontTx/>
                  <a:buChar char="•"/>
                </a:pPr>
                <a:endParaRPr lang="en-US" dirty="0"/>
              </a:p>
              <a:p>
                <a:pPr>
                  <a:buFontTx/>
                  <a:buChar char="•"/>
                </a:pPr>
                <a:endParaRPr lang="en-US" dirty="0"/>
              </a:p>
              <a:p>
                <a:pPr>
                  <a:buFontTx/>
                  <a:buChar char="•"/>
                </a:pPr>
                <a:endParaRPr lang="en-US" sz="2800" dirty="0"/>
              </a:p>
              <a:p>
                <a:pPr>
                  <a:buFontTx/>
                  <a:buChar char="•"/>
                </a:pPr>
                <a:r>
                  <a:rPr lang="en-US" sz="2800" dirty="0"/>
                  <a:t>In non-homogeneous coordinates:</a:t>
                </a:r>
                <a:endParaRPr lang="en-US" dirty="0"/>
              </a:p>
              <a:p>
                <a:pPr marL="0" indent="0"/>
                <a:r>
                  <a:rPr lang="en-US" dirty="0">
                    <a:solidFill>
                      <a:srgbClr val="7030A0"/>
                    </a:solidFill>
                  </a:rPr>
                  <a:t>          </a:t>
                </a:r>
                <a14:m>
                  <m:oMath xmlns:m="http://schemas.openxmlformats.org/officeDocument/2006/math">
                    <m:d>
                      <m:dPr>
                        <m:ctrlPr>
                          <a:rPr lang="en-US" i="1">
                            <a:solidFill>
                              <a:srgbClr val="7030A0"/>
                            </a:solidFill>
                            <a:latin typeface="Cambria Math" panose="02040503050406030204" pitchFamily="18" charset="0"/>
                          </a:rPr>
                        </m:ctrlPr>
                      </m:dPr>
                      <m:e>
                        <m:eqArr>
                          <m:eqArrPr>
                            <m:ctrlPr>
                              <a:rPr lang="en-US" i="1">
                                <a:solidFill>
                                  <a:srgbClr val="7030A0"/>
                                </a:solidFill>
                                <a:latin typeface="Cambria Math" panose="02040503050406030204" pitchFamily="18" charset="0"/>
                              </a:rPr>
                            </m:ctrlPr>
                          </m:eqArrPr>
                          <m:e>
                            <m:r>
                              <a:rPr lang="en-US" i="1">
                                <a:solidFill>
                                  <a:srgbClr val="7030A0"/>
                                </a:solidFill>
                                <a:latin typeface="Cambria Math" panose="02040503050406030204" pitchFamily="18" charset="0"/>
                              </a:rPr>
                              <m:t>𝑥</m:t>
                            </m:r>
                          </m:e>
                          <m:e>
                            <m:r>
                              <a:rPr lang="en-US" i="1">
                                <a:solidFill>
                                  <a:srgbClr val="7030A0"/>
                                </a:solidFill>
                                <a:latin typeface="Cambria Math" panose="02040503050406030204" pitchFamily="18" charset="0"/>
                              </a:rPr>
                              <m:t>𝑦</m:t>
                            </m:r>
                          </m:e>
                        </m:eqArr>
                      </m:e>
                    </m:d>
                    <m:r>
                      <a:rPr lang="en-US" i="1">
                        <a:solidFill>
                          <a:srgbClr val="7030A0"/>
                        </a:solidFill>
                        <a:latin typeface="Cambria Math" panose="02040503050406030204" pitchFamily="18" charset="0"/>
                      </a:rPr>
                      <m:t>=</m:t>
                    </m:r>
                    <m:d>
                      <m:dPr>
                        <m:begChr m:val="["/>
                        <m:endChr m:val="]"/>
                        <m:ctrlPr>
                          <a:rPr lang="en-US" i="1">
                            <a:solidFill>
                              <a:srgbClr val="7030A0"/>
                            </a:solidFill>
                            <a:latin typeface="Cambria Math" panose="02040503050406030204" pitchFamily="18" charset="0"/>
                          </a:rPr>
                        </m:ctrlPr>
                      </m:dPr>
                      <m:e>
                        <m:m>
                          <m:mPr>
                            <m:mcs>
                              <m:mc>
                                <m:mcPr>
                                  <m:count m:val="3"/>
                                  <m:mcJc m:val="center"/>
                                </m:mcPr>
                              </m:mc>
                            </m:mcs>
                            <m:ctrlPr>
                              <a:rPr lang="en-US" i="1">
                                <a:solidFill>
                                  <a:srgbClr val="7030A0"/>
                                </a:solidFill>
                                <a:latin typeface="Cambria Math" panose="02040503050406030204" pitchFamily="18" charset="0"/>
                              </a:rPr>
                            </m:ctrlPr>
                          </m:mPr>
                          <m:m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11</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12</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13</m:t>
                                  </m:r>
                                </m:sub>
                              </m:sSub>
                            </m:e>
                          </m:mr>
                          <m:m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21</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22</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23</m:t>
                                  </m:r>
                                </m:sub>
                              </m:sSub>
                            </m:e>
                          </m:mr>
                        </m:m>
                      </m:e>
                    </m:d>
                    <m:d>
                      <m:dPr>
                        <m:ctrlPr>
                          <a:rPr lang="en-US" i="1">
                            <a:solidFill>
                              <a:srgbClr val="7030A0"/>
                            </a:solidFill>
                            <a:latin typeface="Cambria Math" panose="02040503050406030204" pitchFamily="18" charset="0"/>
                          </a:rPr>
                        </m:ctrlPr>
                      </m:dPr>
                      <m:e>
                        <m:eqArr>
                          <m:eqArrPr>
                            <m:ctrlPr>
                              <a:rPr lang="en-US" i="1">
                                <a:solidFill>
                                  <a:srgbClr val="7030A0"/>
                                </a:solidFill>
                                <a:latin typeface="Cambria Math" panose="02040503050406030204" pitchFamily="18" charset="0"/>
                              </a:rPr>
                            </m:ctrlPr>
                          </m:eqArrPr>
                          <m:e>
                            <m:r>
                              <a:rPr lang="en-US" b="0" i="1" smtClean="0">
                                <a:solidFill>
                                  <a:srgbClr val="7030A0"/>
                                </a:solidFill>
                                <a:latin typeface="Cambria Math" panose="02040503050406030204" pitchFamily="18" charset="0"/>
                              </a:rPr>
                              <m:t>𝑋</m:t>
                            </m:r>
                          </m:e>
                          <m:e>
                            <m:r>
                              <a:rPr lang="en-US" b="0" i="1" smtClean="0">
                                <a:solidFill>
                                  <a:srgbClr val="7030A0"/>
                                </a:solidFill>
                                <a:latin typeface="Cambria Math" panose="02040503050406030204" pitchFamily="18" charset="0"/>
                              </a:rPr>
                              <m:t>𝑌</m:t>
                            </m:r>
                          </m:e>
                          <m:e>
                            <m:r>
                              <a:rPr lang="en-US" b="0" i="1" smtClean="0">
                                <a:solidFill>
                                  <a:srgbClr val="7030A0"/>
                                </a:solidFill>
                                <a:latin typeface="Cambria Math" panose="02040503050406030204" pitchFamily="18" charset="0"/>
                              </a:rPr>
                              <m:t>𝑍</m:t>
                            </m:r>
                          </m:e>
                        </m:eqArr>
                      </m:e>
                    </m:d>
                    <m:r>
                      <a:rPr lang="en-US" i="1">
                        <a:solidFill>
                          <a:srgbClr val="7030A0"/>
                        </a:solidFill>
                        <a:latin typeface="Cambria Math" panose="02040503050406030204" pitchFamily="18" charset="0"/>
                      </a:rPr>
                      <m:t>+</m:t>
                    </m:r>
                    <m:d>
                      <m:dPr>
                        <m:ctrlPr>
                          <a:rPr lang="en-US" i="1">
                            <a:solidFill>
                              <a:srgbClr val="7030A0"/>
                            </a:solidFill>
                            <a:latin typeface="Cambria Math" panose="02040503050406030204" pitchFamily="18" charset="0"/>
                          </a:rPr>
                        </m:ctrlPr>
                      </m:dPr>
                      <m:e>
                        <m:eqArr>
                          <m:eqArrPr>
                            <m:ctrlPr>
                              <a:rPr lang="en-US" i="1">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𝑡</m:t>
                                </m:r>
                              </m:e>
                              <m:sub>
                                <m:r>
                                  <a:rPr lang="en-US" i="1">
                                    <a:solidFill>
                                      <a:srgbClr val="7030A0"/>
                                    </a:solidFill>
                                    <a:latin typeface="Cambria Math" panose="02040503050406030204" pitchFamily="18" charset="0"/>
                                  </a:rPr>
                                  <m:t>1</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𝑡</m:t>
                                </m:r>
                              </m:e>
                              <m:sub>
                                <m:r>
                                  <a:rPr lang="en-US" i="1">
                                    <a:solidFill>
                                      <a:srgbClr val="7030A0"/>
                                    </a:solidFill>
                                    <a:latin typeface="Cambria Math" panose="02040503050406030204" pitchFamily="18" charset="0"/>
                                  </a:rPr>
                                  <m:t>2</m:t>
                                </m:r>
                              </m:sub>
                            </m:sSub>
                          </m:e>
                        </m:eqArr>
                      </m:e>
                    </m:d>
                    <m:r>
                      <a:rPr lang="en-US" b="0" i="1" smtClean="0">
                        <a:solidFill>
                          <a:srgbClr val="7030A0"/>
                        </a:solidFill>
                        <a:latin typeface="Cambria Math" panose="02040503050406030204" pitchFamily="18" charset="0"/>
                      </a:rPr>
                      <m:t>=</m:t>
                    </m:r>
                    <m:r>
                      <a:rPr lang="en-US" b="1" i="1">
                        <a:solidFill>
                          <a:srgbClr val="7030A0"/>
                        </a:solidFill>
                        <a:latin typeface="Cambria Math" panose="02040503050406030204" pitchFamily="18" charset="0"/>
                      </a:rPr>
                      <m:t>𝑨</m:t>
                    </m:r>
                    <m:r>
                      <a:rPr lang="en-US" b="1" i="1" smtClean="0">
                        <a:solidFill>
                          <a:srgbClr val="7030A0"/>
                        </a:solidFill>
                        <a:latin typeface="Cambria Math" panose="02040503050406030204" pitchFamily="18" charset="0"/>
                      </a:rPr>
                      <m:t>𝑿</m:t>
                    </m:r>
                    <m:r>
                      <a:rPr lang="en-US" b="1" i="1">
                        <a:solidFill>
                          <a:srgbClr val="7030A0"/>
                        </a:solidFill>
                        <a:latin typeface="Cambria Math" panose="02040503050406030204" pitchFamily="18" charset="0"/>
                      </a:rPr>
                      <m:t>+</m:t>
                    </m:r>
                    <m:r>
                      <a:rPr lang="en-US" b="1" i="1">
                        <a:solidFill>
                          <a:srgbClr val="7030A0"/>
                        </a:solidFill>
                        <a:latin typeface="Cambria Math" panose="02040503050406030204" pitchFamily="18" charset="0"/>
                      </a:rPr>
                      <m:t>𝒕</m:t>
                    </m:r>
                  </m:oMath>
                </a14:m>
                <a:endParaRPr lang="en-US" b="1" dirty="0">
                  <a:solidFill>
                    <a:srgbClr val="7030A0"/>
                  </a:solidFill>
                </a:endParaRPr>
              </a:p>
              <a:p>
                <a:pPr>
                  <a:buFontTx/>
                  <a:buChar char="•"/>
                </a:pPr>
                <a:endParaRPr lang="en-US" dirty="0"/>
              </a:p>
            </p:txBody>
          </p:sp>
        </mc:Choice>
        <mc:Fallback xmlns="">
          <p:sp>
            <p:nvSpPr>
              <p:cNvPr id="1030185" name="Rectangle 41"/>
              <p:cNvSpPr>
                <a:spLocks noGrp="1" noRot="1" noChangeAspect="1" noMove="1" noResize="1" noEditPoints="1" noAdjustHandles="1" noChangeArrowheads="1" noChangeShapeType="1" noTextEdit="1"/>
              </p:cNvSpPr>
              <p:nvPr>
                <p:ph type="body" idx="1"/>
              </p:nvPr>
            </p:nvSpPr>
            <p:spPr>
              <a:xfrm>
                <a:off x="533400" y="914400"/>
                <a:ext cx="11049000" cy="5257800"/>
              </a:xfrm>
              <a:blipFill>
                <a:blip r:embed="rId3"/>
                <a:stretch>
                  <a:fillRect l="-918" t="-1449"/>
                </a:stretch>
              </a:blipFill>
            </p:spPr>
            <p:txBody>
              <a:bodyPr/>
              <a:lstStyle/>
              <a:p>
                <a:r>
                  <a:rPr lang="en-US">
                    <a:noFill/>
                  </a:rPr>
                  <a:t> </a:t>
                </a:r>
              </a:p>
            </p:txBody>
          </p:sp>
        </mc:Fallback>
      </mc:AlternateContent>
      <p:grpSp>
        <p:nvGrpSpPr>
          <p:cNvPr id="2" name="Group 44"/>
          <p:cNvGrpSpPr>
            <a:grpSpLocks/>
          </p:cNvGrpSpPr>
          <p:nvPr/>
        </p:nvGrpSpPr>
        <p:grpSpPr bwMode="auto">
          <a:xfrm>
            <a:off x="7377906" y="1676400"/>
            <a:ext cx="3833812" cy="1831975"/>
            <a:chOff x="221" y="3068"/>
            <a:chExt cx="2415" cy="1154"/>
          </a:xfrm>
        </p:grpSpPr>
        <p:sp>
          <p:nvSpPr>
            <p:cNvPr id="8201" name="Freeform 8"/>
            <p:cNvSpPr>
              <a:spLocks/>
            </p:cNvSpPr>
            <p:nvPr/>
          </p:nvSpPr>
          <p:spPr bwMode="auto">
            <a:xfrm>
              <a:off x="546" y="3068"/>
              <a:ext cx="940" cy="965"/>
            </a:xfrm>
            <a:custGeom>
              <a:avLst/>
              <a:gdLst>
                <a:gd name="T0" fmla="*/ 0 w 1842"/>
                <a:gd name="T1" fmla="*/ 26 h 1847"/>
                <a:gd name="T2" fmla="*/ 64 w 1842"/>
                <a:gd name="T3" fmla="*/ 0 h 1847"/>
                <a:gd name="T4" fmla="*/ 64 w 1842"/>
                <a:gd name="T5" fmla="*/ 46 h 1847"/>
                <a:gd name="T6" fmla="*/ 0 w 1842"/>
                <a:gd name="T7" fmla="*/ 72 h 1847"/>
                <a:gd name="T8" fmla="*/ 0 w 1842"/>
                <a:gd name="T9" fmla="*/ 26 h 1847"/>
                <a:gd name="T10" fmla="*/ 0 60000 65536"/>
                <a:gd name="T11" fmla="*/ 0 60000 65536"/>
                <a:gd name="T12" fmla="*/ 0 60000 65536"/>
                <a:gd name="T13" fmla="*/ 0 60000 65536"/>
                <a:gd name="T14" fmla="*/ 0 60000 65536"/>
                <a:gd name="T15" fmla="*/ 0 w 1842"/>
                <a:gd name="T16" fmla="*/ 0 h 1847"/>
                <a:gd name="T17" fmla="*/ 1842 w 1842"/>
                <a:gd name="T18" fmla="*/ 1847 h 1847"/>
              </a:gdLst>
              <a:ahLst/>
              <a:cxnLst>
                <a:cxn ang="T10">
                  <a:pos x="T0" y="T1"/>
                </a:cxn>
                <a:cxn ang="T11">
                  <a:pos x="T2" y="T3"/>
                </a:cxn>
                <a:cxn ang="T12">
                  <a:pos x="T4" y="T5"/>
                </a:cxn>
                <a:cxn ang="T13">
                  <a:pos x="T6" y="T7"/>
                </a:cxn>
                <a:cxn ang="T14">
                  <a:pos x="T8" y="T9"/>
                </a:cxn>
              </a:cxnLst>
              <a:rect l="T15" t="T16" r="T17" b="T18"/>
              <a:pathLst>
                <a:path w="1842" h="1847">
                  <a:moveTo>
                    <a:pt x="0" y="660"/>
                  </a:moveTo>
                  <a:lnTo>
                    <a:pt x="1842" y="0"/>
                  </a:lnTo>
                  <a:lnTo>
                    <a:pt x="1842" y="1186"/>
                  </a:lnTo>
                  <a:lnTo>
                    <a:pt x="0" y="1847"/>
                  </a:lnTo>
                  <a:lnTo>
                    <a:pt x="0" y="660"/>
                  </a:lnTo>
                  <a:close/>
                </a:path>
              </a:pathLst>
            </a:custGeom>
            <a:noFill/>
            <a:ln w="11113">
              <a:solidFill>
                <a:srgbClr val="000000"/>
              </a:solidFill>
              <a:round/>
              <a:headEnd/>
              <a:tailEnd/>
            </a:ln>
          </p:spPr>
          <p:txBody>
            <a:bodyPr/>
            <a:lstStyle/>
            <a:p>
              <a:endParaRPr lang="en-US"/>
            </a:p>
          </p:txBody>
        </p:sp>
        <p:sp>
          <p:nvSpPr>
            <p:cNvPr id="8202" name="Line 17"/>
            <p:cNvSpPr>
              <a:spLocks noChangeShapeType="1"/>
            </p:cNvSpPr>
            <p:nvPr/>
          </p:nvSpPr>
          <p:spPr bwMode="auto">
            <a:xfrm>
              <a:off x="853" y="3625"/>
              <a:ext cx="1452" cy="428"/>
            </a:xfrm>
            <a:prstGeom prst="line">
              <a:avLst/>
            </a:prstGeom>
            <a:noFill/>
            <a:ln w="12700">
              <a:solidFill>
                <a:schemeClr val="tx1"/>
              </a:solidFill>
              <a:prstDash val="dash"/>
              <a:round/>
              <a:headEnd/>
              <a:tailEnd/>
            </a:ln>
          </p:spPr>
          <p:txBody>
            <a:bodyPr/>
            <a:lstStyle/>
            <a:p>
              <a:endParaRPr lang="en-US"/>
            </a:p>
          </p:txBody>
        </p:sp>
        <p:sp>
          <p:nvSpPr>
            <p:cNvPr id="8203" name="Freeform 20"/>
            <p:cNvSpPr>
              <a:spLocks/>
            </p:cNvSpPr>
            <p:nvPr/>
          </p:nvSpPr>
          <p:spPr bwMode="auto">
            <a:xfrm>
              <a:off x="545" y="3616"/>
              <a:ext cx="1" cy="417"/>
            </a:xfrm>
            <a:custGeom>
              <a:avLst/>
              <a:gdLst>
                <a:gd name="T0" fmla="*/ 0 w 1"/>
                <a:gd name="T1" fmla="*/ 52 h 702"/>
                <a:gd name="T2" fmla="*/ 0 w 1"/>
                <a:gd name="T3" fmla="*/ 0 h 702"/>
                <a:gd name="T4" fmla="*/ 0 60000 65536"/>
                <a:gd name="T5" fmla="*/ 0 60000 65536"/>
                <a:gd name="T6" fmla="*/ 0 w 1"/>
                <a:gd name="T7" fmla="*/ 0 h 702"/>
                <a:gd name="T8" fmla="*/ 1 w 1"/>
                <a:gd name="T9" fmla="*/ 702 h 702"/>
              </a:gdLst>
              <a:ahLst/>
              <a:cxnLst>
                <a:cxn ang="T4">
                  <a:pos x="T0" y="T1"/>
                </a:cxn>
                <a:cxn ang="T5">
                  <a:pos x="T2" y="T3"/>
                </a:cxn>
              </a:cxnLst>
              <a:rect l="T6" t="T7" r="T8" b="T9"/>
              <a:pathLst>
                <a:path w="1" h="702">
                  <a:moveTo>
                    <a:pt x="0" y="702"/>
                  </a:moveTo>
                  <a:lnTo>
                    <a:pt x="0" y="0"/>
                  </a:lnTo>
                </a:path>
              </a:pathLst>
            </a:custGeom>
            <a:noFill/>
            <a:ln w="38100">
              <a:solidFill>
                <a:srgbClr val="FF0000"/>
              </a:solidFill>
              <a:round/>
              <a:headEnd/>
              <a:tailEnd type="stealth" w="lg" len="med"/>
            </a:ln>
          </p:spPr>
          <p:txBody>
            <a:bodyPr/>
            <a:lstStyle/>
            <a:p>
              <a:endParaRPr lang="en-US"/>
            </a:p>
          </p:txBody>
        </p:sp>
        <p:sp>
          <p:nvSpPr>
            <p:cNvPr id="8204" name="Freeform 22"/>
            <p:cNvSpPr>
              <a:spLocks/>
            </p:cNvSpPr>
            <p:nvPr/>
          </p:nvSpPr>
          <p:spPr bwMode="auto">
            <a:xfrm>
              <a:off x="546" y="3874"/>
              <a:ext cx="430" cy="157"/>
            </a:xfrm>
            <a:custGeom>
              <a:avLst/>
              <a:gdLst>
                <a:gd name="T0" fmla="*/ 0 w 768"/>
                <a:gd name="T1" fmla="*/ 20 h 264"/>
                <a:gd name="T2" fmla="*/ 43 w 768"/>
                <a:gd name="T3" fmla="*/ 0 h 264"/>
                <a:gd name="T4" fmla="*/ 0 60000 65536"/>
                <a:gd name="T5" fmla="*/ 0 60000 65536"/>
                <a:gd name="T6" fmla="*/ 0 w 768"/>
                <a:gd name="T7" fmla="*/ 0 h 264"/>
                <a:gd name="T8" fmla="*/ 768 w 768"/>
                <a:gd name="T9" fmla="*/ 264 h 264"/>
              </a:gdLst>
              <a:ahLst/>
              <a:cxnLst>
                <a:cxn ang="T4">
                  <a:pos x="T0" y="T1"/>
                </a:cxn>
                <a:cxn ang="T5">
                  <a:pos x="T2" y="T3"/>
                </a:cxn>
              </a:cxnLst>
              <a:rect l="T6" t="T7" r="T8" b="T9"/>
              <a:pathLst>
                <a:path w="768" h="264">
                  <a:moveTo>
                    <a:pt x="0" y="264"/>
                  </a:moveTo>
                  <a:lnTo>
                    <a:pt x="768" y="0"/>
                  </a:lnTo>
                </a:path>
              </a:pathLst>
            </a:custGeom>
            <a:noFill/>
            <a:ln w="38100">
              <a:solidFill>
                <a:srgbClr val="FF0000"/>
              </a:solidFill>
              <a:round/>
              <a:headEnd/>
              <a:tailEnd type="stealth" w="lg" len="med"/>
            </a:ln>
          </p:spPr>
          <p:txBody>
            <a:bodyPr/>
            <a:lstStyle/>
            <a:p>
              <a:endParaRPr lang="en-US"/>
            </a:p>
          </p:txBody>
        </p:sp>
        <p:sp>
          <p:nvSpPr>
            <p:cNvPr id="8205" name="Oval 26"/>
            <p:cNvSpPr>
              <a:spLocks noChangeArrowheads="1"/>
            </p:cNvSpPr>
            <p:nvPr/>
          </p:nvSpPr>
          <p:spPr bwMode="auto">
            <a:xfrm>
              <a:off x="2279" y="4025"/>
              <a:ext cx="42" cy="4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8206" name="Oval 27"/>
            <p:cNvSpPr>
              <a:spLocks noChangeArrowheads="1"/>
            </p:cNvSpPr>
            <p:nvPr/>
          </p:nvSpPr>
          <p:spPr bwMode="auto">
            <a:xfrm>
              <a:off x="826" y="3596"/>
              <a:ext cx="42" cy="44"/>
            </a:xfrm>
            <a:prstGeom prst="ellipse">
              <a:avLst/>
            </a:prstGeom>
            <a:solidFill>
              <a:schemeClr val="accent1"/>
            </a:solidFill>
            <a:ln w="9525">
              <a:solidFill>
                <a:schemeClr val="tx1"/>
              </a:solidFill>
              <a:round/>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8207" name="Text Box 31"/>
                <p:cNvSpPr txBox="1">
                  <a:spLocks noChangeArrowheads="1"/>
                </p:cNvSpPr>
                <p:nvPr/>
              </p:nvSpPr>
              <p:spPr bwMode="auto">
                <a:xfrm>
                  <a:off x="812" y="3369"/>
                  <a:ext cx="282" cy="291"/>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𝒙</m:t>
                        </m:r>
                      </m:oMath>
                    </m:oMathPara>
                  </a14:m>
                  <a:endParaRPr lang="en-US" b="1" dirty="0">
                    <a:solidFill>
                      <a:srgbClr val="7030A0"/>
                    </a:solidFill>
                  </a:endParaRPr>
                </a:p>
              </p:txBody>
            </p:sp>
          </mc:Choice>
          <mc:Fallback xmlns="">
            <p:sp>
              <p:nvSpPr>
                <p:cNvPr id="8207" name="Text Box 31"/>
                <p:cNvSpPr txBox="1">
                  <a:spLocks noRot="1" noChangeAspect="1" noMove="1" noResize="1" noEditPoints="1" noAdjustHandles="1" noChangeArrowheads="1" noChangeShapeType="1" noTextEdit="1"/>
                </p:cNvSpPr>
                <p:nvPr/>
              </p:nvSpPr>
              <p:spPr bwMode="auto">
                <a:xfrm>
                  <a:off x="812" y="3369"/>
                  <a:ext cx="282" cy="291"/>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08" name="Text Box 32"/>
                <p:cNvSpPr txBox="1">
                  <a:spLocks noChangeArrowheads="1"/>
                </p:cNvSpPr>
                <p:nvPr/>
              </p:nvSpPr>
              <p:spPr bwMode="auto">
                <a:xfrm>
                  <a:off x="2332" y="3923"/>
                  <a:ext cx="304" cy="291"/>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𝑿</m:t>
                        </m:r>
                      </m:oMath>
                    </m:oMathPara>
                  </a14:m>
                  <a:endParaRPr lang="en-US" b="1" dirty="0">
                    <a:solidFill>
                      <a:srgbClr val="7030A0"/>
                    </a:solidFill>
                  </a:endParaRPr>
                </a:p>
              </p:txBody>
            </p:sp>
          </mc:Choice>
          <mc:Fallback xmlns="">
            <p:sp>
              <p:nvSpPr>
                <p:cNvPr id="8208" name="Text Box 32"/>
                <p:cNvSpPr txBox="1">
                  <a:spLocks noRot="1" noChangeAspect="1" noMove="1" noResize="1" noEditPoints="1" noAdjustHandles="1" noChangeArrowheads="1" noChangeShapeType="1" noTextEdit="1"/>
                </p:cNvSpPr>
                <p:nvPr/>
              </p:nvSpPr>
              <p:spPr bwMode="auto">
                <a:xfrm>
                  <a:off x="2332" y="3923"/>
                  <a:ext cx="304" cy="291"/>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09" name="Text Box 33"/>
                <p:cNvSpPr txBox="1">
                  <a:spLocks noChangeArrowheads="1"/>
                </p:cNvSpPr>
                <p:nvPr/>
              </p:nvSpPr>
              <p:spPr bwMode="auto">
                <a:xfrm>
                  <a:off x="701" y="3937"/>
                  <a:ext cx="345"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𝒂</m:t>
                        </m:r>
                        <m:r>
                          <a:rPr lang="en-US" i="1" baseline="-25000" dirty="0">
                            <a:solidFill>
                              <a:srgbClr val="7030A0"/>
                            </a:solidFill>
                            <a:latin typeface="Cambria Math" panose="02040503050406030204" pitchFamily="18" charset="0"/>
                          </a:rPr>
                          <m:t>1</m:t>
                        </m:r>
                      </m:oMath>
                    </m:oMathPara>
                  </a14:m>
                  <a:endParaRPr lang="en-US" baseline="-25000" dirty="0">
                    <a:solidFill>
                      <a:srgbClr val="7030A0"/>
                    </a:solidFill>
                  </a:endParaRPr>
                </a:p>
              </p:txBody>
            </p:sp>
          </mc:Choice>
          <mc:Fallback xmlns="">
            <p:sp>
              <p:nvSpPr>
                <p:cNvPr id="8209" name="Text Box 33"/>
                <p:cNvSpPr txBox="1">
                  <a:spLocks noRot="1" noChangeAspect="1" noMove="1" noResize="1" noEditPoints="1" noAdjustHandles="1" noChangeArrowheads="1" noChangeShapeType="1" noTextEdit="1"/>
                </p:cNvSpPr>
                <p:nvPr/>
              </p:nvSpPr>
              <p:spPr bwMode="auto">
                <a:xfrm>
                  <a:off x="701" y="3937"/>
                  <a:ext cx="345" cy="285"/>
                </a:xfrm>
                <a:prstGeom prst="rect">
                  <a:avLst/>
                </a:prstGeom>
                <a:blipFill>
                  <a:blip r:embed="rId6"/>
                  <a:stretch>
                    <a:fillRect b="-2778"/>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10" name="Text Box 34"/>
                <p:cNvSpPr txBox="1">
                  <a:spLocks noChangeArrowheads="1"/>
                </p:cNvSpPr>
                <p:nvPr/>
              </p:nvSpPr>
              <p:spPr bwMode="auto">
                <a:xfrm>
                  <a:off x="221" y="3692"/>
                  <a:ext cx="345"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𝒂</m:t>
                        </m:r>
                        <m:r>
                          <a:rPr lang="en-US" i="1" baseline="-25000" dirty="0">
                            <a:solidFill>
                              <a:srgbClr val="7030A0"/>
                            </a:solidFill>
                            <a:latin typeface="Cambria Math" panose="02040503050406030204" pitchFamily="18" charset="0"/>
                          </a:rPr>
                          <m:t>2</m:t>
                        </m:r>
                      </m:oMath>
                    </m:oMathPara>
                  </a14:m>
                  <a:endParaRPr lang="en-US" baseline="-25000" dirty="0">
                    <a:solidFill>
                      <a:srgbClr val="7030A0"/>
                    </a:solidFill>
                  </a:endParaRPr>
                </a:p>
              </p:txBody>
            </p:sp>
          </mc:Choice>
          <mc:Fallback xmlns="">
            <p:sp>
              <p:nvSpPr>
                <p:cNvPr id="8210" name="Text Box 34"/>
                <p:cNvSpPr txBox="1">
                  <a:spLocks noRot="1" noChangeAspect="1" noMove="1" noResize="1" noEditPoints="1" noAdjustHandles="1" noChangeArrowheads="1" noChangeShapeType="1" noTextEdit="1"/>
                </p:cNvSpPr>
                <p:nvPr/>
              </p:nvSpPr>
              <p:spPr bwMode="auto">
                <a:xfrm>
                  <a:off x="221" y="3692"/>
                  <a:ext cx="345" cy="285"/>
                </a:xfrm>
                <a:prstGeom prst="rect">
                  <a:avLst/>
                </a:prstGeom>
                <a:blipFill>
                  <a:blip r:embed="rId7"/>
                  <a:stretch>
                    <a:fillRect b="-2703"/>
                  </a:stretch>
                </a:blipFill>
                <a:ln w="9525">
                  <a:noFill/>
                  <a:miter lim="800000"/>
                  <a:headEnd/>
                  <a:tailEnd/>
                </a:ln>
              </p:spPr>
              <p:txBody>
                <a:bodyPr/>
                <a:lstStyle/>
                <a:p>
                  <a:r>
                    <a:rPr lang="en-US">
                      <a:noFill/>
                    </a:rPr>
                    <a:t> </a:t>
                  </a:r>
                </a:p>
              </p:txBody>
            </p:sp>
          </mc:Fallback>
        </mc:AlternateContent>
      </p:grpSp>
      <p:sp>
        <p:nvSpPr>
          <p:cNvPr id="1030189" name="Line 45"/>
          <p:cNvSpPr>
            <a:spLocks noChangeShapeType="1"/>
          </p:cNvSpPr>
          <p:nvPr/>
        </p:nvSpPr>
        <p:spPr bwMode="auto">
          <a:xfrm flipH="1" flipV="1">
            <a:off x="7368771" y="5268051"/>
            <a:ext cx="1446211" cy="531363"/>
          </a:xfrm>
          <a:prstGeom prst="line">
            <a:avLst/>
          </a:prstGeom>
          <a:noFill/>
          <a:ln w="9525">
            <a:solidFill>
              <a:schemeClr val="tx1"/>
            </a:solidFill>
            <a:round/>
            <a:headEnd/>
            <a:tailEnd type="triangle" w="med" len="med"/>
          </a:ln>
        </p:spPr>
        <p:txBody>
          <a:bodyPr/>
          <a:lstStyle/>
          <a:p>
            <a:endParaRPr lang="en-US"/>
          </a:p>
        </p:txBody>
      </p:sp>
      <p:sp>
        <p:nvSpPr>
          <p:cNvPr id="1030190" name="Text Box 46"/>
          <p:cNvSpPr txBox="1">
            <a:spLocks noChangeArrowheads="1"/>
          </p:cNvSpPr>
          <p:nvPr/>
        </p:nvSpPr>
        <p:spPr bwMode="auto">
          <a:xfrm>
            <a:off x="8814983" y="5638367"/>
            <a:ext cx="1896673" cy="830997"/>
          </a:xfrm>
          <a:prstGeom prst="rect">
            <a:avLst/>
          </a:prstGeom>
          <a:noFill/>
          <a:ln w="9525">
            <a:noFill/>
            <a:miter lim="800000"/>
            <a:headEnd/>
            <a:tailEnd/>
          </a:ln>
        </p:spPr>
        <p:txBody>
          <a:bodyPr wrap="none">
            <a:spAutoFit/>
          </a:bodyPr>
          <a:lstStyle/>
          <a:p>
            <a:pPr algn="ctr"/>
            <a:r>
              <a:rPr lang="en-US" dirty="0"/>
              <a:t>Projection of</a:t>
            </a:r>
            <a:br>
              <a:rPr lang="en-US" dirty="0"/>
            </a:br>
            <a:r>
              <a:rPr lang="en-US" dirty="0"/>
              <a:t>world origin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45CAD3F-AFEF-D742-9E99-CA0611E683A4}"/>
                  </a:ext>
                </a:extLst>
              </p:cNvPr>
              <p:cNvSpPr txBox="1"/>
              <p:nvPr/>
            </p:nvSpPr>
            <p:spPr>
              <a:xfrm>
                <a:off x="7002685" y="3642023"/>
                <a:ext cx="4426981" cy="461665"/>
              </a:xfrm>
              <a:prstGeom prst="rect">
                <a:avLst/>
              </a:prstGeom>
              <a:noFill/>
            </p:spPr>
            <p:txBody>
              <a:bodyPr wrap="none" rtlCol="0">
                <a:spAutoFit/>
              </a:bodyPr>
              <a:lstStyle/>
              <a:p>
                <a14:m>
                  <m:oMath xmlns:m="http://schemas.openxmlformats.org/officeDocument/2006/math">
                    <m:sSub>
                      <m:sSubPr>
                        <m:ctrlPr>
                          <a:rPr lang="en-US" b="1" i="1" smtClean="0">
                            <a:solidFill>
                              <a:srgbClr val="7030A0"/>
                            </a:solidFill>
                            <a:latin typeface="Cambria Math" panose="02040503050406030204" pitchFamily="18" charset="0"/>
                          </a:rPr>
                        </m:ctrlPr>
                      </m:sSubPr>
                      <m:e>
                        <m:r>
                          <a:rPr lang="en-US" b="1" i="1" smtClean="0">
                            <a:solidFill>
                              <a:srgbClr val="7030A0"/>
                            </a:solidFill>
                            <a:latin typeface="Cambria Math" panose="02040503050406030204" pitchFamily="18" charset="0"/>
                          </a:rPr>
                          <m:t>𝒂</m:t>
                        </m:r>
                      </m:e>
                      <m:sub>
                        <m:r>
                          <a:rPr lang="en-US" b="0" i="1" smtClean="0">
                            <a:solidFill>
                              <a:srgbClr val="7030A0"/>
                            </a:solidFill>
                            <a:latin typeface="Cambria Math" panose="02040503050406030204" pitchFamily="18" charset="0"/>
                          </a:rPr>
                          <m:t>1</m:t>
                        </m:r>
                      </m:sub>
                    </m:sSub>
                    <m: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1" i="1" smtClean="0">
                            <a:solidFill>
                              <a:srgbClr val="7030A0"/>
                            </a:solidFill>
                            <a:latin typeface="Cambria Math" panose="02040503050406030204" pitchFamily="18" charset="0"/>
                          </a:rPr>
                          <m:t>𝒂</m:t>
                        </m:r>
                      </m:e>
                      <m:sub>
                        <m:r>
                          <a:rPr lang="en-US" b="0" i="1" smtClean="0">
                            <a:solidFill>
                              <a:srgbClr val="7030A0"/>
                            </a:solidFill>
                            <a:latin typeface="Cambria Math" panose="02040503050406030204" pitchFamily="18" charset="0"/>
                          </a:rPr>
                          <m:t>2</m:t>
                        </m:r>
                      </m:sub>
                    </m:sSub>
                  </m:oMath>
                </a14:m>
                <a:r>
                  <a:rPr lang="en-US" dirty="0"/>
                  <a:t>: rows of projection matrix</a:t>
                </a:r>
              </a:p>
            </p:txBody>
          </p:sp>
        </mc:Choice>
        <mc:Fallback xmlns="">
          <p:sp>
            <p:nvSpPr>
              <p:cNvPr id="3" name="TextBox 2">
                <a:extLst>
                  <a:ext uri="{FF2B5EF4-FFF2-40B4-BE49-F238E27FC236}">
                    <a16:creationId xmlns:a16="http://schemas.microsoft.com/office/drawing/2014/main" id="{C45CAD3F-AFEF-D742-9E99-CA0611E683A4}"/>
                  </a:ext>
                </a:extLst>
              </p:cNvPr>
              <p:cNvSpPr txBox="1">
                <a:spLocks noRot="1" noChangeAspect="1" noMove="1" noResize="1" noEditPoints="1" noAdjustHandles="1" noChangeArrowheads="1" noChangeShapeType="1" noTextEdit="1"/>
              </p:cNvSpPr>
              <p:nvPr/>
            </p:nvSpPr>
            <p:spPr>
              <a:xfrm>
                <a:off x="7002685" y="3642023"/>
                <a:ext cx="4426981" cy="461665"/>
              </a:xfrm>
              <a:prstGeom prst="rect">
                <a:avLst/>
              </a:prstGeom>
              <a:blipFill>
                <a:blip r:embed="rId8"/>
                <a:stretch>
                  <a:fillRect t="-10811" r="-2000"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CF8EFAB8-96CD-DC45-8DF9-2F027981C1C2}"/>
                  </a:ext>
                </a:extLst>
              </p:cNvPr>
              <p:cNvSpPr/>
              <p:nvPr/>
            </p:nvSpPr>
            <p:spPr>
              <a:xfrm>
                <a:off x="1556588" y="2238376"/>
                <a:ext cx="5086585" cy="105176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a:solidFill>
                            <a:srgbClr val="7030A0"/>
                          </a:solidFill>
                          <a:latin typeface="Cambria Math" panose="02040503050406030204" pitchFamily="18" charset="0"/>
                        </a:rPr>
                        <m:t>𝑷</m:t>
                      </m:r>
                      <m:r>
                        <a:rPr lang="en-US" i="1">
                          <a:solidFill>
                            <a:srgbClr val="7030A0"/>
                          </a:solidFill>
                          <a:latin typeface="Cambria Math" panose="02040503050406030204" pitchFamily="18" charset="0"/>
                          <a:ea typeface="Cambria Math" panose="02040503050406030204" pitchFamily="18" charset="0"/>
                        </a:rPr>
                        <m:t>=</m:t>
                      </m:r>
                      <m:d>
                        <m:dPr>
                          <m:begChr m:val="["/>
                          <m:endChr m:val="]"/>
                          <m:ctrlPr>
                            <a:rPr lang="en-US" i="1">
                              <a:solidFill>
                                <a:srgbClr val="7030A0"/>
                              </a:solidFill>
                              <a:latin typeface="Cambria Math" panose="02040503050406030204" pitchFamily="18" charset="0"/>
                            </a:rPr>
                          </m:ctrlPr>
                        </m:dPr>
                        <m:e>
                          <m:m>
                            <m:mPr>
                              <m:mcs>
                                <m:mc>
                                  <m:mcPr>
                                    <m:count m:val="4"/>
                                    <m:mcJc m:val="center"/>
                                  </m:mcPr>
                                </m:mc>
                              </m:mcs>
                              <m:ctrlPr>
                                <a:rPr lang="en-US" i="1">
                                  <a:solidFill>
                                    <a:srgbClr val="7030A0"/>
                                  </a:solidFill>
                                  <a:latin typeface="Cambria Math" panose="02040503050406030204" pitchFamily="18" charset="0"/>
                                </a:rPr>
                              </m:ctrlPr>
                            </m:mPr>
                            <m:m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11</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12</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13</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𝑡</m:t>
                                    </m:r>
                                  </m:e>
                                  <m:sub>
                                    <m:r>
                                      <a:rPr lang="en-US" i="1">
                                        <a:solidFill>
                                          <a:srgbClr val="7030A0"/>
                                        </a:solidFill>
                                        <a:latin typeface="Cambria Math" panose="02040503050406030204" pitchFamily="18" charset="0"/>
                                      </a:rPr>
                                      <m:t>1</m:t>
                                    </m:r>
                                  </m:sub>
                                </m:sSub>
                              </m:e>
                            </m:mr>
                            <m:m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21</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22</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𝑎</m:t>
                                    </m:r>
                                  </m:e>
                                  <m:sub>
                                    <m:r>
                                      <a:rPr lang="en-US" i="1">
                                        <a:solidFill>
                                          <a:srgbClr val="7030A0"/>
                                        </a:solidFill>
                                        <a:latin typeface="Cambria Math" panose="02040503050406030204" pitchFamily="18" charset="0"/>
                                      </a:rPr>
                                      <m:t>23</m:t>
                                    </m:r>
                                  </m:sub>
                                </m:sSub>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𝑡</m:t>
                                    </m:r>
                                  </m:e>
                                  <m:sub>
                                    <m:r>
                                      <a:rPr lang="en-US" i="1">
                                        <a:solidFill>
                                          <a:srgbClr val="7030A0"/>
                                        </a:solidFill>
                                        <a:latin typeface="Cambria Math" panose="02040503050406030204" pitchFamily="18" charset="0"/>
                                      </a:rPr>
                                      <m:t>2</m:t>
                                    </m:r>
                                  </m:sub>
                                </m:sSub>
                              </m:e>
                            </m:mr>
                            <m:mr>
                              <m:e>
                                <m:r>
                                  <a:rPr lang="en-US" i="1">
                                    <a:solidFill>
                                      <a:srgbClr val="7030A0"/>
                                    </a:solidFill>
                                    <a:latin typeface="Cambria Math" panose="02040503050406030204" pitchFamily="18" charset="0"/>
                                  </a:rPr>
                                  <m:t>0</m:t>
                                </m:r>
                              </m:e>
                              <m:e>
                                <m:r>
                                  <a:rPr lang="en-US" i="1">
                                    <a:solidFill>
                                      <a:srgbClr val="7030A0"/>
                                    </a:solidFill>
                                    <a:latin typeface="Cambria Math" panose="02040503050406030204" pitchFamily="18" charset="0"/>
                                  </a:rPr>
                                  <m:t>0</m:t>
                                </m:r>
                              </m:e>
                              <m:e>
                                <m:r>
                                  <a:rPr lang="en-US" i="1">
                                    <a:solidFill>
                                      <a:srgbClr val="7030A0"/>
                                    </a:solidFill>
                                    <a:latin typeface="Cambria Math" panose="02040503050406030204" pitchFamily="18" charset="0"/>
                                  </a:rPr>
                                  <m:t>0</m:t>
                                </m:r>
                              </m:e>
                              <m:e>
                                <m:r>
                                  <a:rPr lang="en-US" i="1">
                                    <a:solidFill>
                                      <a:srgbClr val="7030A0"/>
                                    </a:solidFill>
                                    <a:latin typeface="Cambria Math" panose="02040503050406030204" pitchFamily="18" charset="0"/>
                                  </a:rPr>
                                  <m:t>1</m:t>
                                </m:r>
                              </m:e>
                            </m:mr>
                          </m:m>
                        </m:e>
                      </m:d>
                      <m:r>
                        <a:rPr lang="en-US" i="1">
                          <a:solidFill>
                            <a:srgbClr val="7030A0"/>
                          </a:solidFill>
                          <a:latin typeface="Cambria Math" panose="02040503050406030204" pitchFamily="18" charset="0"/>
                        </a:rPr>
                        <m:t>=</m:t>
                      </m:r>
                      <m:d>
                        <m:dPr>
                          <m:begChr m:val="["/>
                          <m:endChr m:val="]"/>
                          <m:ctrlPr>
                            <a:rPr lang="en-US" i="1">
                              <a:solidFill>
                                <a:srgbClr val="7030A0"/>
                              </a:solidFill>
                              <a:latin typeface="Cambria Math" panose="02040503050406030204" pitchFamily="18" charset="0"/>
                            </a:rPr>
                          </m:ctrlPr>
                        </m:dPr>
                        <m:e>
                          <m:m>
                            <m:mPr>
                              <m:mcs>
                                <m:mc>
                                  <m:mcPr>
                                    <m:count m:val="2"/>
                                    <m:mcJc m:val="center"/>
                                  </m:mcPr>
                                </m:mc>
                              </m:mcs>
                              <m:ctrlPr>
                                <a:rPr lang="en-US" i="1">
                                  <a:solidFill>
                                    <a:srgbClr val="7030A0"/>
                                  </a:solidFill>
                                  <a:latin typeface="Cambria Math" panose="02040503050406030204" pitchFamily="18" charset="0"/>
                                </a:rPr>
                              </m:ctrlPr>
                            </m:mPr>
                            <m:mr>
                              <m:e>
                                <m:r>
                                  <m:rPr>
                                    <m:brk m:alnAt="7"/>
                                  </m:rPr>
                                  <a:rPr lang="en-US" b="1" i="1">
                                    <a:solidFill>
                                      <a:srgbClr val="7030A0"/>
                                    </a:solidFill>
                                    <a:latin typeface="Cambria Math" panose="02040503050406030204" pitchFamily="18" charset="0"/>
                                  </a:rPr>
                                  <m:t>𝑨</m:t>
                                </m:r>
                              </m:e>
                              <m:e>
                                <m:r>
                                  <a:rPr lang="en-US" b="1" i="1">
                                    <a:solidFill>
                                      <a:srgbClr val="7030A0"/>
                                    </a:solidFill>
                                    <a:latin typeface="Cambria Math" panose="02040503050406030204" pitchFamily="18" charset="0"/>
                                  </a:rPr>
                                  <m:t>𝒕</m:t>
                                </m:r>
                              </m:e>
                            </m:mr>
                            <m:mr>
                              <m:e>
                                <m:sSup>
                                  <m:sSupPr>
                                    <m:ctrlPr>
                                      <a:rPr lang="en-US" i="1">
                                        <a:solidFill>
                                          <a:srgbClr val="7030A0"/>
                                        </a:solidFill>
                                        <a:latin typeface="Cambria Math" panose="02040503050406030204" pitchFamily="18" charset="0"/>
                                      </a:rPr>
                                    </m:ctrlPr>
                                  </m:sSupPr>
                                  <m:e>
                                    <m:r>
                                      <a:rPr lang="en-US" b="1" i="1">
                                        <a:solidFill>
                                          <a:srgbClr val="7030A0"/>
                                        </a:solidFill>
                                        <a:latin typeface="Cambria Math" panose="02040503050406030204" pitchFamily="18" charset="0"/>
                                      </a:rPr>
                                      <m:t>𝟎</m:t>
                                    </m:r>
                                  </m:e>
                                  <m:sup>
                                    <m:r>
                                      <a:rPr lang="en-US" i="1">
                                        <a:solidFill>
                                          <a:srgbClr val="7030A0"/>
                                        </a:solidFill>
                                        <a:latin typeface="Cambria Math" panose="02040503050406030204" pitchFamily="18" charset="0"/>
                                      </a:rPr>
                                      <m:t>𝑇</m:t>
                                    </m:r>
                                  </m:sup>
                                </m:sSup>
                              </m:e>
                              <m:e>
                                <m:r>
                                  <a:rPr lang="en-US" i="1">
                                    <a:solidFill>
                                      <a:srgbClr val="7030A0"/>
                                    </a:solidFill>
                                    <a:latin typeface="Cambria Math" panose="02040503050406030204" pitchFamily="18" charset="0"/>
                                  </a:rPr>
                                  <m:t>1</m:t>
                                </m:r>
                              </m:e>
                            </m:mr>
                          </m:m>
                        </m:e>
                      </m:d>
                    </m:oMath>
                  </m:oMathPara>
                </a14:m>
                <a:endParaRPr lang="en-US" dirty="0"/>
              </a:p>
            </p:txBody>
          </p:sp>
        </mc:Choice>
        <mc:Fallback xmlns="">
          <p:sp>
            <p:nvSpPr>
              <p:cNvPr id="4" name="Rectangle 3">
                <a:extLst>
                  <a:ext uri="{FF2B5EF4-FFF2-40B4-BE49-F238E27FC236}">
                    <a16:creationId xmlns:a16="http://schemas.microsoft.com/office/drawing/2014/main" id="{CF8EFAB8-96CD-DC45-8DF9-2F027981C1C2}"/>
                  </a:ext>
                </a:extLst>
              </p:cNvPr>
              <p:cNvSpPr>
                <a:spLocks noRot="1" noChangeAspect="1" noMove="1" noResize="1" noEditPoints="1" noAdjustHandles="1" noChangeArrowheads="1" noChangeShapeType="1" noTextEdit="1"/>
              </p:cNvSpPr>
              <p:nvPr/>
            </p:nvSpPr>
            <p:spPr>
              <a:xfrm>
                <a:off x="1556588" y="2238376"/>
                <a:ext cx="5086585" cy="1051763"/>
              </a:xfrm>
              <a:prstGeom prst="rect">
                <a:avLst/>
              </a:prstGeom>
              <a:blipFill>
                <a:blip r:embed="rId9"/>
                <a:stretch>
                  <a:fillRect b="-5952"/>
                </a:stretch>
              </a:blipFill>
            </p:spPr>
            <p:txBody>
              <a:bodyPr/>
              <a:lstStyle/>
              <a:p>
                <a:r>
                  <a:rPr lang="en-US">
                    <a:noFill/>
                  </a:rPr>
                  <a:t> </a:t>
                </a:r>
              </a:p>
            </p:txBody>
          </p:sp>
        </mc:Fallback>
      </mc:AlternateContent>
    </p:spTree>
    <p:extLst>
      <p:ext uri="{BB962C8B-B14F-4D97-AF65-F5344CB8AC3E}">
        <p14:creationId xmlns:p14="http://schemas.microsoft.com/office/powerpoint/2010/main" val="405465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18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18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018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01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189" grpId="0" animBg="1"/>
      <p:bldP spid="1030190"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t>Affine structure from motion</a:t>
            </a:r>
          </a:p>
        </p:txBody>
      </p:sp>
      <mc:AlternateContent xmlns:mc="http://schemas.openxmlformats.org/markup-compatibility/2006" xmlns:a14="http://schemas.microsoft.com/office/drawing/2010/main">
        <mc:Choice Requires="a14">
          <p:sp>
            <p:nvSpPr>
              <p:cNvPr id="1035267" name="Rectangle 3"/>
              <p:cNvSpPr>
                <a:spLocks noGrp="1" noChangeArrowheads="1"/>
              </p:cNvSpPr>
              <p:nvPr>
                <p:ph type="body" idx="1"/>
              </p:nvPr>
            </p:nvSpPr>
            <p:spPr>
              <a:xfrm>
                <a:off x="914400" y="914400"/>
                <a:ext cx="10363200" cy="5943600"/>
              </a:xfrm>
            </p:spPr>
            <p:txBody>
              <a:bodyPr/>
              <a:lstStyle/>
              <a:p>
                <a:pPr>
                  <a:buFontTx/>
                  <a:buChar char="•"/>
                </a:pPr>
                <a:r>
                  <a:rPr lang="en-US" b="1" dirty="0"/>
                  <a:t>Given</a:t>
                </a:r>
                <a:r>
                  <a:rPr lang="en-US" dirty="0"/>
                  <a:t>: </a:t>
                </a:r>
                <a14:m>
                  <m:oMath xmlns:m="http://schemas.openxmlformats.org/officeDocument/2006/math">
                    <m:r>
                      <a:rPr lang="en-US" i="1" dirty="0" smtClean="0">
                        <a:solidFill>
                          <a:srgbClr val="7030A0"/>
                        </a:solidFill>
                        <a:latin typeface="Cambria Math" panose="02040503050406030204" pitchFamily="18" charset="0"/>
                      </a:rPr>
                      <m:t>𝑚</m:t>
                    </m:r>
                  </m:oMath>
                </a14:m>
                <a:r>
                  <a:rPr lang="en-US" dirty="0"/>
                  <a:t> images of </a:t>
                </a:r>
                <a14:m>
                  <m:oMath xmlns:m="http://schemas.openxmlformats.org/officeDocument/2006/math">
                    <m:r>
                      <a:rPr lang="en-US" i="1" dirty="0" smtClean="0">
                        <a:solidFill>
                          <a:srgbClr val="7030A0"/>
                        </a:solidFill>
                        <a:latin typeface="Cambria Math" panose="02040503050406030204" pitchFamily="18" charset="0"/>
                      </a:rPr>
                      <m:t>𝑛</m:t>
                    </m:r>
                  </m:oMath>
                </a14:m>
                <a:r>
                  <a:rPr lang="en-US" dirty="0"/>
                  <a:t> fixed 3D points such that</a:t>
                </a:r>
              </a:p>
              <a:p>
                <a:pPr algn="ctr"/>
                <a:r>
                  <a:rPr lang="en-US" dirty="0"/>
                  <a:t> </a:t>
                </a:r>
                <a14:m>
                  <m:oMath xmlns:m="http://schemas.openxmlformats.org/officeDocument/2006/math">
                    <m:r>
                      <a:rPr lang="en-US" b="1" i="1" dirty="0" smtClean="0">
                        <a:solidFill>
                          <a:srgbClr val="7030A0"/>
                        </a:solidFill>
                        <a:latin typeface="Cambria Math" panose="02040503050406030204" pitchFamily="18" charset="0"/>
                      </a:rPr>
                      <m:t>𝒙</m:t>
                    </m:r>
                    <m:r>
                      <a:rPr lang="en-US" i="1" baseline="-10000" dirty="0">
                        <a:solidFill>
                          <a:srgbClr val="7030A0"/>
                        </a:solidFill>
                        <a:latin typeface="Cambria Math" panose="02040503050406030204" pitchFamily="18" charset="0"/>
                      </a:rPr>
                      <m:t>𝑖𝑗</m:t>
                    </m:r>
                    <m:r>
                      <a:rPr lang="en-US" i="1" dirty="0">
                        <a:solidFill>
                          <a:srgbClr val="7030A0"/>
                        </a:solidFill>
                        <a:latin typeface="Cambria Math" panose="02040503050406030204" pitchFamily="18" charset="0"/>
                      </a:rPr>
                      <m:t> = </m:t>
                    </m:r>
                    <m:r>
                      <a:rPr lang="en-US" b="1" i="1" dirty="0" smtClean="0">
                        <a:solidFill>
                          <a:srgbClr val="C00000"/>
                        </a:solidFill>
                        <a:latin typeface="Cambria Math" panose="02040503050406030204" pitchFamily="18" charset="0"/>
                      </a:rPr>
                      <m:t>𝑨</m:t>
                    </m:r>
                    <m:r>
                      <a:rPr lang="en-US" i="1" baseline="-25000" dirty="0">
                        <a:solidFill>
                          <a:srgbClr val="C00000"/>
                        </a:solidFill>
                        <a:latin typeface="Cambria Math" panose="02040503050406030204" pitchFamily="18" charset="0"/>
                      </a:rPr>
                      <m:t>𝑖</m:t>
                    </m:r>
                    <m:r>
                      <a:rPr lang="en-US" i="1" baseline="-25000" dirty="0">
                        <a:solidFill>
                          <a:srgbClr val="C00000"/>
                        </a:solidFill>
                        <a:latin typeface="Cambria Math" panose="02040503050406030204" pitchFamily="18" charset="0"/>
                      </a:rPr>
                      <m:t> </m:t>
                    </m:r>
                    <m:r>
                      <a:rPr lang="en-US" b="1" i="1" dirty="0">
                        <a:solidFill>
                          <a:srgbClr val="C00000"/>
                        </a:solidFill>
                        <a:latin typeface="Cambria Math" panose="02040503050406030204" pitchFamily="18" charset="0"/>
                      </a:rPr>
                      <m:t>𝑿</m:t>
                    </m:r>
                    <m:r>
                      <a:rPr lang="en-US" i="1" baseline="-16000" dirty="0">
                        <a:solidFill>
                          <a:srgbClr val="C00000"/>
                        </a:solidFill>
                        <a:latin typeface="Cambria Math" panose="02040503050406030204" pitchFamily="18" charset="0"/>
                      </a:rPr>
                      <m:t>𝑗</m:t>
                    </m:r>
                    <m:r>
                      <a:rPr lang="en-US" i="1" baseline="-25000" dirty="0">
                        <a:solidFill>
                          <a:srgbClr val="7030A0"/>
                        </a:solidFill>
                        <a:latin typeface="Cambria Math" panose="02040503050406030204" pitchFamily="18" charset="0"/>
                      </a:rPr>
                      <m:t> </m:t>
                    </m:r>
                    <m:r>
                      <a:rPr lang="en-US" i="1" dirty="0" smtClean="0">
                        <a:solidFill>
                          <a:srgbClr val="C00000"/>
                        </a:solidFill>
                        <a:latin typeface="Cambria Math" panose="02040503050406030204" pitchFamily="18" charset="0"/>
                      </a:rPr>
                      <m:t>+</m:t>
                    </m:r>
                    <m:r>
                      <a:rPr lang="en-US" b="1" i="1" dirty="0" smtClean="0">
                        <a:solidFill>
                          <a:srgbClr val="C00000"/>
                        </a:solidFill>
                        <a:latin typeface="Cambria Math" panose="02040503050406030204" pitchFamily="18" charset="0"/>
                      </a:rPr>
                      <m:t>𝒕</m:t>
                    </m:r>
                    <m:r>
                      <a:rPr lang="en-US" i="1" baseline="-25000" dirty="0">
                        <a:solidFill>
                          <a:srgbClr val="C00000"/>
                        </a:solidFill>
                        <a:latin typeface="Cambria Math" panose="02040503050406030204" pitchFamily="18" charset="0"/>
                      </a:rPr>
                      <m:t>𝑖</m:t>
                    </m:r>
                    <m:r>
                      <a:rPr lang="en-US" i="1" baseline="-25000" dirty="0">
                        <a:solidFill>
                          <a:srgbClr val="7030A0"/>
                        </a:solidFill>
                        <a:latin typeface="Cambria Math" panose="02040503050406030204" pitchFamily="18" charset="0"/>
                      </a:rPr>
                      <m:t> </m:t>
                    </m:r>
                    <m:r>
                      <a:rPr lang="en-US" i="1" dirty="0">
                        <a:solidFill>
                          <a:srgbClr val="7030A0"/>
                        </a:solidFill>
                        <a:latin typeface="Cambria Math" panose="02040503050406030204" pitchFamily="18" charset="0"/>
                      </a:rPr>
                      <m:t>,     </m:t>
                    </m:r>
                    <m:r>
                      <a:rPr lang="en-US" i="1" dirty="0" err="1">
                        <a:solidFill>
                          <a:srgbClr val="7030A0"/>
                        </a:solidFill>
                        <a:latin typeface="Cambria Math" panose="02040503050406030204" pitchFamily="18" charset="0"/>
                      </a:rPr>
                      <m:t>𝑖</m:t>
                    </m:r>
                    <m:r>
                      <a:rPr lang="en-US" i="1" dirty="0">
                        <a:solidFill>
                          <a:srgbClr val="7030A0"/>
                        </a:solidFill>
                        <a:latin typeface="Cambria Math" panose="02040503050406030204" pitchFamily="18" charset="0"/>
                      </a:rPr>
                      <m:t> = 1,… , </m:t>
                    </m:r>
                    <m:r>
                      <a:rPr lang="en-US" i="1" dirty="0">
                        <a:solidFill>
                          <a:srgbClr val="7030A0"/>
                        </a:solidFill>
                        <a:latin typeface="Cambria Math" panose="02040503050406030204" pitchFamily="18" charset="0"/>
                      </a:rPr>
                      <m:t>𝑚</m:t>
                    </m:r>
                    <m:r>
                      <a:rPr lang="en-US" i="1" dirty="0">
                        <a:solidFill>
                          <a:srgbClr val="7030A0"/>
                        </a:solidFill>
                        <a:latin typeface="Cambria Math" panose="02040503050406030204" pitchFamily="18" charset="0"/>
                      </a:rPr>
                      <m:t>,  </m:t>
                    </m:r>
                    <m:r>
                      <a:rPr lang="en-US" i="1" dirty="0">
                        <a:solidFill>
                          <a:srgbClr val="7030A0"/>
                        </a:solidFill>
                        <a:latin typeface="Cambria Math" panose="02040503050406030204" pitchFamily="18" charset="0"/>
                      </a:rPr>
                      <m:t>𝑗</m:t>
                    </m:r>
                    <m:r>
                      <a:rPr lang="en-US" i="1" dirty="0">
                        <a:solidFill>
                          <a:srgbClr val="7030A0"/>
                        </a:solidFill>
                        <a:latin typeface="Cambria Math" panose="02040503050406030204" pitchFamily="18" charset="0"/>
                      </a:rPr>
                      <m:t> = 1, … , </m:t>
                    </m:r>
                    <m:r>
                      <a:rPr lang="en-US" i="1" dirty="0">
                        <a:solidFill>
                          <a:srgbClr val="7030A0"/>
                        </a:solidFill>
                        <a:latin typeface="Cambria Math" panose="02040503050406030204" pitchFamily="18" charset="0"/>
                      </a:rPr>
                      <m:t>𝑛</m:t>
                    </m:r>
                  </m:oMath>
                </a14:m>
                <a:r>
                  <a:rPr lang="en-US" i="1" dirty="0">
                    <a:solidFill>
                      <a:srgbClr val="7030A0"/>
                    </a:solidFill>
                    <a:latin typeface="Times New Roman" pitchFamily="18" charset="0"/>
                  </a:rPr>
                  <a:t>  </a:t>
                </a:r>
                <a:br>
                  <a:rPr lang="en-US" i="1" dirty="0">
                    <a:solidFill>
                      <a:srgbClr val="7030A0"/>
                    </a:solidFill>
                    <a:latin typeface="Times New Roman" pitchFamily="18" charset="0"/>
                  </a:rPr>
                </a:br>
                <a:endParaRPr lang="en-US" sz="800" dirty="0">
                  <a:latin typeface="Times New Roman" pitchFamily="18" charset="0"/>
                </a:endParaRPr>
              </a:p>
              <a:p>
                <a:pPr>
                  <a:buFontTx/>
                  <a:buChar char="•"/>
                </a:pPr>
                <a:r>
                  <a:rPr lang="en-US" b="1" dirty="0"/>
                  <a:t>Problem</a:t>
                </a:r>
                <a:r>
                  <a:rPr lang="en-US" dirty="0"/>
                  <a:t>: use the </a:t>
                </a:r>
                <a14:m>
                  <m:oMath xmlns:m="http://schemas.openxmlformats.org/officeDocument/2006/math">
                    <m:r>
                      <a:rPr lang="en-US" i="1" dirty="0" smtClean="0">
                        <a:solidFill>
                          <a:srgbClr val="7030A0"/>
                        </a:solidFill>
                        <a:latin typeface="Cambria Math" panose="02040503050406030204" pitchFamily="18" charset="0"/>
                      </a:rPr>
                      <m:t>𝑚𝑛</m:t>
                    </m:r>
                  </m:oMath>
                </a14:m>
                <a:r>
                  <a:rPr lang="en-US" dirty="0"/>
                  <a:t> correspondences </a:t>
                </a:r>
                <a14:m>
                  <m:oMath xmlns:m="http://schemas.openxmlformats.org/officeDocument/2006/math">
                    <m:r>
                      <a:rPr lang="en-US" b="1" i="1" dirty="0" smtClean="0">
                        <a:solidFill>
                          <a:srgbClr val="7030A0"/>
                        </a:solidFill>
                        <a:latin typeface="Cambria Math" panose="02040503050406030204" pitchFamily="18" charset="0"/>
                      </a:rPr>
                      <m:t>𝒙</m:t>
                    </m:r>
                    <m:r>
                      <a:rPr lang="en-US" i="1" baseline="-25000" dirty="0">
                        <a:solidFill>
                          <a:srgbClr val="7030A0"/>
                        </a:solidFill>
                        <a:latin typeface="Cambria Math" panose="02040503050406030204" pitchFamily="18" charset="0"/>
                      </a:rPr>
                      <m:t>𝑖𝑗</m:t>
                    </m:r>
                  </m:oMath>
                </a14:m>
                <a:r>
                  <a:rPr lang="en-US" i="1" baseline="-25000" dirty="0">
                    <a:solidFill>
                      <a:srgbClr val="7030A0"/>
                    </a:solidFill>
                  </a:rPr>
                  <a:t> </a:t>
                </a:r>
                <a:r>
                  <a:rPr lang="en-US" i="1" baseline="-25000" dirty="0"/>
                  <a:t> </a:t>
                </a:r>
                <a:r>
                  <a:rPr lang="en-US" dirty="0"/>
                  <a:t>to estimate </a:t>
                </a:r>
                <a14:m>
                  <m:oMath xmlns:m="http://schemas.openxmlformats.org/officeDocument/2006/math">
                    <m:r>
                      <a:rPr lang="en-US" i="1" dirty="0" smtClean="0">
                        <a:solidFill>
                          <a:srgbClr val="7030A0"/>
                        </a:solidFill>
                        <a:latin typeface="Cambria Math" panose="02040503050406030204" pitchFamily="18" charset="0"/>
                      </a:rPr>
                      <m:t>𝑚</m:t>
                    </m:r>
                  </m:oMath>
                </a14:m>
                <a:r>
                  <a:rPr lang="en-US" dirty="0"/>
                  <a:t> projection matrices </a:t>
                </a:r>
                <a14:m>
                  <m:oMath xmlns:m="http://schemas.openxmlformats.org/officeDocument/2006/math">
                    <m:r>
                      <a:rPr lang="en-US" b="1" i="1" dirty="0" smtClean="0">
                        <a:solidFill>
                          <a:srgbClr val="C00000"/>
                        </a:solidFill>
                        <a:latin typeface="Cambria Math" panose="02040503050406030204" pitchFamily="18" charset="0"/>
                      </a:rPr>
                      <m:t>𝑨</m:t>
                    </m:r>
                    <m:r>
                      <a:rPr lang="en-US" i="1" baseline="-25000" dirty="0">
                        <a:solidFill>
                          <a:srgbClr val="C00000"/>
                        </a:solidFill>
                        <a:latin typeface="Cambria Math" panose="02040503050406030204" pitchFamily="18" charset="0"/>
                      </a:rPr>
                      <m:t>𝑖</m:t>
                    </m:r>
                  </m:oMath>
                </a14:m>
                <a:r>
                  <a:rPr lang="en-US" dirty="0"/>
                  <a:t> and translation vectors </a:t>
                </a:r>
                <a14:m>
                  <m:oMath xmlns:m="http://schemas.openxmlformats.org/officeDocument/2006/math">
                    <m:r>
                      <a:rPr lang="en-US" b="1" i="1" dirty="0" smtClean="0">
                        <a:solidFill>
                          <a:srgbClr val="C00000"/>
                        </a:solidFill>
                        <a:latin typeface="Cambria Math" panose="02040503050406030204" pitchFamily="18" charset="0"/>
                      </a:rPr>
                      <m:t>𝒕</m:t>
                    </m:r>
                    <m:r>
                      <a:rPr lang="en-US" i="1" baseline="-25000" dirty="0" err="1" smtClean="0">
                        <a:solidFill>
                          <a:srgbClr val="C00000"/>
                        </a:solidFill>
                        <a:latin typeface="Cambria Math" panose="02040503050406030204" pitchFamily="18" charset="0"/>
                      </a:rPr>
                      <m:t>𝑖</m:t>
                    </m:r>
                  </m:oMath>
                </a14:m>
                <a:r>
                  <a:rPr lang="en-US" dirty="0"/>
                  <a:t>, and </a:t>
                </a:r>
                <a14:m>
                  <m:oMath xmlns:m="http://schemas.openxmlformats.org/officeDocument/2006/math">
                    <m:r>
                      <a:rPr lang="en-US" i="1" dirty="0" smtClean="0">
                        <a:solidFill>
                          <a:srgbClr val="7030A0"/>
                        </a:solidFill>
                        <a:latin typeface="Cambria Math" panose="02040503050406030204" pitchFamily="18" charset="0"/>
                      </a:rPr>
                      <m:t>𝑛</m:t>
                    </m:r>
                  </m:oMath>
                </a14:m>
                <a:r>
                  <a:rPr lang="en-US" dirty="0"/>
                  <a:t> points </a:t>
                </a:r>
                <a14:m>
                  <m:oMath xmlns:m="http://schemas.openxmlformats.org/officeDocument/2006/math">
                    <m:r>
                      <a:rPr lang="en-US" b="1" i="1" dirty="0" smtClean="0">
                        <a:solidFill>
                          <a:srgbClr val="C00000"/>
                        </a:solidFill>
                        <a:latin typeface="Cambria Math" panose="02040503050406030204" pitchFamily="18" charset="0"/>
                      </a:rPr>
                      <m:t>𝑿</m:t>
                    </m:r>
                    <m:r>
                      <a:rPr lang="en-US" i="1" baseline="-10000" dirty="0">
                        <a:solidFill>
                          <a:srgbClr val="C00000"/>
                        </a:solidFill>
                        <a:latin typeface="Cambria Math" panose="02040503050406030204" pitchFamily="18" charset="0"/>
                      </a:rPr>
                      <m:t>𝑗</m:t>
                    </m:r>
                  </m:oMath>
                </a14:m>
                <a:r>
                  <a:rPr lang="en-US" dirty="0">
                    <a:solidFill>
                      <a:srgbClr val="C00000"/>
                    </a:solidFill>
                  </a:rPr>
                  <a:t> </a:t>
                </a:r>
                <a:endParaRPr lang="en-US" dirty="0"/>
              </a:p>
              <a:p>
                <a:pPr>
                  <a:buFontTx/>
                  <a:buChar char="•"/>
                </a:pPr>
                <a:r>
                  <a:rPr lang="en-US" dirty="0"/>
                  <a:t>The reconstruction is defined up to an arbitrary </a:t>
                </a:r>
                <a:r>
                  <a:rPr lang="en-US" i="1" dirty="0"/>
                  <a:t>affine </a:t>
                </a:r>
                <a:r>
                  <a:rPr lang="en-US" dirty="0"/>
                  <a:t>transformation </a:t>
                </a:r>
                <a14:m>
                  <m:oMath xmlns:m="http://schemas.openxmlformats.org/officeDocument/2006/math">
                    <m:r>
                      <a:rPr lang="en-US" b="1" i="1" dirty="0" smtClean="0">
                        <a:solidFill>
                          <a:srgbClr val="7030A0"/>
                        </a:solidFill>
                        <a:latin typeface="Cambria Math" panose="02040503050406030204" pitchFamily="18" charset="0"/>
                      </a:rPr>
                      <m:t>𝑸</m:t>
                    </m:r>
                  </m:oMath>
                </a14:m>
                <a:r>
                  <a:rPr lang="en-US" b="1" dirty="0"/>
                  <a:t> </a:t>
                </a:r>
                <a:r>
                  <a:rPr lang="en-US" dirty="0"/>
                  <a:t>(12 degrees of freedom):</a:t>
                </a:r>
              </a:p>
              <a:p>
                <a:pPr marL="0" indent="0" algn="ctr"/>
                <a:br>
                  <a:rPr lang="en-US" sz="1200" dirty="0"/>
                </a:br>
                <a14:m>
                  <m:oMath xmlns:m="http://schemas.openxmlformats.org/officeDocument/2006/math">
                    <m:d>
                      <m:dPr>
                        <m:begChr m:val="["/>
                        <m:endChr m:val="]"/>
                        <m:ctrlPr>
                          <a:rPr lang="en-US" i="1" smtClean="0">
                            <a:solidFill>
                              <a:srgbClr val="7030A0"/>
                            </a:solidFill>
                            <a:latin typeface="Cambria Math" panose="02040503050406030204" pitchFamily="18" charset="0"/>
                          </a:rPr>
                        </m:ctrlPr>
                      </m:dPr>
                      <m:e>
                        <m:m>
                          <m:mPr>
                            <m:mcs>
                              <m:mc>
                                <m:mcPr>
                                  <m:count m:val="2"/>
                                  <m:mcJc m:val="center"/>
                                </m:mcPr>
                              </m:mc>
                            </m:mcs>
                            <m:ctrlPr>
                              <a:rPr lang="en-US" i="1" smtClean="0">
                                <a:solidFill>
                                  <a:srgbClr val="7030A0"/>
                                </a:solidFill>
                                <a:latin typeface="Cambria Math" panose="02040503050406030204" pitchFamily="18" charset="0"/>
                              </a:rPr>
                            </m:ctrlPr>
                          </m:mPr>
                          <m:mr>
                            <m:e>
                              <m:r>
                                <m:rPr>
                                  <m:brk m:alnAt="7"/>
                                </m:rPr>
                                <a:rPr lang="en-US" b="1" i="1" smtClean="0">
                                  <a:solidFill>
                                    <a:srgbClr val="7030A0"/>
                                  </a:solidFill>
                                  <a:latin typeface="Cambria Math" panose="02040503050406030204" pitchFamily="18" charset="0"/>
                                </a:rPr>
                                <m:t>𝑨</m:t>
                              </m:r>
                            </m:e>
                            <m:e>
                              <m:r>
                                <a:rPr lang="en-US" b="1" i="1" smtClean="0">
                                  <a:solidFill>
                                    <a:srgbClr val="7030A0"/>
                                  </a:solidFill>
                                  <a:latin typeface="Cambria Math" panose="02040503050406030204" pitchFamily="18" charset="0"/>
                                </a:rPr>
                                <m:t>𝒕</m:t>
                              </m:r>
                            </m:e>
                          </m:mr>
                          <m:mr>
                            <m:e>
                              <m:sSup>
                                <m:sSupPr>
                                  <m:ctrlPr>
                                    <a:rPr lang="en-US" i="1" smtClean="0">
                                      <a:solidFill>
                                        <a:srgbClr val="7030A0"/>
                                      </a:solidFill>
                                      <a:latin typeface="Cambria Math" panose="02040503050406030204" pitchFamily="18" charset="0"/>
                                    </a:rPr>
                                  </m:ctrlPr>
                                </m:sSupPr>
                                <m:e>
                                  <m:r>
                                    <a:rPr lang="en-US" b="0" i="1" smtClean="0">
                                      <a:solidFill>
                                        <a:srgbClr val="7030A0"/>
                                      </a:solidFill>
                                      <a:latin typeface="Cambria Math" panose="02040503050406030204" pitchFamily="18" charset="0"/>
                                    </a:rPr>
                                    <m:t>0</m:t>
                                  </m:r>
                                </m:e>
                                <m:sup>
                                  <m:r>
                                    <a:rPr lang="en-US" b="0" i="1" smtClean="0">
                                      <a:solidFill>
                                        <a:srgbClr val="7030A0"/>
                                      </a:solidFill>
                                      <a:latin typeface="Cambria Math" panose="02040503050406030204" pitchFamily="18" charset="0"/>
                                    </a:rPr>
                                    <m:t>𝑇</m:t>
                                  </m:r>
                                </m:sup>
                              </m:sSup>
                            </m:e>
                            <m:e>
                              <m:r>
                                <a:rPr lang="en-US" b="0" i="1" smtClean="0">
                                  <a:solidFill>
                                    <a:srgbClr val="7030A0"/>
                                  </a:solidFill>
                                  <a:latin typeface="Cambria Math" panose="02040503050406030204" pitchFamily="18" charset="0"/>
                                </a:rPr>
                                <m:t>1</m:t>
                              </m:r>
                            </m:e>
                          </m:mr>
                        </m:m>
                      </m:e>
                    </m:d>
                    <m:r>
                      <a:rPr lang="en-US" i="1" smtClean="0">
                        <a:solidFill>
                          <a:srgbClr val="7030A0"/>
                        </a:solidFill>
                        <a:latin typeface="Cambria Math" panose="02040503050406030204" pitchFamily="18" charset="0"/>
                        <a:ea typeface="Cambria Math" panose="02040503050406030204" pitchFamily="18" charset="0"/>
                      </a:rPr>
                      <m:t>→</m:t>
                    </m:r>
                    <m:d>
                      <m:dPr>
                        <m:begChr m:val="["/>
                        <m:endChr m:val="]"/>
                        <m:ctrlPr>
                          <a:rPr lang="en-US" i="1">
                            <a:solidFill>
                              <a:srgbClr val="7030A0"/>
                            </a:solidFill>
                            <a:latin typeface="Cambria Math" panose="02040503050406030204" pitchFamily="18" charset="0"/>
                          </a:rPr>
                        </m:ctrlPr>
                      </m:dPr>
                      <m:e>
                        <m:m>
                          <m:mPr>
                            <m:mcs>
                              <m:mc>
                                <m:mcPr>
                                  <m:count m:val="2"/>
                                  <m:mcJc m:val="center"/>
                                </m:mcPr>
                              </m:mc>
                            </m:mcs>
                            <m:ctrlPr>
                              <a:rPr lang="en-US" i="1">
                                <a:solidFill>
                                  <a:srgbClr val="7030A0"/>
                                </a:solidFill>
                                <a:latin typeface="Cambria Math" panose="02040503050406030204" pitchFamily="18" charset="0"/>
                              </a:rPr>
                            </m:ctrlPr>
                          </m:mPr>
                          <m:mr>
                            <m:e>
                              <m:r>
                                <m:rPr>
                                  <m:brk m:alnAt="7"/>
                                </m:rPr>
                                <a:rPr lang="en-US" b="1" i="1">
                                  <a:solidFill>
                                    <a:srgbClr val="7030A0"/>
                                  </a:solidFill>
                                  <a:latin typeface="Cambria Math" panose="02040503050406030204" pitchFamily="18" charset="0"/>
                                </a:rPr>
                                <m:t>𝑨</m:t>
                              </m:r>
                            </m:e>
                            <m:e>
                              <m:r>
                                <a:rPr lang="en-US" b="1" i="1">
                                  <a:solidFill>
                                    <a:srgbClr val="7030A0"/>
                                  </a:solidFill>
                                  <a:latin typeface="Cambria Math" panose="02040503050406030204" pitchFamily="18" charset="0"/>
                                </a:rPr>
                                <m:t>𝒕</m:t>
                              </m:r>
                            </m:e>
                          </m:mr>
                          <m:mr>
                            <m:e>
                              <m:sSup>
                                <m:sSupPr>
                                  <m:ctrlPr>
                                    <a:rPr lang="en-US" i="1">
                                      <a:solidFill>
                                        <a:srgbClr val="7030A0"/>
                                      </a:solidFill>
                                      <a:latin typeface="Cambria Math" panose="02040503050406030204" pitchFamily="18" charset="0"/>
                                    </a:rPr>
                                  </m:ctrlPr>
                                </m:sSupPr>
                                <m:e>
                                  <m:r>
                                    <a:rPr lang="en-US" i="1">
                                      <a:solidFill>
                                        <a:srgbClr val="7030A0"/>
                                      </a:solidFill>
                                      <a:latin typeface="Cambria Math" panose="02040503050406030204" pitchFamily="18" charset="0"/>
                                    </a:rPr>
                                    <m:t>0</m:t>
                                  </m:r>
                                </m:e>
                                <m:sup>
                                  <m:r>
                                    <a:rPr lang="en-US" i="1">
                                      <a:solidFill>
                                        <a:srgbClr val="7030A0"/>
                                      </a:solidFill>
                                      <a:latin typeface="Cambria Math" panose="02040503050406030204" pitchFamily="18" charset="0"/>
                                    </a:rPr>
                                    <m:t>𝑇</m:t>
                                  </m:r>
                                </m:sup>
                              </m:sSup>
                            </m:e>
                            <m:e>
                              <m:r>
                                <a:rPr lang="en-US" i="1">
                                  <a:solidFill>
                                    <a:srgbClr val="7030A0"/>
                                  </a:solidFill>
                                  <a:latin typeface="Cambria Math" panose="02040503050406030204" pitchFamily="18" charset="0"/>
                                </a:rPr>
                                <m:t>1</m:t>
                              </m:r>
                            </m:e>
                          </m:mr>
                        </m:m>
                      </m:e>
                    </m:d>
                    <m:sSup>
                      <m:sSupPr>
                        <m:ctrlPr>
                          <a:rPr lang="en-US" i="1" smtClean="0">
                            <a:solidFill>
                              <a:srgbClr val="7030A0"/>
                            </a:solidFill>
                            <a:latin typeface="Cambria Math" panose="02040503050406030204" pitchFamily="18" charset="0"/>
                          </a:rPr>
                        </m:ctrlPr>
                      </m:sSupPr>
                      <m:e>
                        <m:r>
                          <a:rPr lang="en-US" b="1" i="1" smtClean="0">
                            <a:solidFill>
                              <a:srgbClr val="7030A0"/>
                            </a:solidFill>
                            <a:latin typeface="Cambria Math" panose="02040503050406030204" pitchFamily="18" charset="0"/>
                          </a:rPr>
                          <m:t>𝑸</m:t>
                        </m:r>
                      </m:e>
                      <m:sup>
                        <m:r>
                          <a:rPr lang="en-US" b="0" i="1" smtClean="0">
                            <a:solidFill>
                              <a:srgbClr val="7030A0"/>
                            </a:solidFill>
                            <a:latin typeface="Cambria Math" panose="02040503050406030204" pitchFamily="18" charset="0"/>
                          </a:rPr>
                          <m:t>−1</m:t>
                        </m:r>
                      </m:sup>
                    </m:sSup>
                    <m:r>
                      <a:rPr lang="en-US" b="0" i="1" smtClean="0">
                        <a:solidFill>
                          <a:srgbClr val="7030A0"/>
                        </a:solidFill>
                        <a:latin typeface="Cambria Math" panose="02040503050406030204" pitchFamily="18" charset="0"/>
                      </a:rPr>
                      <m:t>,</m:t>
                    </m:r>
                  </m:oMath>
                </a14:m>
                <a:r>
                  <a:rPr lang="en-US" dirty="0">
                    <a:solidFill>
                      <a:srgbClr val="7030A0"/>
                    </a:solidFill>
                    <a:ea typeface="Cambria Math" panose="02040503050406030204" pitchFamily="18" charset="0"/>
                  </a:rPr>
                  <a:t>       </a:t>
                </a:r>
                <a14:m>
                  <m:oMath xmlns:m="http://schemas.openxmlformats.org/officeDocument/2006/math">
                    <m:d>
                      <m:dPr>
                        <m:ctrlPr>
                          <a:rPr lang="en-US" i="1" dirty="0" smtClean="0">
                            <a:solidFill>
                              <a:srgbClr val="7030A0"/>
                            </a:solidFill>
                            <a:latin typeface="Cambria Math" panose="02040503050406030204" pitchFamily="18" charset="0"/>
                            <a:ea typeface="Cambria Math" panose="02040503050406030204" pitchFamily="18" charset="0"/>
                          </a:rPr>
                        </m:ctrlPr>
                      </m:dPr>
                      <m:e>
                        <m:eqArr>
                          <m:eqArrPr>
                            <m:ctrlPr>
                              <a:rPr lang="en-US" i="1" dirty="0" smtClean="0">
                                <a:solidFill>
                                  <a:srgbClr val="7030A0"/>
                                </a:solidFill>
                                <a:latin typeface="Cambria Math" panose="02040503050406030204" pitchFamily="18" charset="0"/>
                                <a:ea typeface="Cambria Math" panose="02040503050406030204" pitchFamily="18" charset="0"/>
                              </a:rPr>
                            </m:ctrlPr>
                          </m:eqArrPr>
                          <m:e>
                            <m:sSub>
                              <m:sSubPr>
                                <m:ctrlPr>
                                  <a:rPr lang="en-US" i="1" dirty="0" smtClean="0">
                                    <a:solidFill>
                                      <a:srgbClr val="7030A0"/>
                                    </a:solidFill>
                                    <a:latin typeface="Cambria Math" panose="02040503050406030204" pitchFamily="18" charset="0"/>
                                    <a:ea typeface="Cambria Math" panose="02040503050406030204" pitchFamily="18" charset="0"/>
                                  </a:rPr>
                                </m:ctrlPr>
                              </m:sSubPr>
                              <m:e>
                                <m:r>
                                  <a:rPr lang="en-US" b="1" i="1" dirty="0" smtClean="0">
                                    <a:solidFill>
                                      <a:srgbClr val="7030A0"/>
                                    </a:solidFill>
                                    <a:latin typeface="Cambria Math" panose="02040503050406030204" pitchFamily="18" charset="0"/>
                                    <a:ea typeface="Cambria Math" panose="02040503050406030204" pitchFamily="18" charset="0"/>
                                  </a:rPr>
                                  <m:t>𝑿</m:t>
                                </m:r>
                              </m:e>
                              <m:sub>
                                <m:r>
                                  <a:rPr lang="en-US" b="0" i="1" dirty="0" smtClean="0">
                                    <a:solidFill>
                                      <a:srgbClr val="7030A0"/>
                                    </a:solidFill>
                                    <a:latin typeface="Cambria Math" panose="02040503050406030204" pitchFamily="18" charset="0"/>
                                    <a:ea typeface="Cambria Math" panose="02040503050406030204" pitchFamily="18" charset="0"/>
                                  </a:rPr>
                                  <m:t>𝑗</m:t>
                                </m:r>
                              </m:sub>
                            </m:sSub>
                          </m:e>
                          <m:e>
                            <m:r>
                              <a:rPr lang="en-US" b="0" i="1" dirty="0" smtClean="0">
                                <a:solidFill>
                                  <a:srgbClr val="7030A0"/>
                                </a:solidFill>
                                <a:latin typeface="Cambria Math" panose="02040503050406030204" pitchFamily="18" charset="0"/>
                                <a:ea typeface="Cambria Math" panose="02040503050406030204" pitchFamily="18" charset="0"/>
                              </a:rPr>
                              <m:t>1</m:t>
                            </m:r>
                          </m:e>
                        </m:eqArr>
                      </m:e>
                    </m:d>
                    <m:r>
                      <a:rPr lang="en-US" i="1">
                        <a:solidFill>
                          <a:srgbClr val="7030A0"/>
                        </a:solidFill>
                        <a:latin typeface="Cambria Math" panose="02040503050406030204" pitchFamily="18" charset="0"/>
                        <a:ea typeface="Cambria Math" panose="02040503050406030204" pitchFamily="18" charset="0"/>
                      </a:rPr>
                      <m:t>→</m:t>
                    </m:r>
                    <m:r>
                      <a:rPr lang="en-US" b="1" i="1" smtClean="0">
                        <a:solidFill>
                          <a:srgbClr val="7030A0"/>
                        </a:solidFill>
                        <a:latin typeface="Cambria Math" panose="02040503050406030204" pitchFamily="18" charset="0"/>
                        <a:ea typeface="Cambria Math" panose="02040503050406030204" pitchFamily="18" charset="0"/>
                      </a:rPr>
                      <m:t>𝑸</m:t>
                    </m:r>
                    <m:d>
                      <m:dPr>
                        <m:ctrlPr>
                          <a:rPr lang="en-US" i="1" dirty="0">
                            <a:solidFill>
                              <a:srgbClr val="7030A0"/>
                            </a:solidFill>
                            <a:latin typeface="Cambria Math" panose="02040503050406030204" pitchFamily="18" charset="0"/>
                            <a:ea typeface="Cambria Math" panose="02040503050406030204" pitchFamily="18" charset="0"/>
                          </a:rPr>
                        </m:ctrlPr>
                      </m:dPr>
                      <m:e>
                        <m:eqArr>
                          <m:eqArrPr>
                            <m:ctrlPr>
                              <a:rPr lang="en-US" i="1" dirty="0">
                                <a:solidFill>
                                  <a:srgbClr val="7030A0"/>
                                </a:solidFill>
                                <a:latin typeface="Cambria Math" panose="02040503050406030204" pitchFamily="18" charset="0"/>
                                <a:ea typeface="Cambria Math" panose="02040503050406030204" pitchFamily="18" charset="0"/>
                              </a:rPr>
                            </m:ctrlPr>
                          </m:eqArrPr>
                          <m:e>
                            <m:sSub>
                              <m:sSubPr>
                                <m:ctrlPr>
                                  <a:rPr lang="en-US" i="1" dirty="0">
                                    <a:solidFill>
                                      <a:srgbClr val="7030A0"/>
                                    </a:solidFill>
                                    <a:latin typeface="Cambria Math" panose="02040503050406030204" pitchFamily="18" charset="0"/>
                                    <a:ea typeface="Cambria Math" panose="02040503050406030204" pitchFamily="18" charset="0"/>
                                  </a:rPr>
                                </m:ctrlPr>
                              </m:sSubPr>
                              <m:e>
                                <m:r>
                                  <a:rPr lang="en-US" b="1" i="1" dirty="0">
                                    <a:solidFill>
                                      <a:srgbClr val="7030A0"/>
                                    </a:solidFill>
                                    <a:latin typeface="Cambria Math" panose="02040503050406030204" pitchFamily="18" charset="0"/>
                                    <a:ea typeface="Cambria Math" panose="02040503050406030204" pitchFamily="18" charset="0"/>
                                  </a:rPr>
                                  <m:t>𝑿</m:t>
                                </m:r>
                              </m:e>
                              <m:sub>
                                <m:r>
                                  <a:rPr lang="en-US" i="1" dirty="0">
                                    <a:solidFill>
                                      <a:srgbClr val="7030A0"/>
                                    </a:solidFill>
                                    <a:latin typeface="Cambria Math" panose="02040503050406030204" pitchFamily="18" charset="0"/>
                                    <a:ea typeface="Cambria Math" panose="02040503050406030204" pitchFamily="18" charset="0"/>
                                  </a:rPr>
                                  <m:t>𝑗</m:t>
                                </m:r>
                              </m:sub>
                            </m:sSub>
                          </m:e>
                          <m:e>
                            <m:r>
                              <a:rPr lang="en-US" i="1" dirty="0">
                                <a:solidFill>
                                  <a:srgbClr val="7030A0"/>
                                </a:solidFill>
                                <a:latin typeface="Cambria Math" panose="02040503050406030204" pitchFamily="18" charset="0"/>
                                <a:ea typeface="Cambria Math" panose="02040503050406030204" pitchFamily="18" charset="0"/>
                              </a:rPr>
                              <m:t>1</m:t>
                            </m:r>
                          </m:e>
                        </m:eqArr>
                      </m:e>
                    </m:d>
                  </m:oMath>
                </a14:m>
                <a:endParaRPr lang="en-US" dirty="0">
                  <a:solidFill>
                    <a:srgbClr val="C00000"/>
                  </a:solidFill>
                  <a:ea typeface="Cambria Math" panose="02040503050406030204" pitchFamily="18" charset="0"/>
                </a:endParaRPr>
              </a:p>
              <a:p>
                <a:pPr marL="0" indent="0"/>
                <a:endParaRPr lang="en-US" sz="1200" dirty="0"/>
              </a:p>
              <a:p>
                <a:pPr>
                  <a:buFontTx/>
                  <a:buChar char="•"/>
                </a:pPr>
                <a:r>
                  <a:rPr lang="en-US" dirty="0"/>
                  <a:t>How many knowns and unknowns for </a:t>
                </a:r>
                <a14:m>
                  <m:oMath xmlns:m="http://schemas.openxmlformats.org/officeDocument/2006/math">
                    <m:r>
                      <a:rPr lang="en-US" i="1" dirty="0">
                        <a:solidFill>
                          <a:srgbClr val="7030A0"/>
                        </a:solidFill>
                        <a:latin typeface="Cambria Math" panose="02040503050406030204" pitchFamily="18" charset="0"/>
                      </a:rPr>
                      <m:t>𝑚</m:t>
                    </m:r>
                  </m:oMath>
                </a14:m>
                <a:r>
                  <a:rPr lang="en-US" dirty="0"/>
                  <a:t> images and </a:t>
                </a:r>
                <a14:m>
                  <m:oMath xmlns:m="http://schemas.openxmlformats.org/officeDocument/2006/math">
                    <m:r>
                      <a:rPr lang="en-US" i="1" dirty="0">
                        <a:solidFill>
                          <a:srgbClr val="7030A0"/>
                        </a:solidFill>
                        <a:latin typeface="Cambria Math" panose="02040503050406030204" pitchFamily="18" charset="0"/>
                      </a:rPr>
                      <m:t>𝑛</m:t>
                    </m:r>
                  </m:oMath>
                </a14:m>
                <a:r>
                  <a:rPr lang="en-US" dirty="0"/>
                  <a:t> points? </a:t>
                </a:r>
              </a:p>
              <a:p>
                <a:pPr lvl="1"/>
                <a14:m>
                  <m:oMath xmlns:m="http://schemas.openxmlformats.org/officeDocument/2006/math">
                    <m:r>
                      <a:rPr lang="en-US" sz="2400" i="1" dirty="0" smtClean="0">
                        <a:solidFill>
                          <a:srgbClr val="7030A0"/>
                        </a:solidFill>
                        <a:latin typeface="Cambria Math" panose="02040503050406030204" pitchFamily="18" charset="0"/>
                      </a:rPr>
                      <m:t>2</m:t>
                    </m:r>
                    <m:r>
                      <a:rPr lang="en-US" sz="2400" i="1" dirty="0" smtClean="0">
                        <a:solidFill>
                          <a:srgbClr val="7030A0"/>
                        </a:solidFill>
                        <a:latin typeface="Cambria Math" panose="02040503050406030204" pitchFamily="18" charset="0"/>
                      </a:rPr>
                      <m:t>𝑚𝑛</m:t>
                    </m:r>
                  </m:oMath>
                </a14:m>
                <a:r>
                  <a:rPr lang="en-US" sz="2400" i="1" dirty="0">
                    <a:solidFill>
                      <a:srgbClr val="7030A0"/>
                    </a:solidFill>
                  </a:rPr>
                  <a:t> </a:t>
                </a:r>
                <a:r>
                  <a:rPr lang="en-US" sz="2400" dirty="0"/>
                  <a:t>knowns and </a:t>
                </a:r>
                <a14:m>
                  <m:oMath xmlns:m="http://schemas.openxmlformats.org/officeDocument/2006/math">
                    <m:r>
                      <a:rPr lang="en-US" sz="2400" i="1" dirty="0" smtClean="0">
                        <a:solidFill>
                          <a:srgbClr val="7030A0"/>
                        </a:solidFill>
                        <a:latin typeface="Cambria Math" panose="02040503050406030204" pitchFamily="18" charset="0"/>
                      </a:rPr>
                      <m:t>8</m:t>
                    </m:r>
                    <m:r>
                      <a:rPr lang="en-US" sz="2400" i="1" dirty="0" smtClean="0">
                        <a:solidFill>
                          <a:srgbClr val="7030A0"/>
                        </a:solidFill>
                        <a:latin typeface="Cambria Math" panose="02040503050406030204" pitchFamily="18" charset="0"/>
                      </a:rPr>
                      <m:t>𝑚</m:t>
                    </m:r>
                    <m:r>
                      <a:rPr lang="en-US" sz="2400" i="1" dirty="0" smtClean="0">
                        <a:solidFill>
                          <a:srgbClr val="7030A0"/>
                        </a:solidFill>
                        <a:latin typeface="Cambria Math" panose="02040503050406030204" pitchFamily="18" charset="0"/>
                      </a:rPr>
                      <m:t> + 3</m:t>
                    </m:r>
                    <m:r>
                      <a:rPr lang="en-US" sz="2400" i="1" dirty="0" smtClean="0">
                        <a:solidFill>
                          <a:srgbClr val="7030A0"/>
                        </a:solidFill>
                        <a:latin typeface="Cambria Math" panose="02040503050406030204" pitchFamily="18" charset="0"/>
                      </a:rPr>
                      <m:t>𝑛</m:t>
                    </m:r>
                    <m:r>
                      <a:rPr lang="en-US" sz="2400" i="1" dirty="0" smtClean="0">
                        <a:solidFill>
                          <a:srgbClr val="7030A0"/>
                        </a:solidFill>
                        <a:latin typeface="Cambria Math" panose="02040503050406030204" pitchFamily="18" charset="0"/>
                      </a:rPr>
                      <m:t> </m:t>
                    </m:r>
                  </m:oMath>
                </a14:m>
                <a:r>
                  <a:rPr lang="en-US" sz="2400" dirty="0"/>
                  <a:t>unknowns</a:t>
                </a:r>
              </a:p>
              <a:p>
                <a:pPr lvl="1"/>
                <a:r>
                  <a:rPr lang="en-US" sz="2400" dirty="0"/>
                  <a:t>To be able to solve this problem, we must have </a:t>
                </a:r>
                <a14:m>
                  <m:oMath xmlns:m="http://schemas.openxmlformats.org/officeDocument/2006/math">
                    <m:r>
                      <a:rPr lang="en-US" sz="2400" i="1" dirty="0" smtClean="0">
                        <a:solidFill>
                          <a:srgbClr val="7030A0"/>
                        </a:solidFill>
                        <a:latin typeface="Cambria Math" panose="02040503050406030204" pitchFamily="18" charset="0"/>
                      </a:rPr>
                      <m:t>2</m:t>
                    </m:r>
                    <m:r>
                      <a:rPr lang="en-US" sz="2400" i="1" dirty="0" smtClean="0">
                        <a:solidFill>
                          <a:srgbClr val="7030A0"/>
                        </a:solidFill>
                        <a:latin typeface="Cambria Math" panose="02040503050406030204" pitchFamily="18" charset="0"/>
                      </a:rPr>
                      <m:t>𝑚𝑛</m:t>
                    </m:r>
                    <m:r>
                      <a:rPr lang="en-US" sz="2400" i="1" dirty="0" smtClean="0">
                        <a:solidFill>
                          <a:srgbClr val="7030A0"/>
                        </a:solidFill>
                        <a:latin typeface="Cambria Math" panose="02040503050406030204" pitchFamily="18" charset="0"/>
                      </a:rPr>
                      <m:t> ≥ 8</m:t>
                    </m:r>
                    <m:r>
                      <a:rPr lang="en-US" sz="2400" i="1" dirty="0" smtClean="0">
                        <a:solidFill>
                          <a:srgbClr val="7030A0"/>
                        </a:solidFill>
                        <a:latin typeface="Cambria Math" panose="02040503050406030204" pitchFamily="18" charset="0"/>
                      </a:rPr>
                      <m:t>𝑚</m:t>
                    </m:r>
                    <m:r>
                      <a:rPr lang="en-US" sz="2400" i="1" dirty="0" smtClean="0">
                        <a:solidFill>
                          <a:srgbClr val="7030A0"/>
                        </a:solidFill>
                        <a:latin typeface="Cambria Math" panose="02040503050406030204" pitchFamily="18" charset="0"/>
                      </a:rPr>
                      <m:t>+3</m:t>
                    </m:r>
                    <m:r>
                      <a:rPr lang="en-US" sz="2400" i="1" dirty="0" smtClean="0">
                        <a:solidFill>
                          <a:srgbClr val="7030A0"/>
                        </a:solidFill>
                        <a:latin typeface="Cambria Math" panose="02040503050406030204" pitchFamily="18" charset="0"/>
                      </a:rPr>
                      <m:t>𝑛</m:t>
                    </m:r>
                    <m:r>
                      <a:rPr lang="en-US" sz="2400" b="0" i="1" dirty="0" smtClean="0">
                        <a:solidFill>
                          <a:srgbClr val="7030A0"/>
                        </a:solidFill>
                        <a:latin typeface="Cambria Math" panose="02040503050406030204" pitchFamily="18" charset="0"/>
                      </a:rPr>
                      <m:t>−</m:t>
                    </m:r>
                    <m:r>
                      <a:rPr lang="en-US" sz="2400" i="1" dirty="0" smtClean="0">
                        <a:solidFill>
                          <a:srgbClr val="7030A0"/>
                        </a:solidFill>
                        <a:latin typeface="Cambria Math" panose="02040503050406030204" pitchFamily="18" charset="0"/>
                      </a:rPr>
                      <m:t>12</m:t>
                    </m:r>
                  </m:oMath>
                </a14:m>
                <a:r>
                  <a:rPr lang="en-US" sz="2400" dirty="0"/>
                  <a:t> (affine ambiguity takes away 12 </a:t>
                </a:r>
                <a:r>
                  <a:rPr lang="en-US" sz="2400" dirty="0" err="1"/>
                  <a:t>dof</a:t>
                </a:r>
                <a:r>
                  <a:rPr lang="en-US" sz="2400" dirty="0"/>
                  <a:t>)</a:t>
                </a:r>
              </a:p>
              <a:p>
                <a:pPr lvl="1"/>
                <a:r>
                  <a:rPr lang="en-US" sz="2400" dirty="0"/>
                  <a:t>E.g., for </a:t>
                </a:r>
                <a:r>
                  <a:rPr lang="en-US" sz="2400" dirty="0">
                    <a:solidFill>
                      <a:srgbClr val="C00000"/>
                    </a:solidFill>
                  </a:rPr>
                  <a:t>two</a:t>
                </a:r>
                <a:r>
                  <a:rPr lang="en-US" sz="2400" dirty="0"/>
                  <a:t> views, we need </a:t>
                </a:r>
                <a:r>
                  <a:rPr lang="en-US" sz="2400" dirty="0">
                    <a:solidFill>
                      <a:srgbClr val="C00000"/>
                    </a:solidFill>
                  </a:rPr>
                  <a:t>four</a:t>
                </a:r>
                <a:r>
                  <a:rPr lang="en-US" sz="2400" dirty="0"/>
                  <a:t> point correspondences</a:t>
                </a:r>
              </a:p>
            </p:txBody>
          </p:sp>
        </mc:Choice>
        <mc:Fallback xmlns="">
          <p:sp>
            <p:nvSpPr>
              <p:cNvPr id="1035267" name="Rectangle 3"/>
              <p:cNvSpPr>
                <a:spLocks noGrp="1" noRot="1" noChangeAspect="1" noMove="1" noResize="1" noEditPoints="1" noAdjustHandles="1" noChangeArrowheads="1" noChangeShapeType="1" noTextEdit="1"/>
              </p:cNvSpPr>
              <p:nvPr>
                <p:ph type="body" idx="1"/>
              </p:nvPr>
            </p:nvSpPr>
            <p:spPr>
              <a:xfrm>
                <a:off x="914400" y="914400"/>
                <a:ext cx="10363200" cy="5943600"/>
              </a:xfrm>
              <a:blipFill>
                <a:blip r:embed="rId3"/>
                <a:stretch>
                  <a:fillRect l="-858" t="-855" b="-427"/>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526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526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5267">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5267">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35267">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526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52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5267"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r>
              <a:rPr lang="en-US"/>
              <a:t>Affine structure from motion</a:t>
            </a:r>
          </a:p>
        </p:txBody>
      </p:sp>
      <p:sp>
        <p:nvSpPr>
          <p:cNvPr id="1039363" name="Rectangle 3"/>
          <p:cNvSpPr>
            <a:spLocks noGrp="1" noChangeArrowheads="1"/>
          </p:cNvSpPr>
          <p:nvPr>
            <p:ph type="body" idx="1"/>
          </p:nvPr>
        </p:nvSpPr>
        <p:spPr>
          <a:xfrm>
            <a:off x="914400" y="914400"/>
            <a:ext cx="10363200" cy="1143000"/>
          </a:xfrm>
        </p:spPr>
        <p:txBody>
          <a:bodyPr/>
          <a:lstStyle/>
          <a:p>
            <a:pPr>
              <a:buFontTx/>
              <a:buChar char="•"/>
            </a:pPr>
            <a:r>
              <a:rPr lang="en-US" sz="2800" dirty="0"/>
              <a:t>First, center the data by subtracting the centroid of the image points in each view:</a:t>
            </a:r>
            <a:br>
              <a:rPr lang="en-US" sz="2800" dirty="0"/>
            </a:br>
            <a:endParaRPr lang="en-US" sz="2800" dirty="0"/>
          </a:p>
          <a:p>
            <a:pPr>
              <a:buFontTx/>
              <a:buChar char="•"/>
            </a:pPr>
            <a:endParaRPr lang="en-US" sz="2800" dirty="0">
              <a:solidFill>
                <a:srgbClr val="7030A0"/>
              </a:solidFill>
            </a:endParaRPr>
          </a:p>
          <a:p>
            <a:pPr>
              <a:buFontTx/>
              <a:buChar char="•"/>
            </a:pPr>
            <a:endParaRPr lang="en-US" dirty="0">
              <a:solidFill>
                <a:srgbClr val="7030A0"/>
              </a:solidFill>
            </a:endParaRPr>
          </a:p>
          <a:p>
            <a:pPr marL="0" indent="0"/>
            <a:endParaRPr lang="en-US" dirty="0">
              <a:solidFill>
                <a:srgbClr val="7030A0"/>
              </a:solidFill>
            </a:endParaRPr>
          </a:p>
          <a:p>
            <a:pPr marL="0" indent="0"/>
            <a:endParaRPr lang="en-US" dirty="0">
              <a:solidFill>
                <a:srgbClr val="7030A0"/>
              </a:solidFill>
            </a:endParaRP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56DD1EE2-0694-C341-99E2-9526D2D08443}"/>
                  </a:ext>
                </a:extLst>
              </p:cNvPr>
              <p:cNvSpPr/>
              <p:nvPr/>
            </p:nvSpPr>
            <p:spPr>
              <a:xfrm>
                <a:off x="3124200" y="3018421"/>
                <a:ext cx="4350806" cy="11005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solidFill>
                            <a:srgbClr val="7030A0"/>
                          </a:solidFill>
                          <a:latin typeface="Cambria Math" panose="02040503050406030204" pitchFamily="18" charset="0"/>
                        </a:rPr>
                        <m:t>=</m:t>
                      </m:r>
                      <m:sSub>
                        <m:sSubPr>
                          <m:ctrlPr>
                            <a:rPr lang="en-US" i="1" smtClean="0">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𝑨</m:t>
                          </m:r>
                        </m:e>
                        <m:sub>
                          <m:r>
                            <a:rPr lang="en-US" i="1">
                              <a:solidFill>
                                <a:srgbClr val="C00000"/>
                              </a:solidFill>
                              <a:latin typeface="Cambria Math" panose="02040503050406030204" pitchFamily="18" charset="0"/>
                            </a:rPr>
                            <m:t>𝑖</m:t>
                          </m:r>
                        </m:sub>
                      </m:sSub>
                      <m:sSub>
                        <m:sSubPr>
                          <m:ctrlPr>
                            <a:rPr lang="en-US"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𝑿</m:t>
                          </m:r>
                        </m:e>
                        <m:sub>
                          <m:r>
                            <a:rPr lang="en-US" i="1">
                              <a:solidFill>
                                <a:srgbClr val="C00000"/>
                              </a:solidFill>
                              <a:latin typeface="Cambria Math" panose="02040503050406030204" pitchFamily="18" charset="0"/>
                            </a:rPr>
                            <m:t>𝑗</m:t>
                          </m:r>
                        </m:sub>
                      </m:sSub>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𝒕</m:t>
                          </m:r>
                        </m:e>
                        <m:sub>
                          <m:r>
                            <a:rPr lang="en-US" i="1">
                              <a:solidFill>
                                <a:srgbClr val="C00000"/>
                              </a:solidFill>
                              <a:latin typeface="Cambria Math" panose="02040503050406030204" pitchFamily="18" charset="0"/>
                            </a:rPr>
                            <m:t>𝑖</m:t>
                          </m:r>
                        </m:sub>
                      </m:sSub>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1</m:t>
                          </m:r>
                        </m:num>
                        <m:den>
                          <m:r>
                            <a:rPr lang="en-US" i="1">
                              <a:solidFill>
                                <a:srgbClr val="7030A0"/>
                              </a:solidFill>
                              <a:latin typeface="Cambria Math" panose="02040503050406030204" pitchFamily="18" charset="0"/>
                            </a:rPr>
                            <m:t>𝑛</m:t>
                          </m:r>
                        </m:den>
                      </m:f>
                      <m:nary>
                        <m:naryPr>
                          <m:chr m:val="∑"/>
                          <m:ctrlPr>
                            <a:rPr lang="en-US" i="1">
                              <a:solidFill>
                                <a:srgbClr val="7030A0"/>
                              </a:solidFill>
                              <a:latin typeface="Cambria Math" panose="02040503050406030204" pitchFamily="18" charset="0"/>
                            </a:rPr>
                          </m:ctrlPr>
                        </m:naryPr>
                        <m:sub>
                          <m:r>
                            <m:rPr>
                              <m:brk m:alnAt="23"/>
                            </m:rPr>
                            <a:rPr lang="en-US" i="1">
                              <a:solidFill>
                                <a:srgbClr val="7030A0"/>
                              </a:solidFill>
                              <a:latin typeface="Cambria Math" panose="02040503050406030204" pitchFamily="18" charset="0"/>
                            </a:rPr>
                            <m:t>𝑘</m:t>
                          </m:r>
                          <m:r>
                            <a:rPr lang="en-US" i="1">
                              <a:solidFill>
                                <a:srgbClr val="7030A0"/>
                              </a:solidFill>
                              <a:latin typeface="Cambria Math" panose="02040503050406030204" pitchFamily="18" charset="0"/>
                            </a:rPr>
                            <m:t>=1</m:t>
                          </m:r>
                        </m:sub>
                        <m:sup>
                          <m:r>
                            <a:rPr lang="en-US" i="1">
                              <a:solidFill>
                                <a:srgbClr val="7030A0"/>
                              </a:solidFill>
                              <a:latin typeface="Cambria Math" panose="02040503050406030204" pitchFamily="18" charset="0"/>
                            </a:rPr>
                            <m:t>𝑛</m:t>
                          </m:r>
                        </m:sup>
                        <m:e>
                          <m:d>
                            <m:dPr>
                              <m:ctrlPr>
                                <a:rPr lang="en-US" i="1">
                                  <a:solidFill>
                                    <a:srgbClr val="7030A0"/>
                                  </a:solidFill>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𝑨</m:t>
                                  </m:r>
                                </m:e>
                                <m:sub>
                                  <m:r>
                                    <a:rPr lang="en-US" i="1">
                                      <a:solidFill>
                                        <a:srgbClr val="C00000"/>
                                      </a:solidFill>
                                      <a:latin typeface="Cambria Math" panose="02040503050406030204" pitchFamily="18" charset="0"/>
                                    </a:rPr>
                                    <m:t>𝑖</m:t>
                                  </m:r>
                                </m:sub>
                              </m:sSub>
                              <m:sSub>
                                <m:sSubPr>
                                  <m:ctrlPr>
                                    <a:rPr lang="en-US"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𝑿</m:t>
                                  </m:r>
                                </m:e>
                                <m:sub>
                                  <m:r>
                                    <a:rPr lang="en-US" i="1">
                                      <a:solidFill>
                                        <a:srgbClr val="C00000"/>
                                      </a:solidFill>
                                      <a:latin typeface="Cambria Math" panose="02040503050406030204" pitchFamily="18" charset="0"/>
                                    </a:rPr>
                                    <m:t>𝑘</m:t>
                                  </m:r>
                                </m:sub>
                              </m:sSub>
                              <m:r>
                                <a:rPr lang="en-US" i="1">
                                  <a:solidFill>
                                    <a:srgbClr val="C00000"/>
                                  </a:solidFill>
                                  <a:latin typeface="Cambria Math" panose="02040503050406030204" pitchFamily="18" charset="0"/>
                                </a:rPr>
                                <m:t>+</m:t>
                              </m:r>
                              <m:sSub>
                                <m:sSubPr>
                                  <m:ctrlPr>
                                    <a:rPr lang="en-US"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𝒕</m:t>
                                  </m:r>
                                </m:e>
                                <m:sub>
                                  <m:r>
                                    <a:rPr lang="en-US" i="1">
                                      <a:solidFill>
                                        <a:srgbClr val="C00000"/>
                                      </a:solidFill>
                                      <a:latin typeface="Cambria Math" panose="02040503050406030204" pitchFamily="18" charset="0"/>
                                    </a:rPr>
                                    <m:t>𝑖</m:t>
                                  </m:r>
                                </m:sub>
                              </m:sSub>
                            </m:e>
                          </m:d>
                        </m:e>
                      </m:nary>
                    </m:oMath>
                  </m:oMathPara>
                </a14:m>
                <a:endParaRPr lang="en-US" dirty="0"/>
              </a:p>
            </p:txBody>
          </p:sp>
        </mc:Choice>
        <mc:Fallback xmlns="">
          <p:sp>
            <p:nvSpPr>
              <p:cNvPr id="2" name="Rectangle 1">
                <a:extLst>
                  <a:ext uri="{FF2B5EF4-FFF2-40B4-BE49-F238E27FC236}">
                    <a16:creationId xmlns:a16="http://schemas.microsoft.com/office/drawing/2014/main" id="{56DD1EE2-0694-C341-99E2-9526D2D08443}"/>
                  </a:ext>
                </a:extLst>
              </p:cNvPr>
              <p:cNvSpPr>
                <a:spLocks noRot="1" noChangeAspect="1" noMove="1" noResize="1" noEditPoints="1" noAdjustHandles="1" noChangeArrowheads="1" noChangeShapeType="1" noTextEdit="1"/>
              </p:cNvSpPr>
              <p:nvPr/>
            </p:nvSpPr>
            <p:spPr>
              <a:xfrm>
                <a:off x="3124200" y="3018421"/>
                <a:ext cx="4350806" cy="1100558"/>
              </a:xfrm>
              <a:prstGeom prst="rect">
                <a:avLst/>
              </a:prstGeom>
              <a:blipFill>
                <a:blip r:embed="rId3"/>
                <a:stretch>
                  <a:fillRect t="-106897" b="-1632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0F544B53-C749-FA45-BB89-9B7A1F3A88C1}"/>
                  </a:ext>
                </a:extLst>
              </p:cNvPr>
              <p:cNvSpPr/>
              <p:nvPr/>
            </p:nvSpPr>
            <p:spPr>
              <a:xfrm>
                <a:off x="2647893" y="1892463"/>
                <a:ext cx="2933815" cy="11005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solidFill>
                                <a:srgbClr val="7030A0"/>
                              </a:solidFill>
                              <a:latin typeface="Cambria Math" panose="02040503050406030204" pitchFamily="18" charset="0"/>
                            </a:rPr>
                          </m:ctrlPr>
                        </m:sSubPr>
                        <m:e>
                          <m:acc>
                            <m:accPr>
                              <m:chr m:val="̂"/>
                              <m:ctrlPr>
                                <a:rPr lang="en-US" b="1" i="1">
                                  <a:solidFill>
                                    <a:srgbClr val="7030A0"/>
                                  </a:solidFill>
                                  <a:latin typeface="Cambria Math" panose="02040503050406030204" pitchFamily="18" charset="0"/>
                                </a:rPr>
                              </m:ctrlPr>
                            </m:accPr>
                            <m:e>
                              <m:r>
                                <a:rPr lang="en-US" b="1" i="1">
                                  <a:solidFill>
                                    <a:srgbClr val="7030A0"/>
                                  </a:solidFill>
                                  <a:latin typeface="Cambria Math" panose="02040503050406030204" pitchFamily="18" charset="0"/>
                                </a:rPr>
                                <m:t>𝒙</m:t>
                              </m:r>
                            </m:e>
                          </m:acc>
                        </m:e>
                        <m:sub>
                          <m:r>
                            <a:rPr lang="en-US" i="1">
                              <a:solidFill>
                                <a:srgbClr val="7030A0"/>
                              </a:solidFill>
                              <a:latin typeface="Cambria Math" panose="02040503050406030204" pitchFamily="18" charset="0"/>
                            </a:rPr>
                            <m:t>𝑖𝑗</m:t>
                          </m:r>
                        </m:sub>
                      </m:sSub>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𝒙</m:t>
                          </m:r>
                        </m:e>
                        <m:sub>
                          <m:r>
                            <a:rPr lang="en-US" i="1">
                              <a:solidFill>
                                <a:srgbClr val="7030A0"/>
                              </a:solidFill>
                              <a:latin typeface="Cambria Math" panose="02040503050406030204" pitchFamily="18" charset="0"/>
                            </a:rPr>
                            <m:t>𝑖𝑗</m:t>
                          </m:r>
                        </m:sub>
                      </m:sSub>
                      <m:r>
                        <a:rPr lang="en-US" i="1">
                          <a:solidFill>
                            <a:srgbClr val="7030A0"/>
                          </a:solidFill>
                          <a:latin typeface="Cambria Math" panose="02040503050406030204" pitchFamily="18" charset="0"/>
                        </a:rPr>
                        <m:t>−</m:t>
                      </m:r>
                      <m:f>
                        <m:fPr>
                          <m:ctrlPr>
                            <a:rPr lang="en-US" i="1">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1</m:t>
                          </m:r>
                        </m:num>
                        <m:den>
                          <m:r>
                            <a:rPr lang="en-US" i="1">
                              <a:solidFill>
                                <a:srgbClr val="7030A0"/>
                              </a:solidFill>
                              <a:latin typeface="Cambria Math" panose="02040503050406030204" pitchFamily="18" charset="0"/>
                            </a:rPr>
                            <m:t>𝑛</m:t>
                          </m:r>
                        </m:den>
                      </m:f>
                      <m:nary>
                        <m:naryPr>
                          <m:chr m:val="∑"/>
                          <m:ctrlPr>
                            <a:rPr lang="en-US" i="1">
                              <a:solidFill>
                                <a:srgbClr val="7030A0"/>
                              </a:solidFill>
                              <a:latin typeface="Cambria Math" panose="02040503050406030204" pitchFamily="18" charset="0"/>
                            </a:rPr>
                          </m:ctrlPr>
                        </m:naryPr>
                        <m:sub>
                          <m:r>
                            <m:rPr>
                              <m:brk m:alnAt="23"/>
                            </m:rPr>
                            <a:rPr lang="en-US" i="1">
                              <a:solidFill>
                                <a:srgbClr val="7030A0"/>
                              </a:solidFill>
                              <a:latin typeface="Cambria Math" panose="02040503050406030204" pitchFamily="18" charset="0"/>
                            </a:rPr>
                            <m:t>𝑘</m:t>
                          </m:r>
                          <m:r>
                            <a:rPr lang="en-US" i="1">
                              <a:solidFill>
                                <a:srgbClr val="7030A0"/>
                              </a:solidFill>
                              <a:latin typeface="Cambria Math" panose="02040503050406030204" pitchFamily="18" charset="0"/>
                            </a:rPr>
                            <m:t>=1</m:t>
                          </m:r>
                        </m:sub>
                        <m:sup>
                          <m:r>
                            <a:rPr lang="en-US" i="1">
                              <a:solidFill>
                                <a:srgbClr val="7030A0"/>
                              </a:solidFill>
                              <a:latin typeface="Cambria Math" panose="02040503050406030204" pitchFamily="18" charset="0"/>
                            </a:rPr>
                            <m:t>𝑛</m:t>
                          </m:r>
                        </m:sup>
                        <m:e>
                          <m:sSub>
                            <m:sSubPr>
                              <m:ctrlPr>
                                <a:rPr lang="en-US"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𝒙</m:t>
                              </m:r>
                            </m:e>
                            <m:sub>
                              <m:r>
                                <a:rPr lang="en-US" i="1">
                                  <a:solidFill>
                                    <a:srgbClr val="7030A0"/>
                                  </a:solidFill>
                                  <a:latin typeface="Cambria Math" panose="02040503050406030204" pitchFamily="18" charset="0"/>
                                </a:rPr>
                                <m:t>𝑖𝑘</m:t>
                              </m:r>
                            </m:sub>
                          </m:sSub>
                        </m:e>
                      </m:nary>
                    </m:oMath>
                  </m:oMathPara>
                </a14:m>
                <a:endParaRPr lang="en-US" dirty="0"/>
              </a:p>
            </p:txBody>
          </p:sp>
        </mc:Choice>
        <mc:Fallback xmlns="">
          <p:sp>
            <p:nvSpPr>
              <p:cNvPr id="3" name="Rectangle 2">
                <a:extLst>
                  <a:ext uri="{FF2B5EF4-FFF2-40B4-BE49-F238E27FC236}">
                    <a16:creationId xmlns:a16="http://schemas.microsoft.com/office/drawing/2014/main" id="{0F544B53-C749-FA45-BB89-9B7A1F3A88C1}"/>
                  </a:ext>
                </a:extLst>
              </p:cNvPr>
              <p:cNvSpPr>
                <a:spLocks noRot="1" noChangeAspect="1" noMove="1" noResize="1" noEditPoints="1" noAdjustHandles="1" noChangeArrowheads="1" noChangeShapeType="1" noTextEdit="1"/>
              </p:cNvSpPr>
              <p:nvPr/>
            </p:nvSpPr>
            <p:spPr>
              <a:xfrm>
                <a:off x="2647893" y="1892463"/>
                <a:ext cx="2933815" cy="1100558"/>
              </a:xfrm>
              <a:prstGeom prst="rect">
                <a:avLst/>
              </a:prstGeom>
              <a:blipFill>
                <a:blip r:embed="rId4"/>
                <a:stretch>
                  <a:fillRect t="-105682" r="-4721" b="-1602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5EA50572-E039-DC42-9198-FBE5C6376E24}"/>
                  </a:ext>
                </a:extLst>
              </p:cNvPr>
              <p:cNvSpPr/>
              <p:nvPr/>
            </p:nvSpPr>
            <p:spPr>
              <a:xfrm>
                <a:off x="3124200" y="4267200"/>
                <a:ext cx="3080652" cy="110055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𝑨</m:t>
                          </m:r>
                        </m:e>
                        <m:sub>
                          <m:r>
                            <a:rPr lang="en-US" i="1">
                              <a:solidFill>
                                <a:srgbClr val="7030A0"/>
                              </a:solidFill>
                              <a:latin typeface="Cambria Math" panose="02040503050406030204" pitchFamily="18" charset="0"/>
                            </a:rPr>
                            <m:t>𝑖</m:t>
                          </m:r>
                        </m:sub>
                      </m:sSub>
                      <m:d>
                        <m:dPr>
                          <m:ctrlPr>
                            <a:rPr lang="en-US" i="1">
                              <a:solidFill>
                                <a:srgbClr val="7030A0"/>
                              </a:solidFill>
                              <a:latin typeface="Cambria Math" panose="02040503050406030204" pitchFamily="18" charset="0"/>
                            </a:rPr>
                          </m:ctrlPr>
                        </m:dPr>
                        <m:e>
                          <m:sSub>
                            <m:sSubPr>
                              <m:ctrlPr>
                                <a:rPr lang="en-US" i="1" smtClean="0">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𝑿</m:t>
                              </m:r>
                            </m:e>
                            <m:sub>
                              <m:r>
                                <a:rPr lang="en-US" i="1">
                                  <a:solidFill>
                                    <a:srgbClr val="C00000"/>
                                  </a:solidFill>
                                  <a:latin typeface="Cambria Math" panose="02040503050406030204" pitchFamily="18" charset="0"/>
                                </a:rPr>
                                <m:t>𝑗</m:t>
                              </m:r>
                            </m:sub>
                          </m:sSub>
                          <m:r>
                            <a:rPr lang="en-US" i="1">
                              <a:solidFill>
                                <a:srgbClr val="C00000"/>
                              </a:solidFill>
                              <a:latin typeface="Cambria Math" panose="02040503050406030204" pitchFamily="18" charset="0"/>
                            </a:rPr>
                            <m:t>−</m:t>
                          </m:r>
                          <m:f>
                            <m:fPr>
                              <m:ctrlPr>
                                <a:rPr lang="en-US" i="1">
                                  <a:solidFill>
                                    <a:srgbClr val="C00000"/>
                                  </a:solidFill>
                                  <a:latin typeface="Cambria Math" panose="02040503050406030204" pitchFamily="18" charset="0"/>
                                </a:rPr>
                              </m:ctrlPr>
                            </m:fPr>
                            <m:num>
                              <m:r>
                                <a:rPr lang="en-US" i="1">
                                  <a:solidFill>
                                    <a:srgbClr val="C00000"/>
                                  </a:solidFill>
                                  <a:latin typeface="Cambria Math" panose="02040503050406030204" pitchFamily="18" charset="0"/>
                                </a:rPr>
                                <m:t>1</m:t>
                              </m:r>
                            </m:num>
                            <m:den>
                              <m:r>
                                <a:rPr lang="en-US" i="1">
                                  <a:solidFill>
                                    <a:srgbClr val="C00000"/>
                                  </a:solidFill>
                                  <a:latin typeface="Cambria Math" panose="02040503050406030204" pitchFamily="18" charset="0"/>
                                </a:rPr>
                                <m:t>𝑛</m:t>
                              </m:r>
                            </m:den>
                          </m:f>
                          <m:nary>
                            <m:naryPr>
                              <m:chr m:val="∑"/>
                              <m:ctrlPr>
                                <a:rPr lang="en-US" i="1">
                                  <a:solidFill>
                                    <a:srgbClr val="C00000"/>
                                  </a:solidFill>
                                  <a:latin typeface="Cambria Math" panose="02040503050406030204" pitchFamily="18" charset="0"/>
                                </a:rPr>
                              </m:ctrlPr>
                            </m:naryPr>
                            <m:sub>
                              <m:r>
                                <m:rPr>
                                  <m:brk m:alnAt="23"/>
                                </m:rPr>
                                <a:rPr lang="en-US" i="1">
                                  <a:solidFill>
                                    <a:srgbClr val="C00000"/>
                                  </a:solidFill>
                                  <a:latin typeface="Cambria Math" panose="02040503050406030204" pitchFamily="18" charset="0"/>
                                </a:rPr>
                                <m:t>𝑘</m:t>
                              </m:r>
                              <m:r>
                                <a:rPr lang="en-US" i="1">
                                  <a:solidFill>
                                    <a:srgbClr val="C00000"/>
                                  </a:solidFill>
                                  <a:latin typeface="Cambria Math" panose="02040503050406030204" pitchFamily="18" charset="0"/>
                                </a:rPr>
                                <m:t>=1</m:t>
                              </m:r>
                            </m:sub>
                            <m:sup>
                              <m:r>
                                <a:rPr lang="en-US" i="1">
                                  <a:solidFill>
                                    <a:srgbClr val="C00000"/>
                                  </a:solidFill>
                                  <a:latin typeface="Cambria Math" panose="02040503050406030204" pitchFamily="18" charset="0"/>
                                </a:rPr>
                                <m:t>𝑛</m:t>
                              </m:r>
                            </m:sup>
                            <m:e>
                              <m:sSub>
                                <m:sSubPr>
                                  <m:ctrlPr>
                                    <a:rPr lang="en-US" i="1">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𝑿</m:t>
                                  </m:r>
                                </m:e>
                                <m:sub>
                                  <m:r>
                                    <a:rPr lang="en-US" i="1">
                                      <a:solidFill>
                                        <a:srgbClr val="C00000"/>
                                      </a:solidFill>
                                      <a:latin typeface="Cambria Math" panose="02040503050406030204" pitchFamily="18" charset="0"/>
                                    </a:rPr>
                                    <m:t>𝑘</m:t>
                                  </m:r>
                                </m:sub>
                              </m:sSub>
                            </m:e>
                          </m:nary>
                        </m:e>
                      </m:d>
                    </m:oMath>
                  </m:oMathPara>
                </a14:m>
                <a:endParaRPr lang="en-US" dirty="0"/>
              </a:p>
            </p:txBody>
          </p:sp>
        </mc:Choice>
        <mc:Fallback xmlns="">
          <p:sp>
            <p:nvSpPr>
              <p:cNvPr id="4" name="Rectangle 3">
                <a:extLst>
                  <a:ext uri="{FF2B5EF4-FFF2-40B4-BE49-F238E27FC236}">
                    <a16:creationId xmlns:a16="http://schemas.microsoft.com/office/drawing/2014/main" id="{5EA50572-E039-DC42-9198-FBE5C6376E24}"/>
                  </a:ext>
                </a:extLst>
              </p:cNvPr>
              <p:cNvSpPr>
                <a:spLocks noRot="1" noChangeAspect="1" noMove="1" noResize="1" noEditPoints="1" noAdjustHandles="1" noChangeArrowheads="1" noChangeShapeType="1" noTextEdit="1"/>
              </p:cNvSpPr>
              <p:nvPr/>
            </p:nvSpPr>
            <p:spPr>
              <a:xfrm>
                <a:off x="3124200" y="4267200"/>
                <a:ext cx="3080652" cy="1100558"/>
              </a:xfrm>
              <a:prstGeom prst="rect">
                <a:avLst/>
              </a:prstGeom>
              <a:blipFill>
                <a:blip r:embed="rId5"/>
                <a:stretch>
                  <a:fillRect t="-108046" b="-1620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67EAC37-AEE2-5A41-9108-98ABB45A155B}"/>
                  </a:ext>
                </a:extLst>
              </p:cNvPr>
              <p:cNvSpPr/>
              <p:nvPr/>
            </p:nvSpPr>
            <p:spPr>
              <a:xfrm>
                <a:off x="3124200" y="5715000"/>
                <a:ext cx="1198982" cy="5098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𝑨</m:t>
                          </m:r>
                        </m:e>
                        <m:sub>
                          <m:r>
                            <a:rPr lang="en-US" i="1">
                              <a:solidFill>
                                <a:srgbClr val="7030A0"/>
                              </a:solidFill>
                              <a:latin typeface="Cambria Math" panose="02040503050406030204" pitchFamily="18" charset="0"/>
                            </a:rPr>
                            <m:t>𝑖</m:t>
                          </m:r>
                        </m:sub>
                      </m:sSub>
                      <m:sSub>
                        <m:sSubPr>
                          <m:ctrlPr>
                            <a:rPr lang="en-US" i="1" smtClean="0">
                              <a:solidFill>
                                <a:srgbClr val="C00000"/>
                              </a:solidFill>
                              <a:latin typeface="Cambria Math" panose="02040503050406030204" pitchFamily="18" charset="0"/>
                            </a:rPr>
                          </m:ctrlPr>
                        </m:sSubPr>
                        <m:e>
                          <m:acc>
                            <m:accPr>
                              <m:chr m:val="̂"/>
                              <m:ctrlPr>
                                <a:rPr lang="en-US" b="1" i="1">
                                  <a:solidFill>
                                    <a:srgbClr val="C00000"/>
                                  </a:solidFill>
                                  <a:latin typeface="Cambria Math" panose="02040503050406030204" pitchFamily="18" charset="0"/>
                                </a:rPr>
                              </m:ctrlPr>
                            </m:accPr>
                            <m:e>
                              <m:r>
                                <a:rPr lang="en-US" b="1" i="1">
                                  <a:solidFill>
                                    <a:srgbClr val="C00000"/>
                                  </a:solidFill>
                                  <a:latin typeface="Cambria Math" panose="02040503050406030204" pitchFamily="18" charset="0"/>
                                </a:rPr>
                                <m:t>𝑿</m:t>
                              </m:r>
                            </m:e>
                          </m:acc>
                        </m:e>
                        <m:sub>
                          <m:r>
                            <a:rPr lang="en-US" i="1">
                              <a:solidFill>
                                <a:srgbClr val="C00000"/>
                              </a:solidFill>
                              <a:latin typeface="Cambria Math" panose="02040503050406030204" pitchFamily="18" charset="0"/>
                            </a:rPr>
                            <m:t>𝑗</m:t>
                          </m:r>
                        </m:sub>
                      </m:sSub>
                    </m:oMath>
                  </m:oMathPara>
                </a14:m>
                <a:endParaRPr lang="en-US" dirty="0"/>
              </a:p>
            </p:txBody>
          </p:sp>
        </mc:Choice>
        <mc:Fallback xmlns="">
          <p:sp>
            <p:nvSpPr>
              <p:cNvPr id="5" name="Rectangle 4">
                <a:extLst>
                  <a:ext uri="{FF2B5EF4-FFF2-40B4-BE49-F238E27FC236}">
                    <a16:creationId xmlns:a16="http://schemas.microsoft.com/office/drawing/2014/main" id="{667EAC37-AEE2-5A41-9108-98ABB45A155B}"/>
                  </a:ext>
                </a:extLst>
              </p:cNvPr>
              <p:cNvSpPr>
                <a:spLocks noRot="1" noChangeAspect="1" noMove="1" noResize="1" noEditPoints="1" noAdjustHandles="1" noChangeArrowheads="1" noChangeShapeType="1" noTextEdit="1"/>
              </p:cNvSpPr>
              <p:nvPr/>
            </p:nvSpPr>
            <p:spPr>
              <a:xfrm>
                <a:off x="3124200" y="5715000"/>
                <a:ext cx="1198982" cy="509820"/>
              </a:xfrm>
              <a:prstGeom prst="rect">
                <a:avLst/>
              </a:prstGeom>
              <a:blipFill>
                <a:blip r:embed="rId6"/>
                <a:stretch>
                  <a:fillRect t="-7317" b="-9756"/>
                </a:stretch>
              </a:blipFill>
            </p:spPr>
            <p:txBody>
              <a:bodyPr/>
              <a:lstStyle/>
              <a:p>
                <a:r>
                  <a:rPr lang="en-US">
                    <a:noFill/>
                  </a:rPr>
                  <a:t> </a:t>
                </a:r>
              </a:p>
            </p:txBody>
          </p:sp>
        </mc:Fallback>
      </mc:AlternateContent>
    </p:spTree>
    <p:extLst>
      <p:ext uri="{BB962C8B-B14F-4D97-AF65-F5344CB8AC3E}">
        <p14:creationId xmlns:p14="http://schemas.microsoft.com/office/powerpoint/2010/main" val="2968499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p:txBody>
          <a:bodyPr/>
          <a:lstStyle/>
          <a:p>
            <a:r>
              <a:rPr lang="en-US"/>
              <a:t>Affine structure from motion</a:t>
            </a:r>
          </a:p>
        </p:txBody>
      </p:sp>
      <mc:AlternateContent xmlns:mc="http://schemas.openxmlformats.org/markup-compatibility/2006" xmlns:a14="http://schemas.microsoft.com/office/drawing/2010/main">
        <mc:Choice Requires="a14">
          <p:sp>
            <p:nvSpPr>
              <p:cNvPr id="1039363" name="Rectangle 3"/>
              <p:cNvSpPr>
                <a:spLocks noGrp="1" noChangeArrowheads="1"/>
              </p:cNvSpPr>
              <p:nvPr>
                <p:ph type="body" idx="1"/>
              </p:nvPr>
            </p:nvSpPr>
            <p:spPr/>
            <p:txBody>
              <a:bodyPr/>
              <a:lstStyle/>
              <a:p>
                <a:pPr marL="457200" indent="-457200">
                  <a:buFont typeface="Arial" panose="020B0604020202020204" pitchFamily="34" charset="0"/>
                  <a:buChar char="•"/>
                </a:pPr>
                <a:r>
                  <a:rPr lang="en-US" sz="2800" dirty="0"/>
                  <a:t>After centering, each normalized 2D point </a:t>
                </a:r>
                <a14:m>
                  <m:oMath xmlns:m="http://schemas.openxmlformats.org/officeDocument/2006/math">
                    <m:sSub>
                      <m:sSubPr>
                        <m:ctrlPr>
                          <a:rPr lang="en-US" sz="2800" i="1" smtClean="0">
                            <a:solidFill>
                              <a:srgbClr val="7030A0"/>
                            </a:solidFill>
                            <a:latin typeface="Cambria Math" panose="02040503050406030204" pitchFamily="18" charset="0"/>
                          </a:rPr>
                        </m:ctrlPr>
                      </m:sSubPr>
                      <m:e>
                        <m:acc>
                          <m:accPr>
                            <m:chr m:val="̂"/>
                            <m:ctrlPr>
                              <a:rPr lang="en-US" sz="2800" b="1" i="1">
                                <a:solidFill>
                                  <a:srgbClr val="7030A0"/>
                                </a:solidFill>
                                <a:latin typeface="Cambria Math" panose="02040503050406030204" pitchFamily="18" charset="0"/>
                              </a:rPr>
                            </m:ctrlPr>
                          </m:accPr>
                          <m:e>
                            <m:r>
                              <a:rPr lang="en-US" sz="2800" b="1" i="1">
                                <a:solidFill>
                                  <a:srgbClr val="7030A0"/>
                                </a:solidFill>
                                <a:latin typeface="Cambria Math" panose="02040503050406030204" pitchFamily="18" charset="0"/>
                              </a:rPr>
                              <m:t>𝒙</m:t>
                            </m:r>
                          </m:e>
                        </m:acc>
                      </m:e>
                      <m:sub>
                        <m:r>
                          <a:rPr lang="en-US" sz="2800" i="1">
                            <a:solidFill>
                              <a:srgbClr val="7030A0"/>
                            </a:solidFill>
                            <a:latin typeface="Cambria Math" panose="02040503050406030204" pitchFamily="18" charset="0"/>
                          </a:rPr>
                          <m:t>𝑖𝑗</m:t>
                        </m:r>
                      </m:sub>
                    </m:sSub>
                    <m:r>
                      <a:rPr lang="en-US" sz="2800" i="1">
                        <a:latin typeface="Cambria Math" panose="02040503050406030204" pitchFamily="18" charset="0"/>
                      </a:rPr>
                      <m:t> </m:t>
                    </m:r>
                  </m:oMath>
                </a14:m>
                <a:r>
                  <a:rPr lang="en-US" sz="2800" dirty="0"/>
                  <a:t>is related to the 3D point by</a:t>
                </a:r>
              </a:p>
              <a:p>
                <a:pPr marL="0" indent="0"/>
                <a:endParaRPr lang="en-US" sz="1200" dirty="0"/>
              </a:p>
              <a:p>
                <a:pPr marL="0" indent="0" algn="ctr"/>
                <a14:m>
                  <m:oMath xmlns:m="http://schemas.openxmlformats.org/officeDocument/2006/math">
                    <m:sSub>
                      <m:sSubPr>
                        <m:ctrlPr>
                          <a:rPr lang="en-US" sz="2800" i="1" smtClean="0">
                            <a:solidFill>
                              <a:srgbClr val="C00000"/>
                            </a:solidFill>
                            <a:latin typeface="Cambria Math" panose="02040503050406030204" pitchFamily="18" charset="0"/>
                          </a:rPr>
                        </m:ctrlPr>
                      </m:sSubPr>
                      <m:e>
                        <m:acc>
                          <m:accPr>
                            <m:chr m:val="̂"/>
                            <m:ctrlPr>
                              <a:rPr lang="en-US" sz="2800" b="1" i="1">
                                <a:solidFill>
                                  <a:srgbClr val="C00000"/>
                                </a:solidFill>
                                <a:latin typeface="Cambria Math" panose="02040503050406030204" pitchFamily="18" charset="0"/>
                              </a:rPr>
                            </m:ctrlPr>
                          </m:accPr>
                          <m:e>
                            <m:r>
                              <a:rPr lang="en-US" sz="2800" b="1" i="1">
                                <a:solidFill>
                                  <a:srgbClr val="C00000"/>
                                </a:solidFill>
                                <a:latin typeface="Cambria Math" panose="02040503050406030204" pitchFamily="18" charset="0"/>
                              </a:rPr>
                              <m:t>𝒙</m:t>
                            </m:r>
                          </m:e>
                        </m:acc>
                      </m:e>
                      <m:sub>
                        <m:r>
                          <a:rPr lang="en-US" sz="2800" i="1">
                            <a:solidFill>
                              <a:srgbClr val="C00000"/>
                            </a:solidFill>
                            <a:latin typeface="Cambria Math" panose="02040503050406030204" pitchFamily="18" charset="0"/>
                          </a:rPr>
                          <m:t>𝑖𝑗</m:t>
                        </m:r>
                      </m:sub>
                    </m:sSub>
                    <m:r>
                      <a:rPr lang="en-US" sz="2800" i="1">
                        <a:solidFill>
                          <a:srgbClr val="C00000"/>
                        </a:solidFill>
                        <a:latin typeface="Cambria Math" panose="02040503050406030204" pitchFamily="18" charset="0"/>
                      </a:rPr>
                      <m:t>=</m:t>
                    </m:r>
                  </m:oMath>
                </a14:m>
                <a:r>
                  <a:rPr lang="en-US" sz="2800" dirty="0">
                    <a:solidFill>
                      <a:srgbClr val="C00000"/>
                    </a:solidFill>
                  </a:rPr>
                  <a:t> </a:t>
                </a:r>
                <a14:m>
                  <m:oMath xmlns:m="http://schemas.openxmlformats.org/officeDocument/2006/math">
                    <m:sSub>
                      <m:sSubPr>
                        <m:ctrlPr>
                          <a:rPr lang="en-US" sz="2800" i="1">
                            <a:solidFill>
                              <a:srgbClr val="C00000"/>
                            </a:solidFill>
                            <a:latin typeface="Cambria Math" panose="02040503050406030204" pitchFamily="18" charset="0"/>
                          </a:rPr>
                        </m:ctrlPr>
                      </m:sSubPr>
                      <m:e>
                        <m:r>
                          <a:rPr lang="en-US" sz="2800" b="1" i="1">
                            <a:solidFill>
                              <a:srgbClr val="C00000"/>
                            </a:solidFill>
                            <a:latin typeface="Cambria Math" panose="02040503050406030204" pitchFamily="18" charset="0"/>
                          </a:rPr>
                          <m:t>𝑨</m:t>
                        </m:r>
                      </m:e>
                      <m:sub>
                        <m:r>
                          <a:rPr lang="en-US" sz="2800" i="1">
                            <a:solidFill>
                              <a:srgbClr val="C00000"/>
                            </a:solidFill>
                            <a:latin typeface="Cambria Math" panose="02040503050406030204" pitchFamily="18" charset="0"/>
                          </a:rPr>
                          <m:t>𝑖</m:t>
                        </m:r>
                      </m:sub>
                    </m:sSub>
                    <m:sSub>
                      <m:sSubPr>
                        <m:ctrlPr>
                          <a:rPr lang="en-US" sz="2800" i="1">
                            <a:solidFill>
                              <a:srgbClr val="C00000"/>
                            </a:solidFill>
                            <a:latin typeface="Cambria Math" panose="02040503050406030204" pitchFamily="18" charset="0"/>
                          </a:rPr>
                        </m:ctrlPr>
                      </m:sSubPr>
                      <m:e>
                        <m:acc>
                          <m:accPr>
                            <m:chr m:val="̂"/>
                            <m:ctrlPr>
                              <a:rPr lang="en-US" sz="2800" b="1" i="1">
                                <a:solidFill>
                                  <a:srgbClr val="C00000"/>
                                </a:solidFill>
                                <a:latin typeface="Cambria Math" panose="02040503050406030204" pitchFamily="18" charset="0"/>
                              </a:rPr>
                            </m:ctrlPr>
                          </m:accPr>
                          <m:e>
                            <m:r>
                              <a:rPr lang="en-US" sz="2800" b="1" i="1">
                                <a:solidFill>
                                  <a:srgbClr val="C00000"/>
                                </a:solidFill>
                                <a:latin typeface="Cambria Math" panose="02040503050406030204" pitchFamily="18" charset="0"/>
                              </a:rPr>
                              <m:t>𝑿</m:t>
                            </m:r>
                          </m:e>
                        </m:acc>
                      </m:e>
                      <m:sub>
                        <m:r>
                          <a:rPr lang="en-US" sz="2800" i="1">
                            <a:solidFill>
                              <a:srgbClr val="C00000"/>
                            </a:solidFill>
                            <a:latin typeface="Cambria Math" panose="02040503050406030204" pitchFamily="18" charset="0"/>
                          </a:rPr>
                          <m:t>𝑗</m:t>
                        </m:r>
                      </m:sub>
                    </m:sSub>
                  </m:oMath>
                </a14:m>
                <a:br>
                  <a:rPr lang="en-US" sz="2800" dirty="0"/>
                </a:br>
                <a:endParaRPr lang="en-US" sz="1200" dirty="0"/>
              </a:p>
              <a:p>
                <a:pPr marL="457200" indent="-457200">
                  <a:buFont typeface="Arial" panose="020B0604020202020204" pitchFamily="34" charset="0"/>
                  <a:buChar char="•"/>
                </a:pPr>
                <a:r>
                  <a:rPr lang="en-US" sz="2800" dirty="0"/>
                  <a:t>We can get rid of the need to center the 3D data (and the translation ambiguity) by defining the origin of the world coordinate system as the centroid of the 3D points</a:t>
                </a:r>
              </a:p>
              <a:p>
                <a:pPr marL="0" indent="0" algn="ctr"/>
                <a:br>
                  <a:rPr lang="en-US" dirty="0"/>
                </a:br>
                <a:br>
                  <a:rPr lang="en-US" dirty="0"/>
                </a:br>
                <a:br>
                  <a:rPr lang="en-US" dirty="0"/>
                </a:br>
                <a:endParaRPr lang="en-US" dirty="0"/>
              </a:p>
            </p:txBody>
          </p:sp>
        </mc:Choice>
        <mc:Fallback xmlns="">
          <p:sp>
            <p:nvSpPr>
              <p:cNvPr id="1039363" name="Rectangle 3"/>
              <p:cNvSpPr>
                <a:spLocks noGrp="1" noRot="1" noChangeAspect="1" noMove="1" noResize="1" noEditPoints="1" noAdjustHandles="1" noChangeArrowheads="1" noChangeShapeType="1" noTextEdit="1"/>
              </p:cNvSpPr>
              <p:nvPr>
                <p:ph type="body" idx="1"/>
              </p:nvPr>
            </p:nvSpPr>
            <p:spPr>
              <a:blipFill>
                <a:blip r:embed="rId3"/>
                <a:stretch>
                  <a:fillRect l="-1103" t="-1449" r="-980"/>
                </a:stretch>
              </a:blipFill>
            </p:spPr>
            <p:txBody>
              <a:bodyPr/>
              <a:lstStyle/>
              <a:p>
                <a:r>
                  <a:rPr lang="en-US">
                    <a:noFill/>
                  </a:rPr>
                  <a:t> </a:t>
                </a:r>
              </a:p>
            </p:txBody>
          </p:sp>
        </mc:Fallback>
      </mc:AlternateContent>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a:t>Affine structure from motion</a:t>
            </a:r>
          </a:p>
        </p:txBody>
      </p:sp>
      <mc:AlternateContent xmlns:mc="http://schemas.openxmlformats.org/markup-compatibility/2006" xmlns:a14="http://schemas.microsoft.com/office/drawing/2010/main">
        <mc:Choice Requires="a14">
          <p:sp>
            <p:nvSpPr>
              <p:cNvPr id="11268" name="Rectangle 3"/>
              <p:cNvSpPr>
                <a:spLocks noGrp="1" noChangeArrowheads="1"/>
              </p:cNvSpPr>
              <p:nvPr>
                <p:ph type="body" idx="1"/>
              </p:nvPr>
            </p:nvSpPr>
            <p:spPr/>
            <p:txBody>
              <a:bodyPr/>
              <a:lstStyle/>
              <a:p>
                <a:pPr>
                  <a:buFontTx/>
                  <a:buChar char="•"/>
                </a:pPr>
                <a:r>
                  <a:rPr lang="en-US" sz="2800" dirty="0"/>
                  <a:t>Let’s create a </a:t>
                </a:r>
                <a14:m>
                  <m:oMath xmlns:m="http://schemas.openxmlformats.org/officeDocument/2006/math">
                    <m:r>
                      <a:rPr lang="en-US" sz="2800" i="1" dirty="0" smtClean="0">
                        <a:solidFill>
                          <a:srgbClr val="7030A0"/>
                        </a:solidFill>
                        <a:latin typeface="Cambria Math" panose="02040503050406030204" pitchFamily="18" charset="0"/>
                      </a:rPr>
                      <m:t>2</m:t>
                    </m:r>
                    <m:r>
                      <a:rPr lang="en-US" sz="2800" i="1" dirty="0" smtClean="0">
                        <a:solidFill>
                          <a:srgbClr val="7030A0"/>
                        </a:solidFill>
                        <a:latin typeface="Cambria Math" panose="02040503050406030204" pitchFamily="18" charset="0"/>
                      </a:rPr>
                      <m:t>𝑚</m:t>
                    </m:r>
                    <m:r>
                      <a:rPr lang="en-US" sz="2800" i="1" dirty="0" smtClean="0">
                        <a:solidFill>
                          <a:srgbClr val="7030A0"/>
                        </a:solidFill>
                        <a:latin typeface="Cambria Math" panose="02040503050406030204" pitchFamily="18" charset="0"/>
                      </a:rPr>
                      <m:t> × </m:t>
                    </m:r>
                    <m:r>
                      <a:rPr lang="en-US" sz="2800" i="1" dirty="0">
                        <a:solidFill>
                          <a:srgbClr val="7030A0"/>
                        </a:solidFill>
                        <a:latin typeface="Cambria Math" panose="02040503050406030204" pitchFamily="18" charset="0"/>
                      </a:rPr>
                      <m:t>𝑛</m:t>
                    </m:r>
                    <m:r>
                      <a:rPr lang="en-US" sz="2800" i="1" dirty="0">
                        <a:latin typeface="Cambria Math" panose="02040503050406030204" pitchFamily="18" charset="0"/>
                      </a:rPr>
                      <m:t> </m:t>
                    </m:r>
                  </m:oMath>
                </a14:m>
                <a:r>
                  <a:rPr lang="en-US" sz="2800" dirty="0"/>
                  <a:t>data (measurement) matrix:</a:t>
                </a:r>
              </a:p>
              <a:p>
                <a:pPr>
                  <a:buFontTx/>
                  <a:buChar char="•"/>
                </a:pPr>
                <a:endParaRPr lang="en-US" dirty="0"/>
              </a:p>
              <a:p>
                <a:pPr marL="0" indent="0"/>
                <a14:m>
                  <m:oMathPara xmlns:m="http://schemas.openxmlformats.org/officeDocument/2006/math">
                    <m:oMathParaPr>
                      <m:jc m:val="centerGroup"/>
                    </m:oMathParaPr>
                    <m:oMath xmlns:m="http://schemas.openxmlformats.org/officeDocument/2006/math">
                      <m:r>
                        <a:rPr lang="en-US" sz="3200" b="1" i="1" smtClean="0">
                          <a:solidFill>
                            <a:srgbClr val="7030A0"/>
                          </a:solidFill>
                          <a:latin typeface="Cambria Math" panose="02040503050406030204" pitchFamily="18" charset="0"/>
                        </a:rPr>
                        <m:t>𝑫</m:t>
                      </m:r>
                      <m:r>
                        <a:rPr lang="en-US" sz="3200" b="0" i="1" smtClean="0">
                          <a:solidFill>
                            <a:srgbClr val="7030A0"/>
                          </a:solidFill>
                          <a:latin typeface="Cambria Math" panose="02040503050406030204" pitchFamily="18" charset="0"/>
                        </a:rPr>
                        <m:t>=</m:t>
                      </m:r>
                      <m:d>
                        <m:dPr>
                          <m:begChr m:val="["/>
                          <m:endChr m:val="]"/>
                          <m:ctrlPr>
                            <a:rPr lang="en-US" sz="3200" b="0" i="1" smtClean="0">
                              <a:solidFill>
                                <a:srgbClr val="7030A0"/>
                              </a:solidFill>
                              <a:latin typeface="Cambria Math" panose="02040503050406030204" pitchFamily="18" charset="0"/>
                            </a:rPr>
                          </m:ctrlPr>
                        </m:dPr>
                        <m:e>
                          <m:m>
                            <m:mPr>
                              <m:mcs>
                                <m:mc>
                                  <m:mcPr>
                                    <m:count m:val="4"/>
                                    <m:mcJc m:val="center"/>
                                  </m:mcPr>
                                </m:mc>
                              </m:mcs>
                              <m:ctrlPr>
                                <a:rPr lang="en-US" sz="3200" b="0" i="1" smtClean="0">
                                  <a:solidFill>
                                    <a:srgbClr val="7030A0"/>
                                  </a:solidFill>
                                  <a:latin typeface="Cambria Math" panose="02040503050406030204" pitchFamily="18" charset="0"/>
                                </a:rPr>
                              </m:ctrlPr>
                            </m:mPr>
                            <m:mr>
                              <m:e>
                                <m:sSub>
                                  <m:sSubPr>
                                    <m:ctrlPr>
                                      <a:rPr lang="en-US" sz="3200" b="0" i="1" smtClean="0">
                                        <a:solidFill>
                                          <a:srgbClr val="7030A0"/>
                                        </a:solidFill>
                                        <a:latin typeface="Cambria Math" panose="02040503050406030204" pitchFamily="18" charset="0"/>
                                      </a:rPr>
                                    </m:ctrlPr>
                                  </m:sSubPr>
                                  <m:e>
                                    <m:acc>
                                      <m:accPr>
                                        <m:chr m:val="̂"/>
                                        <m:ctrlPr>
                                          <a:rPr lang="en-US" sz="3200" b="1" i="1" smtClean="0">
                                            <a:solidFill>
                                              <a:srgbClr val="7030A0"/>
                                            </a:solidFill>
                                            <a:latin typeface="Cambria Math" panose="02040503050406030204" pitchFamily="18" charset="0"/>
                                          </a:rPr>
                                        </m:ctrlPr>
                                      </m:accPr>
                                      <m:e>
                                        <m:r>
                                          <a:rPr lang="en-US" sz="3200" b="1" i="1" smtClean="0">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11</m:t>
                                    </m:r>
                                  </m:sub>
                                </m:sSub>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i="1">
                                        <a:solidFill>
                                          <a:srgbClr val="7030A0"/>
                                        </a:solidFill>
                                        <a:latin typeface="Cambria Math" panose="02040503050406030204" pitchFamily="18" charset="0"/>
                                      </a:rPr>
                                      <m:t>1</m:t>
                                    </m:r>
                                    <m:r>
                                      <a:rPr lang="en-US" sz="3200" b="0" i="1" smtClean="0">
                                        <a:solidFill>
                                          <a:srgbClr val="7030A0"/>
                                        </a:solidFill>
                                        <a:latin typeface="Cambria Math" panose="02040503050406030204" pitchFamily="18" charset="0"/>
                                      </a:rPr>
                                      <m:t>2</m:t>
                                    </m:r>
                                  </m:sub>
                                </m:sSub>
                              </m:e>
                              <m:e>
                                <m:r>
                                  <a:rPr lang="en-US" sz="3200" b="0" i="1" smtClean="0">
                                    <a:solidFill>
                                      <a:srgbClr val="7030A0"/>
                                    </a:solidFill>
                                    <a:latin typeface="Cambria Math" panose="02040503050406030204" pitchFamily="18" charset="0"/>
                                  </a:rPr>
                                  <m:t>⋯</m:t>
                                </m:r>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i="1">
                                        <a:solidFill>
                                          <a:srgbClr val="7030A0"/>
                                        </a:solidFill>
                                        <a:latin typeface="Cambria Math" panose="02040503050406030204" pitchFamily="18" charset="0"/>
                                      </a:rPr>
                                      <m:t>1</m:t>
                                    </m:r>
                                    <m:r>
                                      <a:rPr lang="en-US" sz="3200" b="0" i="1" smtClean="0">
                                        <a:solidFill>
                                          <a:srgbClr val="7030A0"/>
                                        </a:solidFill>
                                        <a:latin typeface="Cambria Math" panose="02040503050406030204" pitchFamily="18" charset="0"/>
                                      </a:rPr>
                                      <m:t>𝑛</m:t>
                                    </m:r>
                                  </m:sub>
                                </m:sSub>
                              </m:e>
                            </m:mr>
                            <m:mr>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2</m:t>
                                    </m:r>
                                    <m:r>
                                      <a:rPr lang="en-US" sz="3200" i="1">
                                        <a:solidFill>
                                          <a:srgbClr val="7030A0"/>
                                        </a:solidFill>
                                        <a:latin typeface="Cambria Math" panose="02040503050406030204" pitchFamily="18" charset="0"/>
                                      </a:rPr>
                                      <m:t>1</m:t>
                                    </m:r>
                                  </m:sub>
                                </m:sSub>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22</m:t>
                                    </m:r>
                                  </m:sub>
                                </m:sSub>
                              </m:e>
                              <m:e>
                                <m:r>
                                  <a:rPr lang="en-US" sz="3200" b="0" i="1" smtClean="0">
                                    <a:solidFill>
                                      <a:srgbClr val="7030A0"/>
                                    </a:solidFill>
                                    <a:latin typeface="Cambria Math" panose="02040503050406030204" pitchFamily="18" charset="0"/>
                                  </a:rPr>
                                  <m:t>⋯</m:t>
                                </m:r>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2</m:t>
                                    </m:r>
                                    <m:r>
                                      <a:rPr lang="en-US" sz="3200" b="0" i="1" smtClean="0">
                                        <a:solidFill>
                                          <a:srgbClr val="7030A0"/>
                                        </a:solidFill>
                                        <a:latin typeface="Cambria Math" panose="02040503050406030204" pitchFamily="18" charset="0"/>
                                      </a:rPr>
                                      <m:t>𝑛</m:t>
                                    </m:r>
                                  </m:sub>
                                </m:sSub>
                              </m:e>
                            </m:mr>
                            <m:mr>
                              <m:e>
                                <m:r>
                                  <a:rPr lang="en-US" sz="3200" b="0" i="1" smtClean="0">
                                    <a:solidFill>
                                      <a:srgbClr val="7030A0"/>
                                    </a:solidFill>
                                    <a:latin typeface="Cambria Math" panose="02040503050406030204" pitchFamily="18" charset="0"/>
                                  </a:rPr>
                                  <m:t>⋮</m:t>
                                </m:r>
                              </m:e>
                              <m:e>
                                <m:r>
                                  <a:rPr lang="en-US" sz="3200" b="0" i="1" smtClean="0">
                                    <a:solidFill>
                                      <a:srgbClr val="7030A0"/>
                                    </a:solidFill>
                                    <a:latin typeface="Cambria Math" panose="02040503050406030204" pitchFamily="18" charset="0"/>
                                  </a:rPr>
                                  <m:t>⋮</m:t>
                                </m:r>
                              </m:e>
                              <m:e>
                                <m:r>
                                  <a:rPr lang="en-US" sz="3200" b="0" i="1" smtClean="0">
                                    <a:solidFill>
                                      <a:srgbClr val="7030A0"/>
                                    </a:solidFill>
                                    <a:latin typeface="Cambria Math" panose="02040503050406030204" pitchFamily="18" charset="0"/>
                                  </a:rPr>
                                  <m:t>⋱</m:t>
                                </m:r>
                              </m:e>
                              <m:e>
                                <m:r>
                                  <a:rPr lang="en-US" sz="3200" b="0" i="1" smtClean="0">
                                    <a:solidFill>
                                      <a:srgbClr val="7030A0"/>
                                    </a:solidFill>
                                    <a:latin typeface="Cambria Math" panose="02040503050406030204" pitchFamily="18" charset="0"/>
                                  </a:rPr>
                                  <m:t>⋮</m:t>
                                </m:r>
                              </m:e>
                            </m:mr>
                            <m:mr>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𝑚</m:t>
                                    </m:r>
                                    <m:r>
                                      <a:rPr lang="en-US" sz="3200" i="1">
                                        <a:solidFill>
                                          <a:srgbClr val="7030A0"/>
                                        </a:solidFill>
                                        <a:latin typeface="Cambria Math" panose="02040503050406030204" pitchFamily="18" charset="0"/>
                                      </a:rPr>
                                      <m:t>1</m:t>
                                    </m:r>
                                  </m:sub>
                                </m:sSub>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𝑚</m:t>
                                    </m:r>
                                    <m:r>
                                      <a:rPr lang="en-US" sz="3200" b="0" i="1" smtClean="0">
                                        <a:solidFill>
                                          <a:srgbClr val="7030A0"/>
                                        </a:solidFill>
                                        <a:latin typeface="Cambria Math" panose="02040503050406030204" pitchFamily="18" charset="0"/>
                                      </a:rPr>
                                      <m:t>2</m:t>
                                    </m:r>
                                  </m:sub>
                                </m:sSub>
                              </m:e>
                              <m:e>
                                <m:r>
                                  <a:rPr lang="en-US" sz="3200" b="0" i="1" smtClean="0">
                                    <a:solidFill>
                                      <a:srgbClr val="7030A0"/>
                                    </a:solidFill>
                                    <a:latin typeface="Cambria Math" panose="02040503050406030204" pitchFamily="18" charset="0"/>
                                  </a:rPr>
                                  <m:t>⋯</m:t>
                                </m:r>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𝑚𝑛</m:t>
                                    </m:r>
                                  </m:sub>
                                </m:sSub>
                              </m:e>
                            </m:mr>
                          </m:m>
                        </m:e>
                      </m:d>
                      <m:r>
                        <a:rPr lang="en-US" sz="3200" b="0" i="1" smtClean="0">
                          <a:latin typeface="Cambria Math" panose="02040503050406030204" pitchFamily="18" charset="0"/>
                        </a:rPr>
                        <m:t>=</m:t>
                      </m:r>
                      <m:d>
                        <m:dPr>
                          <m:begChr m:val="["/>
                          <m:endChr m:val="]"/>
                          <m:ctrlPr>
                            <a:rPr lang="en-US" sz="3200" b="0" i="1" smtClean="0">
                              <a:latin typeface="Cambria Math" panose="02040503050406030204" pitchFamily="18" charset="0"/>
                            </a:rPr>
                          </m:ctrlPr>
                        </m:dPr>
                        <m:e>
                          <m:eqArr>
                            <m:eqArrPr>
                              <m:ctrlPr>
                                <a:rPr lang="en-US" sz="3200" b="0" i="1" smtClean="0">
                                  <a:latin typeface="Cambria Math" panose="02040503050406030204" pitchFamily="18" charset="0"/>
                                </a:rPr>
                              </m:ctrlPr>
                            </m:eqArrPr>
                            <m:e>
                              <m:sSub>
                                <m:sSubPr>
                                  <m:ctrlPr>
                                    <a:rPr lang="en-US" sz="3200" b="0" i="1" smtClean="0">
                                      <a:latin typeface="Cambria Math" panose="02040503050406030204" pitchFamily="18" charset="0"/>
                                    </a:rPr>
                                  </m:ctrlPr>
                                </m:sSubPr>
                                <m:e>
                                  <m:r>
                                    <a:rPr lang="en-US" sz="3200" b="1" i="1" smtClean="0">
                                      <a:latin typeface="Cambria Math" panose="02040503050406030204" pitchFamily="18" charset="0"/>
                                    </a:rPr>
                                    <m:t>𝑨</m:t>
                                  </m:r>
                                </m:e>
                                <m:sub>
                                  <m:r>
                                    <a:rPr lang="en-US" sz="3200" b="0" i="1" smtClean="0">
                                      <a:latin typeface="Cambria Math" panose="02040503050406030204" pitchFamily="18" charset="0"/>
                                    </a:rPr>
                                    <m:t>1</m:t>
                                  </m:r>
                                </m:sub>
                              </m:sSub>
                            </m:e>
                            <m:e>
                              <m:sSub>
                                <m:sSubPr>
                                  <m:ctrlPr>
                                    <a:rPr lang="en-US" i="1">
                                      <a:latin typeface="Cambria Math" panose="02040503050406030204" pitchFamily="18" charset="0"/>
                                    </a:rPr>
                                  </m:ctrlPr>
                                </m:sSubPr>
                                <m:e>
                                  <m:r>
                                    <a:rPr lang="en-US" b="1" i="1">
                                      <a:latin typeface="Cambria Math" panose="02040503050406030204" pitchFamily="18" charset="0"/>
                                    </a:rPr>
                                    <m:t>𝑨</m:t>
                                  </m:r>
                                </m:e>
                                <m:sub>
                                  <m:r>
                                    <a:rPr lang="en-US" b="0" i="1" smtClean="0">
                                      <a:latin typeface="Cambria Math" panose="02040503050406030204" pitchFamily="18" charset="0"/>
                                    </a:rPr>
                                    <m:t>2</m:t>
                                  </m:r>
                                </m:sub>
                              </m:sSub>
                            </m:e>
                            <m:e>
                              <m:r>
                                <a:rPr lang="en-US" i="1">
                                  <a:latin typeface="Cambria Math" panose="02040503050406030204" pitchFamily="18" charset="0"/>
                                </a:rPr>
                                <m:t>⋮</m:t>
                              </m:r>
                            </m:e>
                            <m:e>
                              <m:sSub>
                                <m:sSubPr>
                                  <m:ctrlPr>
                                    <a:rPr lang="en-US" i="1">
                                      <a:latin typeface="Cambria Math" panose="02040503050406030204" pitchFamily="18" charset="0"/>
                                    </a:rPr>
                                  </m:ctrlPr>
                                </m:sSubPr>
                                <m:e>
                                  <m:r>
                                    <a:rPr lang="en-US" b="1" i="1">
                                      <a:latin typeface="Cambria Math" panose="02040503050406030204" pitchFamily="18" charset="0"/>
                                    </a:rPr>
                                    <m:t>𝑨</m:t>
                                  </m:r>
                                </m:e>
                                <m:sub>
                                  <m:r>
                                    <a:rPr lang="en-US" b="0" i="1" smtClean="0">
                                      <a:latin typeface="Cambria Math" panose="02040503050406030204" pitchFamily="18" charset="0"/>
                                    </a:rPr>
                                    <m:t>𝑚</m:t>
                                  </m:r>
                                </m:sub>
                              </m:sSub>
                            </m:e>
                          </m:eqArr>
                        </m:e>
                      </m:d>
                      <m:d>
                        <m:dPr>
                          <m:begChr m:val="["/>
                          <m:endChr m:val="]"/>
                          <m:ctrlPr>
                            <a:rPr lang="en-US" sz="3200" b="0" i="1" smtClean="0">
                              <a:latin typeface="Cambria Math" panose="02040503050406030204" pitchFamily="18" charset="0"/>
                            </a:rPr>
                          </m:ctrlPr>
                        </m:dPr>
                        <m:e>
                          <m:m>
                            <m:mPr>
                              <m:mcs>
                                <m:mc>
                                  <m:mcPr>
                                    <m:count m:val="4"/>
                                    <m:mcJc m:val="center"/>
                                  </m:mcPr>
                                </m:mc>
                              </m:mcs>
                              <m:ctrlPr>
                                <a:rPr lang="en-US" sz="3200" b="0" i="1" smtClean="0">
                                  <a:latin typeface="Cambria Math" panose="02040503050406030204" pitchFamily="18" charset="0"/>
                                </a:rPr>
                              </m:ctrlPr>
                            </m:mPr>
                            <m:mr>
                              <m:e>
                                <m:sSub>
                                  <m:sSubPr>
                                    <m:ctrlPr>
                                      <a:rPr lang="en-US" sz="3200" i="1">
                                        <a:latin typeface="Cambria Math" panose="02040503050406030204" pitchFamily="18" charset="0"/>
                                      </a:rPr>
                                    </m:ctrlPr>
                                  </m:sSubPr>
                                  <m:e>
                                    <m:r>
                                      <a:rPr lang="en-US" sz="3200" b="1" i="1" smtClean="0">
                                        <a:latin typeface="Cambria Math" panose="02040503050406030204" pitchFamily="18" charset="0"/>
                                      </a:rPr>
                                      <m:t>𝑿</m:t>
                                    </m:r>
                                  </m:e>
                                  <m:sub>
                                    <m:r>
                                      <a:rPr lang="en-US" sz="3200" i="1">
                                        <a:latin typeface="Cambria Math" panose="02040503050406030204" pitchFamily="18" charset="0"/>
                                      </a:rPr>
                                      <m:t>1</m:t>
                                    </m:r>
                                  </m:sub>
                                </m:sSub>
                              </m:e>
                              <m:e>
                                <m:sSub>
                                  <m:sSubPr>
                                    <m:ctrlPr>
                                      <a:rPr lang="en-US" sz="3200" i="1">
                                        <a:latin typeface="Cambria Math" panose="02040503050406030204" pitchFamily="18" charset="0"/>
                                      </a:rPr>
                                    </m:ctrlPr>
                                  </m:sSubPr>
                                  <m:e>
                                    <m:r>
                                      <a:rPr lang="en-US" sz="3200" b="1" i="1">
                                        <a:latin typeface="Cambria Math" panose="02040503050406030204" pitchFamily="18" charset="0"/>
                                      </a:rPr>
                                      <m:t>𝑿</m:t>
                                    </m:r>
                                  </m:e>
                                  <m:sub>
                                    <m:r>
                                      <a:rPr lang="en-US" sz="3200" b="0" i="1" smtClean="0">
                                        <a:latin typeface="Cambria Math" panose="02040503050406030204" pitchFamily="18" charset="0"/>
                                      </a:rPr>
                                      <m:t>2</m:t>
                                    </m:r>
                                  </m:sub>
                                </m:sSub>
                              </m:e>
                              <m:e>
                                <m:r>
                                  <a:rPr lang="en-US" sz="3200" i="1">
                                    <a:latin typeface="Cambria Math" panose="02040503050406030204" pitchFamily="18" charset="0"/>
                                  </a:rPr>
                                  <m:t>⋯</m:t>
                                </m:r>
                              </m:e>
                              <m:e>
                                <m:sSub>
                                  <m:sSubPr>
                                    <m:ctrlPr>
                                      <a:rPr lang="en-US" sz="3200" i="1">
                                        <a:latin typeface="Cambria Math" panose="02040503050406030204" pitchFamily="18" charset="0"/>
                                      </a:rPr>
                                    </m:ctrlPr>
                                  </m:sSubPr>
                                  <m:e>
                                    <m:r>
                                      <a:rPr lang="en-US" sz="3200" b="1" i="1">
                                        <a:latin typeface="Cambria Math" panose="02040503050406030204" pitchFamily="18" charset="0"/>
                                      </a:rPr>
                                      <m:t>𝑿</m:t>
                                    </m:r>
                                  </m:e>
                                  <m:sub>
                                    <m:r>
                                      <a:rPr lang="en-US" sz="3200" b="0" i="1" smtClean="0">
                                        <a:latin typeface="Cambria Math" panose="02040503050406030204" pitchFamily="18" charset="0"/>
                                      </a:rPr>
                                      <m:t>𝑛</m:t>
                                    </m:r>
                                  </m:sub>
                                </m:sSub>
                              </m:e>
                            </m:mr>
                          </m:m>
                        </m:e>
                      </m:d>
                    </m:oMath>
                  </m:oMathPara>
                </a14:m>
                <a:endParaRPr lang="en-US" sz="3200" dirty="0"/>
              </a:p>
            </p:txBody>
          </p:sp>
        </mc:Choice>
        <mc:Fallback xmlns="">
          <p:sp>
            <p:nvSpPr>
              <p:cNvPr id="11268" name="Rectangle 3"/>
              <p:cNvSpPr>
                <a:spLocks noGrp="1" noRot="1" noChangeAspect="1" noMove="1" noResize="1" noEditPoints="1" noAdjustHandles="1" noChangeArrowheads="1" noChangeShapeType="1" noTextEdit="1"/>
              </p:cNvSpPr>
              <p:nvPr>
                <p:ph type="body" idx="1"/>
              </p:nvPr>
            </p:nvSpPr>
            <p:spPr>
              <a:blipFill>
                <a:blip r:embed="rId3"/>
                <a:stretch>
                  <a:fillRect l="-1103" t="-1449"/>
                </a:stretch>
              </a:blipFill>
            </p:spPr>
            <p:txBody>
              <a:bodyPr/>
              <a:lstStyle/>
              <a:p>
                <a:r>
                  <a:rPr lang="en-US">
                    <a:noFill/>
                  </a:rPr>
                  <a:t> </a:t>
                </a:r>
              </a:p>
            </p:txBody>
          </p:sp>
        </mc:Fallback>
      </mc:AlternateContent>
      <p:sp>
        <p:nvSpPr>
          <p:cNvPr id="11271" name="Line 8"/>
          <p:cNvSpPr>
            <a:spLocks noChangeShapeType="1"/>
          </p:cNvSpPr>
          <p:nvPr/>
        </p:nvSpPr>
        <p:spPr bwMode="auto">
          <a:xfrm>
            <a:off x="2514600" y="4114800"/>
            <a:ext cx="3124200" cy="0"/>
          </a:xfrm>
          <a:prstGeom prst="line">
            <a:avLst/>
          </a:prstGeom>
          <a:noFill/>
          <a:ln w="9525">
            <a:solidFill>
              <a:srgbClr val="FF0000"/>
            </a:solidFill>
            <a:round/>
            <a:headEnd/>
            <a:tailEnd type="triangle" w="med" len="med"/>
          </a:ln>
        </p:spPr>
        <p:txBody>
          <a:bodyPr/>
          <a:lstStyle/>
          <a:p>
            <a:endParaRPr lang="en-US"/>
          </a:p>
        </p:txBody>
      </p:sp>
      <mc:AlternateContent xmlns:mc="http://schemas.openxmlformats.org/markup-compatibility/2006" xmlns:a14="http://schemas.microsoft.com/office/drawing/2010/main">
        <mc:Choice Requires="a14">
          <p:sp>
            <p:nvSpPr>
              <p:cNvPr id="11272" name="Text Box 9"/>
              <p:cNvSpPr txBox="1">
                <a:spLocks noChangeArrowheads="1"/>
              </p:cNvSpPr>
              <p:nvPr/>
            </p:nvSpPr>
            <p:spPr bwMode="auto">
              <a:xfrm>
                <a:off x="3311525" y="4191000"/>
                <a:ext cx="1478738" cy="461665"/>
              </a:xfrm>
              <a:prstGeom prst="rect">
                <a:avLst/>
              </a:prstGeom>
              <a:noFill/>
              <a:ln w="9525">
                <a:noFill/>
                <a:miter lim="800000"/>
                <a:headEnd/>
                <a:tailEnd/>
              </a:ln>
            </p:spPr>
            <p:txBody>
              <a:bodyPr wrap="none">
                <a:spAutoFit/>
              </a:bodyPr>
              <a:lstStyle/>
              <a:p>
                <a:r>
                  <a:rPr lang="en-US" dirty="0">
                    <a:solidFill>
                      <a:srgbClr val="FF0000"/>
                    </a:solidFill>
                  </a:rPr>
                  <a:t>points (</a:t>
                </a:r>
                <a14:m>
                  <m:oMath xmlns:m="http://schemas.openxmlformats.org/officeDocument/2006/math">
                    <m:r>
                      <a:rPr lang="en-US" i="1" dirty="0" smtClean="0">
                        <a:solidFill>
                          <a:srgbClr val="FF0000"/>
                        </a:solidFill>
                        <a:latin typeface="Cambria Math" panose="02040503050406030204" pitchFamily="18" charset="0"/>
                      </a:rPr>
                      <m:t>𝑛</m:t>
                    </m:r>
                  </m:oMath>
                </a14:m>
                <a:r>
                  <a:rPr lang="en-US" dirty="0">
                    <a:solidFill>
                      <a:srgbClr val="FF0000"/>
                    </a:solidFill>
                  </a:rPr>
                  <a:t>)</a:t>
                </a:r>
              </a:p>
            </p:txBody>
          </p:sp>
        </mc:Choice>
        <mc:Fallback xmlns="">
          <p:sp>
            <p:nvSpPr>
              <p:cNvPr id="11272" name="Text Box 9"/>
              <p:cNvSpPr txBox="1">
                <a:spLocks noRot="1" noChangeAspect="1" noMove="1" noResize="1" noEditPoints="1" noAdjustHandles="1" noChangeArrowheads="1" noChangeShapeType="1" noTextEdit="1"/>
              </p:cNvSpPr>
              <p:nvPr/>
            </p:nvSpPr>
            <p:spPr bwMode="auto">
              <a:xfrm>
                <a:off x="3311525" y="4191000"/>
                <a:ext cx="1478738" cy="461665"/>
              </a:xfrm>
              <a:prstGeom prst="rect">
                <a:avLst/>
              </a:prstGeom>
              <a:blipFill>
                <a:blip r:embed="rId4"/>
                <a:stretch>
                  <a:fillRect l="-5983" t="-10811" r="-5128" b="-27027"/>
                </a:stretch>
              </a:blipFill>
              <a:ln w="9525">
                <a:noFill/>
                <a:miter lim="800000"/>
                <a:headEnd/>
                <a:tailEnd/>
              </a:ln>
            </p:spPr>
            <p:txBody>
              <a:bodyPr/>
              <a:lstStyle/>
              <a:p>
                <a:r>
                  <a:rPr lang="en-US">
                    <a:noFill/>
                  </a:rPr>
                  <a:t> </a:t>
                </a:r>
              </a:p>
            </p:txBody>
          </p:sp>
        </mc:Fallback>
      </mc:AlternateContent>
      <p:sp>
        <p:nvSpPr>
          <p:cNvPr id="11273" name="Rectangle 11"/>
          <p:cNvSpPr>
            <a:spLocks noChangeArrowheads="1"/>
          </p:cNvSpPr>
          <p:nvPr/>
        </p:nvSpPr>
        <p:spPr bwMode="auto">
          <a:xfrm>
            <a:off x="31877" y="6121826"/>
            <a:ext cx="11887200" cy="641350"/>
          </a:xfrm>
          <a:prstGeom prst="rect">
            <a:avLst/>
          </a:prstGeom>
          <a:noFill/>
          <a:ln w="9525">
            <a:noFill/>
            <a:miter lim="800000"/>
            <a:headEnd/>
            <a:tailEnd/>
          </a:ln>
        </p:spPr>
        <p:txBody>
          <a:bodyPr wrap="square" anchor="ctr">
            <a:spAutoFit/>
          </a:bodyPr>
          <a:lstStyle/>
          <a:p>
            <a:pPr algn="ctr"/>
            <a:r>
              <a:rPr lang="en-US" sz="1800" dirty="0"/>
              <a:t>C. </a:t>
            </a:r>
            <a:r>
              <a:rPr lang="en-US" sz="1800" dirty="0" err="1"/>
              <a:t>Tomasi</a:t>
            </a:r>
            <a:r>
              <a:rPr lang="en-US" sz="1800" dirty="0"/>
              <a:t> and T. </a:t>
            </a:r>
            <a:r>
              <a:rPr lang="en-US" sz="1800" dirty="0" err="1"/>
              <a:t>Kanade</a:t>
            </a:r>
            <a:r>
              <a:rPr lang="en-US" sz="1800" dirty="0"/>
              <a:t>. </a:t>
            </a:r>
            <a:r>
              <a:rPr lang="en-US" sz="1800" dirty="0">
                <a:hlinkClick r:id="rId5"/>
              </a:rPr>
              <a:t>Shape and motion from image streams under orthography: A factorization method</a:t>
            </a:r>
            <a:r>
              <a:rPr lang="en-US" sz="1800" dirty="0"/>
              <a:t>. </a:t>
            </a:r>
          </a:p>
          <a:p>
            <a:pPr algn="ctr"/>
            <a:r>
              <a:rPr lang="en-US" sz="1800" i="1" dirty="0"/>
              <a:t>IJCV</a:t>
            </a:r>
            <a:r>
              <a:rPr lang="en-US" sz="1800" dirty="0"/>
              <a:t>, 9(2):137-154, November 1992. </a:t>
            </a:r>
          </a:p>
        </p:txBody>
      </p:sp>
      <p:sp>
        <p:nvSpPr>
          <p:cNvPr id="2" name="Rectangle 1">
            <a:extLst>
              <a:ext uri="{FF2B5EF4-FFF2-40B4-BE49-F238E27FC236}">
                <a16:creationId xmlns:a16="http://schemas.microsoft.com/office/drawing/2014/main" id="{1BFF614F-F97B-BA49-89A4-E3BEC64BB31C}"/>
              </a:ext>
            </a:extLst>
          </p:cNvPr>
          <p:cNvSpPr/>
          <p:nvPr/>
        </p:nvSpPr>
        <p:spPr bwMode="auto">
          <a:xfrm>
            <a:off x="6324600" y="1752600"/>
            <a:ext cx="4605336" cy="205740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269" name="Line 6"/>
          <p:cNvSpPr>
            <a:spLocks noChangeShapeType="1"/>
          </p:cNvSpPr>
          <p:nvPr/>
        </p:nvSpPr>
        <p:spPr bwMode="auto">
          <a:xfrm>
            <a:off x="6477000" y="1676401"/>
            <a:ext cx="0" cy="2209800"/>
          </a:xfrm>
          <a:prstGeom prst="line">
            <a:avLst/>
          </a:prstGeom>
          <a:noFill/>
          <a:ln w="9525">
            <a:solidFill>
              <a:srgbClr val="FF0000"/>
            </a:solidFill>
            <a:round/>
            <a:headEnd/>
            <a:tailEnd type="triangle" w="med" len="med"/>
          </a:ln>
        </p:spPr>
        <p:txBody>
          <a:bodyPr/>
          <a:lstStyle/>
          <a:p>
            <a:endParaRPr lang="en-US"/>
          </a:p>
        </p:txBody>
      </p:sp>
      <mc:AlternateContent xmlns:mc="http://schemas.openxmlformats.org/markup-compatibility/2006" xmlns:a14="http://schemas.microsoft.com/office/drawing/2010/main">
        <mc:Choice Requires="a14">
          <p:sp>
            <p:nvSpPr>
              <p:cNvPr id="11270" name="Text Box 7"/>
              <p:cNvSpPr txBox="1">
                <a:spLocks noChangeArrowheads="1"/>
              </p:cNvSpPr>
              <p:nvPr/>
            </p:nvSpPr>
            <p:spPr bwMode="auto">
              <a:xfrm>
                <a:off x="6640892" y="2438402"/>
                <a:ext cx="1366080" cy="830997"/>
              </a:xfrm>
              <a:prstGeom prst="rect">
                <a:avLst/>
              </a:prstGeom>
              <a:noFill/>
              <a:ln w="9525">
                <a:noFill/>
                <a:miter lim="800000"/>
                <a:headEnd/>
                <a:tailEnd/>
              </a:ln>
            </p:spPr>
            <p:txBody>
              <a:bodyPr wrap="none">
                <a:spAutoFit/>
              </a:bodyPr>
              <a:lstStyle/>
              <a:p>
                <a:pPr algn="ctr"/>
                <a:r>
                  <a:rPr lang="en-US" dirty="0">
                    <a:solidFill>
                      <a:srgbClr val="FF0000"/>
                    </a:solidFill>
                  </a:rPr>
                  <a:t>cameras</a:t>
                </a:r>
                <a:br>
                  <a:rPr lang="en-US" dirty="0">
                    <a:solidFill>
                      <a:srgbClr val="FF0000"/>
                    </a:solidFill>
                  </a:rPr>
                </a:br>
                <a:r>
                  <a:rPr lang="en-US" dirty="0">
                    <a:solidFill>
                      <a:srgbClr val="FF0000"/>
                    </a:solidFill>
                  </a:rPr>
                  <a:t>(</a:t>
                </a:r>
                <a14:m>
                  <m:oMath xmlns:m="http://schemas.openxmlformats.org/officeDocument/2006/math">
                    <m:r>
                      <a:rPr lang="en-US" i="1" dirty="0" smtClean="0">
                        <a:solidFill>
                          <a:srgbClr val="FF0000"/>
                        </a:solidFill>
                        <a:latin typeface="Cambria Math" panose="02040503050406030204" pitchFamily="18" charset="0"/>
                      </a:rPr>
                      <m:t>2</m:t>
                    </m:r>
                    <m:r>
                      <a:rPr lang="en-US" sz="800" i="1" dirty="0">
                        <a:solidFill>
                          <a:srgbClr val="FF0000"/>
                        </a:solidFill>
                        <a:latin typeface="Cambria Math" panose="02040503050406030204" pitchFamily="18" charset="0"/>
                      </a:rPr>
                      <m:t> </m:t>
                    </m:r>
                    <m:r>
                      <a:rPr lang="en-US" i="1" dirty="0">
                        <a:solidFill>
                          <a:srgbClr val="FF0000"/>
                        </a:solidFill>
                        <a:latin typeface="Cambria Math" panose="02040503050406030204" pitchFamily="18" charset="0"/>
                      </a:rPr>
                      <m:t>𝑚</m:t>
                    </m:r>
                  </m:oMath>
                </a14:m>
                <a:r>
                  <a:rPr lang="en-US" dirty="0">
                    <a:solidFill>
                      <a:srgbClr val="FF0000"/>
                    </a:solidFill>
                  </a:rPr>
                  <a:t>)</a:t>
                </a:r>
              </a:p>
            </p:txBody>
          </p:sp>
        </mc:Choice>
        <mc:Fallback xmlns="">
          <p:sp>
            <p:nvSpPr>
              <p:cNvPr id="11270" name="Text Box 7"/>
              <p:cNvSpPr txBox="1">
                <a:spLocks noRot="1" noChangeAspect="1" noMove="1" noResize="1" noEditPoints="1" noAdjustHandles="1" noChangeArrowheads="1" noChangeShapeType="1" noTextEdit="1"/>
              </p:cNvSpPr>
              <p:nvPr/>
            </p:nvSpPr>
            <p:spPr bwMode="auto">
              <a:xfrm>
                <a:off x="6640892" y="2438402"/>
                <a:ext cx="1366080" cy="830997"/>
              </a:xfrm>
              <a:prstGeom prst="rect">
                <a:avLst/>
              </a:prstGeom>
              <a:blipFill>
                <a:blip r:embed="rId6"/>
                <a:stretch>
                  <a:fillRect l="-5556" t="-6154" r="-6481" b="-15385"/>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4A0D9DC6-8587-614B-AB94-9334DD488000}"/>
                  </a:ext>
                </a:extLst>
              </p:cNvPr>
              <p:cNvSpPr/>
              <p:nvPr/>
            </p:nvSpPr>
            <p:spPr>
              <a:xfrm>
                <a:off x="8985078" y="2500482"/>
                <a:ext cx="2046458" cy="624338"/>
              </a:xfrm>
              <a:prstGeom prst="rect">
                <a:avLst/>
              </a:prstGeom>
            </p:spPr>
            <p:txBody>
              <a:bodyPr wrap="none">
                <a:spAutoFit/>
              </a:bodyPr>
              <a:lstStyle/>
              <a:p>
                <a14:m>
                  <m:oMath xmlns:m="http://schemas.openxmlformats.org/officeDocument/2006/math">
                    <m:sSub>
                      <m:sSubPr>
                        <m:ctrlPr>
                          <a:rPr lang="en-US" sz="3200" i="1" smtClean="0">
                            <a:solidFill>
                              <a:srgbClr val="C00000"/>
                            </a:solidFill>
                            <a:latin typeface="Cambria Math" panose="02040503050406030204" pitchFamily="18" charset="0"/>
                          </a:rPr>
                        </m:ctrlPr>
                      </m:sSubPr>
                      <m:e>
                        <m:acc>
                          <m:accPr>
                            <m:chr m:val="̂"/>
                            <m:ctrlPr>
                              <a:rPr lang="en-US" sz="3200" b="1" i="1">
                                <a:solidFill>
                                  <a:srgbClr val="C00000"/>
                                </a:solidFill>
                                <a:latin typeface="Cambria Math" panose="02040503050406030204" pitchFamily="18" charset="0"/>
                              </a:rPr>
                            </m:ctrlPr>
                          </m:accPr>
                          <m:e>
                            <m:r>
                              <a:rPr lang="en-US" sz="3200" b="1" i="1">
                                <a:solidFill>
                                  <a:srgbClr val="C00000"/>
                                </a:solidFill>
                                <a:latin typeface="Cambria Math" panose="02040503050406030204" pitchFamily="18" charset="0"/>
                              </a:rPr>
                              <m:t>𝒙</m:t>
                            </m:r>
                          </m:e>
                        </m:acc>
                      </m:e>
                      <m:sub>
                        <m:r>
                          <a:rPr lang="en-US" sz="3200" i="1">
                            <a:solidFill>
                              <a:srgbClr val="C00000"/>
                            </a:solidFill>
                            <a:latin typeface="Cambria Math" panose="02040503050406030204" pitchFamily="18" charset="0"/>
                          </a:rPr>
                          <m:t>𝑖𝑗</m:t>
                        </m:r>
                      </m:sub>
                    </m:sSub>
                    <m:r>
                      <a:rPr lang="en-US" sz="3200" i="1">
                        <a:solidFill>
                          <a:srgbClr val="C00000"/>
                        </a:solidFill>
                        <a:latin typeface="Cambria Math" panose="02040503050406030204" pitchFamily="18" charset="0"/>
                      </a:rPr>
                      <m:t>=</m:t>
                    </m:r>
                  </m:oMath>
                </a14:m>
                <a:r>
                  <a:rPr lang="en-US" sz="3200" dirty="0">
                    <a:solidFill>
                      <a:srgbClr val="C00000"/>
                    </a:solidFill>
                  </a:rPr>
                  <a:t> </a:t>
                </a:r>
                <a14:m>
                  <m:oMath xmlns:m="http://schemas.openxmlformats.org/officeDocument/2006/math">
                    <m:sSub>
                      <m:sSubPr>
                        <m:ctrlPr>
                          <a:rPr lang="en-US" sz="3200" i="1">
                            <a:solidFill>
                              <a:srgbClr val="C00000"/>
                            </a:solidFill>
                            <a:latin typeface="Cambria Math" panose="02040503050406030204" pitchFamily="18" charset="0"/>
                          </a:rPr>
                        </m:ctrlPr>
                      </m:sSubPr>
                      <m:e>
                        <m:r>
                          <a:rPr lang="en-US" sz="3200" b="1" i="1">
                            <a:solidFill>
                              <a:srgbClr val="C00000"/>
                            </a:solidFill>
                            <a:latin typeface="Cambria Math" panose="02040503050406030204" pitchFamily="18" charset="0"/>
                          </a:rPr>
                          <m:t>𝑨</m:t>
                        </m:r>
                      </m:e>
                      <m:sub>
                        <m:r>
                          <a:rPr lang="en-US" sz="3200" i="1">
                            <a:solidFill>
                              <a:srgbClr val="C00000"/>
                            </a:solidFill>
                            <a:latin typeface="Cambria Math" panose="02040503050406030204" pitchFamily="18" charset="0"/>
                          </a:rPr>
                          <m:t>𝑖</m:t>
                        </m:r>
                      </m:sub>
                    </m:sSub>
                    <m:sSub>
                      <m:sSubPr>
                        <m:ctrlPr>
                          <a:rPr lang="en-US" sz="3200" i="1">
                            <a:solidFill>
                              <a:srgbClr val="C00000"/>
                            </a:solidFill>
                            <a:latin typeface="Cambria Math" panose="02040503050406030204" pitchFamily="18" charset="0"/>
                          </a:rPr>
                        </m:ctrlPr>
                      </m:sSubPr>
                      <m:e>
                        <m:r>
                          <a:rPr lang="en-US" sz="3200" b="1" i="1">
                            <a:solidFill>
                              <a:srgbClr val="C00000"/>
                            </a:solidFill>
                            <a:latin typeface="Cambria Math" panose="02040503050406030204" pitchFamily="18" charset="0"/>
                          </a:rPr>
                          <m:t>𝑿</m:t>
                        </m:r>
                      </m:e>
                      <m:sub>
                        <m:r>
                          <a:rPr lang="en-US" sz="3200" i="1">
                            <a:solidFill>
                              <a:srgbClr val="C00000"/>
                            </a:solidFill>
                            <a:latin typeface="Cambria Math" panose="02040503050406030204" pitchFamily="18" charset="0"/>
                          </a:rPr>
                          <m:t>𝑗</m:t>
                        </m:r>
                      </m:sub>
                    </m:sSub>
                  </m:oMath>
                </a14:m>
                <a:endParaRPr lang="en-US" sz="3200" dirty="0">
                  <a:solidFill>
                    <a:srgbClr val="C00000"/>
                  </a:solidFill>
                </a:endParaRPr>
              </a:p>
            </p:txBody>
          </p:sp>
        </mc:Choice>
        <mc:Fallback xmlns="">
          <p:sp>
            <p:nvSpPr>
              <p:cNvPr id="3" name="Rectangle 2">
                <a:extLst>
                  <a:ext uri="{FF2B5EF4-FFF2-40B4-BE49-F238E27FC236}">
                    <a16:creationId xmlns:a16="http://schemas.microsoft.com/office/drawing/2014/main" id="{4A0D9DC6-8587-614B-AB94-9334DD488000}"/>
                  </a:ext>
                </a:extLst>
              </p:cNvPr>
              <p:cNvSpPr>
                <a:spLocks noRot="1" noChangeAspect="1" noMove="1" noResize="1" noEditPoints="1" noAdjustHandles="1" noChangeArrowheads="1" noChangeShapeType="1" noTextEdit="1"/>
              </p:cNvSpPr>
              <p:nvPr/>
            </p:nvSpPr>
            <p:spPr>
              <a:xfrm>
                <a:off x="8985078" y="2500482"/>
                <a:ext cx="2046458" cy="624338"/>
              </a:xfrm>
              <a:prstGeom prst="rect">
                <a:avLst/>
              </a:prstGeom>
              <a:blipFill>
                <a:blip r:embed="rId7"/>
                <a:stretch>
                  <a:fillRect l="-2454" t="-8000" b="-1400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a:t>Affine structure from motion</a:t>
            </a:r>
          </a:p>
        </p:txBody>
      </p:sp>
      <mc:AlternateContent xmlns:mc="http://schemas.openxmlformats.org/markup-compatibility/2006" xmlns:a14="http://schemas.microsoft.com/office/drawing/2010/main">
        <mc:Choice Requires="a14">
          <p:sp>
            <p:nvSpPr>
              <p:cNvPr id="11268" name="Rectangle 3"/>
              <p:cNvSpPr>
                <a:spLocks noGrp="1" noChangeArrowheads="1"/>
              </p:cNvSpPr>
              <p:nvPr>
                <p:ph type="body" idx="1"/>
              </p:nvPr>
            </p:nvSpPr>
            <p:spPr/>
            <p:txBody>
              <a:bodyPr/>
              <a:lstStyle/>
              <a:p>
                <a:pPr>
                  <a:buFontTx/>
                  <a:buChar char="•"/>
                </a:pPr>
                <a:r>
                  <a:rPr lang="en-US" sz="2800" dirty="0"/>
                  <a:t>Let’s create a </a:t>
                </a:r>
                <a14:m>
                  <m:oMath xmlns:m="http://schemas.openxmlformats.org/officeDocument/2006/math">
                    <m:r>
                      <a:rPr lang="en-US" sz="2800" i="1" dirty="0" smtClean="0">
                        <a:solidFill>
                          <a:srgbClr val="7030A0"/>
                        </a:solidFill>
                        <a:latin typeface="Cambria Math" panose="02040503050406030204" pitchFamily="18" charset="0"/>
                      </a:rPr>
                      <m:t>2</m:t>
                    </m:r>
                    <m:r>
                      <a:rPr lang="en-US" sz="2800" i="1" dirty="0" smtClean="0">
                        <a:solidFill>
                          <a:srgbClr val="7030A0"/>
                        </a:solidFill>
                        <a:latin typeface="Cambria Math" panose="02040503050406030204" pitchFamily="18" charset="0"/>
                      </a:rPr>
                      <m:t>𝑚</m:t>
                    </m:r>
                    <m:r>
                      <a:rPr lang="en-US" sz="2800" i="1" dirty="0" smtClean="0">
                        <a:solidFill>
                          <a:srgbClr val="7030A0"/>
                        </a:solidFill>
                        <a:latin typeface="Cambria Math" panose="02040503050406030204" pitchFamily="18" charset="0"/>
                      </a:rPr>
                      <m:t> × </m:t>
                    </m:r>
                    <m:r>
                      <a:rPr lang="en-US" sz="2800" i="1" dirty="0">
                        <a:solidFill>
                          <a:srgbClr val="7030A0"/>
                        </a:solidFill>
                        <a:latin typeface="Cambria Math" panose="02040503050406030204" pitchFamily="18" charset="0"/>
                      </a:rPr>
                      <m:t>𝑛</m:t>
                    </m:r>
                    <m:r>
                      <a:rPr lang="en-US" sz="2800" i="1" dirty="0">
                        <a:latin typeface="Cambria Math" panose="02040503050406030204" pitchFamily="18" charset="0"/>
                      </a:rPr>
                      <m:t> </m:t>
                    </m:r>
                  </m:oMath>
                </a14:m>
                <a:r>
                  <a:rPr lang="en-US" sz="2800" dirty="0"/>
                  <a:t>data (measurement) matrix:</a:t>
                </a:r>
              </a:p>
              <a:p>
                <a:pPr>
                  <a:buFontTx/>
                  <a:buChar char="•"/>
                </a:pPr>
                <a:endParaRPr lang="en-US" dirty="0"/>
              </a:p>
              <a:p>
                <a:pPr marL="0" indent="0"/>
                <a14:m>
                  <m:oMathPara xmlns:m="http://schemas.openxmlformats.org/officeDocument/2006/math">
                    <m:oMathParaPr>
                      <m:jc m:val="centerGroup"/>
                    </m:oMathParaPr>
                    <m:oMath xmlns:m="http://schemas.openxmlformats.org/officeDocument/2006/math">
                      <m:r>
                        <a:rPr lang="en-US" sz="3200" b="1" i="1" smtClean="0">
                          <a:solidFill>
                            <a:srgbClr val="7030A0"/>
                          </a:solidFill>
                          <a:latin typeface="Cambria Math" panose="02040503050406030204" pitchFamily="18" charset="0"/>
                        </a:rPr>
                        <m:t>𝑫</m:t>
                      </m:r>
                      <m:r>
                        <a:rPr lang="en-US" sz="3200" b="0" i="1" smtClean="0">
                          <a:solidFill>
                            <a:srgbClr val="7030A0"/>
                          </a:solidFill>
                          <a:latin typeface="Cambria Math" panose="02040503050406030204" pitchFamily="18" charset="0"/>
                        </a:rPr>
                        <m:t>=</m:t>
                      </m:r>
                      <m:d>
                        <m:dPr>
                          <m:begChr m:val="["/>
                          <m:endChr m:val="]"/>
                          <m:ctrlPr>
                            <a:rPr lang="en-US" sz="3200" b="0" i="1" smtClean="0">
                              <a:solidFill>
                                <a:srgbClr val="7030A0"/>
                              </a:solidFill>
                              <a:latin typeface="Cambria Math" panose="02040503050406030204" pitchFamily="18" charset="0"/>
                            </a:rPr>
                          </m:ctrlPr>
                        </m:dPr>
                        <m:e>
                          <m:m>
                            <m:mPr>
                              <m:mcs>
                                <m:mc>
                                  <m:mcPr>
                                    <m:count m:val="4"/>
                                    <m:mcJc m:val="center"/>
                                  </m:mcPr>
                                </m:mc>
                              </m:mcs>
                              <m:ctrlPr>
                                <a:rPr lang="en-US" sz="3200" b="0" i="1" smtClean="0">
                                  <a:solidFill>
                                    <a:srgbClr val="7030A0"/>
                                  </a:solidFill>
                                  <a:latin typeface="Cambria Math" panose="02040503050406030204" pitchFamily="18" charset="0"/>
                                </a:rPr>
                              </m:ctrlPr>
                            </m:mPr>
                            <m:mr>
                              <m:e>
                                <m:sSub>
                                  <m:sSubPr>
                                    <m:ctrlPr>
                                      <a:rPr lang="en-US" sz="3200" b="0" i="1" smtClean="0">
                                        <a:solidFill>
                                          <a:srgbClr val="7030A0"/>
                                        </a:solidFill>
                                        <a:latin typeface="Cambria Math" panose="02040503050406030204" pitchFamily="18" charset="0"/>
                                      </a:rPr>
                                    </m:ctrlPr>
                                  </m:sSubPr>
                                  <m:e>
                                    <m:acc>
                                      <m:accPr>
                                        <m:chr m:val="̂"/>
                                        <m:ctrlPr>
                                          <a:rPr lang="en-US" sz="3200" b="1" i="1" smtClean="0">
                                            <a:solidFill>
                                              <a:srgbClr val="7030A0"/>
                                            </a:solidFill>
                                            <a:latin typeface="Cambria Math" panose="02040503050406030204" pitchFamily="18" charset="0"/>
                                          </a:rPr>
                                        </m:ctrlPr>
                                      </m:accPr>
                                      <m:e>
                                        <m:r>
                                          <a:rPr lang="en-US" sz="3200" b="1" i="1" smtClean="0">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11</m:t>
                                    </m:r>
                                  </m:sub>
                                </m:sSub>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i="1">
                                        <a:solidFill>
                                          <a:srgbClr val="7030A0"/>
                                        </a:solidFill>
                                        <a:latin typeface="Cambria Math" panose="02040503050406030204" pitchFamily="18" charset="0"/>
                                      </a:rPr>
                                      <m:t>1</m:t>
                                    </m:r>
                                    <m:r>
                                      <a:rPr lang="en-US" sz="3200" b="0" i="1" smtClean="0">
                                        <a:solidFill>
                                          <a:srgbClr val="7030A0"/>
                                        </a:solidFill>
                                        <a:latin typeface="Cambria Math" panose="02040503050406030204" pitchFamily="18" charset="0"/>
                                      </a:rPr>
                                      <m:t>2</m:t>
                                    </m:r>
                                  </m:sub>
                                </m:sSub>
                              </m:e>
                              <m:e>
                                <m:r>
                                  <a:rPr lang="en-US" sz="3200" b="0" i="1" smtClean="0">
                                    <a:solidFill>
                                      <a:srgbClr val="7030A0"/>
                                    </a:solidFill>
                                    <a:latin typeface="Cambria Math" panose="02040503050406030204" pitchFamily="18" charset="0"/>
                                  </a:rPr>
                                  <m:t>⋯</m:t>
                                </m:r>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i="1">
                                        <a:solidFill>
                                          <a:srgbClr val="7030A0"/>
                                        </a:solidFill>
                                        <a:latin typeface="Cambria Math" panose="02040503050406030204" pitchFamily="18" charset="0"/>
                                      </a:rPr>
                                      <m:t>1</m:t>
                                    </m:r>
                                    <m:r>
                                      <a:rPr lang="en-US" sz="3200" b="0" i="1" smtClean="0">
                                        <a:solidFill>
                                          <a:srgbClr val="7030A0"/>
                                        </a:solidFill>
                                        <a:latin typeface="Cambria Math" panose="02040503050406030204" pitchFamily="18" charset="0"/>
                                      </a:rPr>
                                      <m:t>𝑛</m:t>
                                    </m:r>
                                  </m:sub>
                                </m:sSub>
                              </m:e>
                            </m:mr>
                            <m:mr>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2</m:t>
                                    </m:r>
                                    <m:r>
                                      <a:rPr lang="en-US" sz="3200" i="1">
                                        <a:solidFill>
                                          <a:srgbClr val="7030A0"/>
                                        </a:solidFill>
                                        <a:latin typeface="Cambria Math" panose="02040503050406030204" pitchFamily="18" charset="0"/>
                                      </a:rPr>
                                      <m:t>1</m:t>
                                    </m:r>
                                  </m:sub>
                                </m:sSub>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22</m:t>
                                    </m:r>
                                  </m:sub>
                                </m:sSub>
                              </m:e>
                              <m:e>
                                <m:r>
                                  <a:rPr lang="en-US" sz="3200" b="0" i="1" smtClean="0">
                                    <a:solidFill>
                                      <a:srgbClr val="7030A0"/>
                                    </a:solidFill>
                                    <a:latin typeface="Cambria Math" panose="02040503050406030204" pitchFamily="18" charset="0"/>
                                  </a:rPr>
                                  <m:t>⋯</m:t>
                                </m:r>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2</m:t>
                                    </m:r>
                                    <m:r>
                                      <a:rPr lang="en-US" sz="3200" b="0" i="1" smtClean="0">
                                        <a:solidFill>
                                          <a:srgbClr val="7030A0"/>
                                        </a:solidFill>
                                        <a:latin typeface="Cambria Math" panose="02040503050406030204" pitchFamily="18" charset="0"/>
                                      </a:rPr>
                                      <m:t>𝑛</m:t>
                                    </m:r>
                                  </m:sub>
                                </m:sSub>
                              </m:e>
                            </m:mr>
                            <m:mr>
                              <m:e>
                                <m:r>
                                  <a:rPr lang="en-US" sz="3200" b="0" i="1" smtClean="0">
                                    <a:solidFill>
                                      <a:srgbClr val="7030A0"/>
                                    </a:solidFill>
                                    <a:latin typeface="Cambria Math" panose="02040503050406030204" pitchFamily="18" charset="0"/>
                                  </a:rPr>
                                  <m:t>⋮</m:t>
                                </m:r>
                              </m:e>
                              <m:e>
                                <m:r>
                                  <a:rPr lang="en-US" sz="3200" b="0" i="1" smtClean="0">
                                    <a:solidFill>
                                      <a:srgbClr val="7030A0"/>
                                    </a:solidFill>
                                    <a:latin typeface="Cambria Math" panose="02040503050406030204" pitchFamily="18" charset="0"/>
                                  </a:rPr>
                                  <m:t>⋮</m:t>
                                </m:r>
                              </m:e>
                              <m:e>
                                <m:r>
                                  <a:rPr lang="en-US" sz="3200" b="0" i="1" smtClean="0">
                                    <a:solidFill>
                                      <a:srgbClr val="7030A0"/>
                                    </a:solidFill>
                                    <a:latin typeface="Cambria Math" panose="02040503050406030204" pitchFamily="18" charset="0"/>
                                  </a:rPr>
                                  <m:t>⋱</m:t>
                                </m:r>
                              </m:e>
                              <m:e>
                                <m:r>
                                  <a:rPr lang="en-US" sz="3200" b="0" i="1" smtClean="0">
                                    <a:solidFill>
                                      <a:srgbClr val="7030A0"/>
                                    </a:solidFill>
                                    <a:latin typeface="Cambria Math" panose="02040503050406030204" pitchFamily="18" charset="0"/>
                                  </a:rPr>
                                  <m:t>⋮</m:t>
                                </m:r>
                              </m:e>
                            </m:mr>
                            <m:mr>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𝑚</m:t>
                                    </m:r>
                                    <m:r>
                                      <a:rPr lang="en-US" sz="3200" i="1">
                                        <a:solidFill>
                                          <a:srgbClr val="7030A0"/>
                                        </a:solidFill>
                                        <a:latin typeface="Cambria Math" panose="02040503050406030204" pitchFamily="18" charset="0"/>
                                      </a:rPr>
                                      <m:t>1</m:t>
                                    </m:r>
                                  </m:sub>
                                </m:sSub>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𝑚</m:t>
                                    </m:r>
                                    <m:r>
                                      <a:rPr lang="en-US" sz="3200" b="0" i="1" smtClean="0">
                                        <a:solidFill>
                                          <a:srgbClr val="7030A0"/>
                                        </a:solidFill>
                                        <a:latin typeface="Cambria Math" panose="02040503050406030204" pitchFamily="18" charset="0"/>
                                      </a:rPr>
                                      <m:t>2</m:t>
                                    </m:r>
                                  </m:sub>
                                </m:sSub>
                              </m:e>
                              <m:e>
                                <m:r>
                                  <a:rPr lang="en-US" sz="3200" b="0" i="1" smtClean="0">
                                    <a:solidFill>
                                      <a:srgbClr val="7030A0"/>
                                    </a:solidFill>
                                    <a:latin typeface="Cambria Math" panose="02040503050406030204" pitchFamily="18" charset="0"/>
                                  </a:rPr>
                                  <m:t>⋯</m:t>
                                </m:r>
                              </m:e>
                              <m:e>
                                <m:sSub>
                                  <m:sSubPr>
                                    <m:ctrlPr>
                                      <a:rPr lang="en-US" sz="3200" i="1">
                                        <a:solidFill>
                                          <a:srgbClr val="7030A0"/>
                                        </a:solidFill>
                                        <a:latin typeface="Cambria Math" panose="02040503050406030204" pitchFamily="18" charset="0"/>
                                      </a:rPr>
                                    </m:ctrlPr>
                                  </m:sSubPr>
                                  <m:e>
                                    <m:acc>
                                      <m:accPr>
                                        <m:chr m:val="̂"/>
                                        <m:ctrlPr>
                                          <a:rPr lang="en-US" sz="3200" b="1" i="1">
                                            <a:solidFill>
                                              <a:srgbClr val="7030A0"/>
                                            </a:solidFill>
                                            <a:latin typeface="Cambria Math" panose="02040503050406030204" pitchFamily="18" charset="0"/>
                                          </a:rPr>
                                        </m:ctrlPr>
                                      </m:accPr>
                                      <m:e>
                                        <m:r>
                                          <a:rPr lang="en-US" sz="3200" b="1" i="1">
                                            <a:solidFill>
                                              <a:srgbClr val="7030A0"/>
                                            </a:solidFill>
                                            <a:latin typeface="Cambria Math" panose="02040503050406030204" pitchFamily="18" charset="0"/>
                                          </a:rPr>
                                          <m:t>𝒙</m:t>
                                        </m:r>
                                      </m:e>
                                    </m:acc>
                                  </m:e>
                                  <m:sub>
                                    <m:r>
                                      <a:rPr lang="en-US" sz="3200" b="0" i="1" smtClean="0">
                                        <a:solidFill>
                                          <a:srgbClr val="7030A0"/>
                                        </a:solidFill>
                                        <a:latin typeface="Cambria Math" panose="02040503050406030204" pitchFamily="18" charset="0"/>
                                      </a:rPr>
                                      <m:t>𝑚𝑛</m:t>
                                    </m:r>
                                  </m:sub>
                                </m:sSub>
                              </m:e>
                            </m:mr>
                          </m:m>
                        </m:e>
                      </m:d>
                      <m:r>
                        <a:rPr lang="en-US" sz="3200" b="0" i="1" smtClean="0">
                          <a:solidFill>
                            <a:srgbClr val="7030A0"/>
                          </a:solidFill>
                          <a:latin typeface="Cambria Math" panose="02040503050406030204" pitchFamily="18" charset="0"/>
                        </a:rPr>
                        <m:t>=</m:t>
                      </m:r>
                      <m:d>
                        <m:dPr>
                          <m:begChr m:val="["/>
                          <m:endChr m:val="]"/>
                          <m:ctrlPr>
                            <a:rPr lang="en-US" sz="3200" b="0" i="1" smtClean="0">
                              <a:solidFill>
                                <a:srgbClr val="C00000"/>
                              </a:solidFill>
                              <a:latin typeface="Cambria Math" panose="02040503050406030204" pitchFamily="18" charset="0"/>
                            </a:rPr>
                          </m:ctrlPr>
                        </m:dPr>
                        <m:e>
                          <m:eqArr>
                            <m:eqArrPr>
                              <m:ctrlPr>
                                <a:rPr lang="en-US" sz="3200" b="0" i="1" smtClean="0">
                                  <a:solidFill>
                                    <a:srgbClr val="C00000"/>
                                  </a:solidFill>
                                  <a:latin typeface="Cambria Math" panose="02040503050406030204" pitchFamily="18" charset="0"/>
                                </a:rPr>
                              </m:ctrlPr>
                            </m:eqArrPr>
                            <m:e>
                              <m:sSub>
                                <m:sSubPr>
                                  <m:ctrlPr>
                                    <a:rPr lang="en-US" sz="3200" b="0" i="1" smtClean="0">
                                      <a:solidFill>
                                        <a:srgbClr val="C00000"/>
                                      </a:solidFill>
                                      <a:latin typeface="Cambria Math" panose="02040503050406030204" pitchFamily="18" charset="0"/>
                                    </a:rPr>
                                  </m:ctrlPr>
                                </m:sSubPr>
                                <m:e>
                                  <m:r>
                                    <a:rPr lang="en-US" sz="3200" b="1" i="1" smtClean="0">
                                      <a:solidFill>
                                        <a:srgbClr val="C00000"/>
                                      </a:solidFill>
                                      <a:latin typeface="Cambria Math" panose="02040503050406030204" pitchFamily="18" charset="0"/>
                                    </a:rPr>
                                    <m:t>𝑨</m:t>
                                  </m:r>
                                </m:e>
                                <m:sub>
                                  <m:r>
                                    <a:rPr lang="en-US" sz="3200" b="0" i="1" smtClean="0">
                                      <a:solidFill>
                                        <a:srgbClr val="C00000"/>
                                      </a:solidFill>
                                      <a:latin typeface="Cambria Math" panose="02040503050406030204" pitchFamily="18" charset="0"/>
                                    </a:rPr>
                                    <m:t>1</m:t>
                                  </m:r>
                                </m:sub>
                              </m:sSub>
                            </m:e>
                            <m:e>
                              <m:sSub>
                                <m:sSubPr>
                                  <m:ctrlPr>
                                    <a:rPr lang="en-US" sz="3200" i="1">
                                      <a:solidFill>
                                        <a:srgbClr val="C00000"/>
                                      </a:solidFill>
                                      <a:latin typeface="Cambria Math" panose="02040503050406030204" pitchFamily="18" charset="0"/>
                                    </a:rPr>
                                  </m:ctrlPr>
                                </m:sSubPr>
                                <m:e>
                                  <m:r>
                                    <a:rPr lang="en-US" sz="3200" b="1" i="1">
                                      <a:solidFill>
                                        <a:srgbClr val="C00000"/>
                                      </a:solidFill>
                                      <a:latin typeface="Cambria Math" panose="02040503050406030204" pitchFamily="18" charset="0"/>
                                    </a:rPr>
                                    <m:t>𝑨</m:t>
                                  </m:r>
                                </m:e>
                                <m:sub>
                                  <m:r>
                                    <a:rPr lang="en-US" sz="3200" b="0" i="1" smtClean="0">
                                      <a:solidFill>
                                        <a:srgbClr val="C00000"/>
                                      </a:solidFill>
                                      <a:latin typeface="Cambria Math" panose="02040503050406030204" pitchFamily="18" charset="0"/>
                                    </a:rPr>
                                    <m:t>2</m:t>
                                  </m:r>
                                </m:sub>
                              </m:sSub>
                            </m:e>
                            <m:e>
                              <m:r>
                                <a:rPr lang="en-US" sz="3200" i="1">
                                  <a:solidFill>
                                    <a:srgbClr val="C00000"/>
                                  </a:solidFill>
                                  <a:latin typeface="Cambria Math" panose="02040503050406030204" pitchFamily="18" charset="0"/>
                                </a:rPr>
                                <m:t>⋮</m:t>
                              </m:r>
                            </m:e>
                            <m:e>
                              <m:sSub>
                                <m:sSubPr>
                                  <m:ctrlPr>
                                    <a:rPr lang="en-US" sz="3200" i="1">
                                      <a:solidFill>
                                        <a:srgbClr val="C00000"/>
                                      </a:solidFill>
                                      <a:latin typeface="Cambria Math" panose="02040503050406030204" pitchFamily="18" charset="0"/>
                                    </a:rPr>
                                  </m:ctrlPr>
                                </m:sSubPr>
                                <m:e>
                                  <m:r>
                                    <a:rPr lang="en-US" sz="3200" b="1" i="1">
                                      <a:solidFill>
                                        <a:srgbClr val="C00000"/>
                                      </a:solidFill>
                                      <a:latin typeface="Cambria Math" panose="02040503050406030204" pitchFamily="18" charset="0"/>
                                    </a:rPr>
                                    <m:t>𝑨</m:t>
                                  </m:r>
                                </m:e>
                                <m:sub>
                                  <m:r>
                                    <a:rPr lang="en-US" sz="3200" b="0" i="1" smtClean="0">
                                      <a:solidFill>
                                        <a:srgbClr val="C00000"/>
                                      </a:solidFill>
                                      <a:latin typeface="Cambria Math" panose="02040503050406030204" pitchFamily="18" charset="0"/>
                                    </a:rPr>
                                    <m:t>𝑚</m:t>
                                  </m:r>
                                </m:sub>
                              </m:sSub>
                            </m:e>
                          </m:eqArr>
                        </m:e>
                      </m:d>
                      <m:d>
                        <m:dPr>
                          <m:begChr m:val="["/>
                          <m:endChr m:val="]"/>
                          <m:ctrlPr>
                            <a:rPr lang="en-US" sz="3200" b="0" i="1" smtClean="0">
                              <a:solidFill>
                                <a:srgbClr val="C00000"/>
                              </a:solidFill>
                              <a:latin typeface="Cambria Math" panose="02040503050406030204" pitchFamily="18" charset="0"/>
                            </a:rPr>
                          </m:ctrlPr>
                        </m:dPr>
                        <m:e>
                          <m:m>
                            <m:mPr>
                              <m:mcs>
                                <m:mc>
                                  <m:mcPr>
                                    <m:count m:val="4"/>
                                    <m:mcJc m:val="center"/>
                                  </m:mcPr>
                                </m:mc>
                              </m:mcs>
                              <m:ctrlPr>
                                <a:rPr lang="en-US" sz="3200" b="0" i="1" smtClean="0">
                                  <a:solidFill>
                                    <a:srgbClr val="C00000"/>
                                  </a:solidFill>
                                  <a:latin typeface="Cambria Math" panose="02040503050406030204" pitchFamily="18" charset="0"/>
                                </a:rPr>
                              </m:ctrlPr>
                            </m:mPr>
                            <m:mr>
                              <m:e>
                                <m:sSub>
                                  <m:sSubPr>
                                    <m:ctrlPr>
                                      <a:rPr lang="en-US" sz="3200" i="1">
                                        <a:solidFill>
                                          <a:srgbClr val="C00000"/>
                                        </a:solidFill>
                                        <a:latin typeface="Cambria Math" panose="02040503050406030204" pitchFamily="18" charset="0"/>
                                      </a:rPr>
                                    </m:ctrlPr>
                                  </m:sSubPr>
                                  <m:e>
                                    <m:r>
                                      <a:rPr lang="en-US" sz="3200" b="1" i="1" smtClean="0">
                                        <a:solidFill>
                                          <a:srgbClr val="C00000"/>
                                        </a:solidFill>
                                        <a:latin typeface="Cambria Math" panose="02040503050406030204" pitchFamily="18" charset="0"/>
                                      </a:rPr>
                                      <m:t>𝑿</m:t>
                                    </m:r>
                                  </m:e>
                                  <m:sub>
                                    <m:r>
                                      <a:rPr lang="en-US" sz="3200" i="1">
                                        <a:solidFill>
                                          <a:srgbClr val="C00000"/>
                                        </a:solidFill>
                                        <a:latin typeface="Cambria Math" panose="02040503050406030204" pitchFamily="18" charset="0"/>
                                      </a:rPr>
                                      <m:t>1</m:t>
                                    </m:r>
                                  </m:sub>
                                </m:sSub>
                              </m:e>
                              <m:e>
                                <m:sSub>
                                  <m:sSubPr>
                                    <m:ctrlPr>
                                      <a:rPr lang="en-US" sz="3200" i="1">
                                        <a:solidFill>
                                          <a:srgbClr val="C00000"/>
                                        </a:solidFill>
                                        <a:latin typeface="Cambria Math" panose="02040503050406030204" pitchFamily="18" charset="0"/>
                                      </a:rPr>
                                    </m:ctrlPr>
                                  </m:sSubPr>
                                  <m:e>
                                    <m:r>
                                      <a:rPr lang="en-US" sz="3200" b="1" i="1">
                                        <a:solidFill>
                                          <a:srgbClr val="C00000"/>
                                        </a:solidFill>
                                        <a:latin typeface="Cambria Math" panose="02040503050406030204" pitchFamily="18" charset="0"/>
                                      </a:rPr>
                                      <m:t>𝑿</m:t>
                                    </m:r>
                                  </m:e>
                                  <m:sub>
                                    <m:r>
                                      <a:rPr lang="en-US" sz="3200" b="0" i="1" smtClean="0">
                                        <a:solidFill>
                                          <a:srgbClr val="C00000"/>
                                        </a:solidFill>
                                        <a:latin typeface="Cambria Math" panose="02040503050406030204" pitchFamily="18" charset="0"/>
                                      </a:rPr>
                                      <m:t>2</m:t>
                                    </m:r>
                                  </m:sub>
                                </m:sSub>
                              </m:e>
                              <m:e>
                                <m:r>
                                  <a:rPr lang="en-US" sz="3200" i="1">
                                    <a:solidFill>
                                      <a:srgbClr val="C00000"/>
                                    </a:solidFill>
                                    <a:latin typeface="Cambria Math" panose="02040503050406030204" pitchFamily="18" charset="0"/>
                                  </a:rPr>
                                  <m:t>⋯</m:t>
                                </m:r>
                              </m:e>
                              <m:e>
                                <m:sSub>
                                  <m:sSubPr>
                                    <m:ctrlPr>
                                      <a:rPr lang="en-US" sz="3200" i="1">
                                        <a:solidFill>
                                          <a:srgbClr val="C00000"/>
                                        </a:solidFill>
                                        <a:latin typeface="Cambria Math" panose="02040503050406030204" pitchFamily="18" charset="0"/>
                                      </a:rPr>
                                    </m:ctrlPr>
                                  </m:sSubPr>
                                  <m:e>
                                    <m:r>
                                      <a:rPr lang="en-US" sz="3200" b="1" i="1">
                                        <a:solidFill>
                                          <a:srgbClr val="C00000"/>
                                        </a:solidFill>
                                        <a:latin typeface="Cambria Math" panose="02040503050406030204" pitchFamily="18" charset="0"/>
                                      </a:rPr>
                                      <m:t>𝑿</m:t>
                                    </m:r>
                                  </m:e>
                                  <m:sub>
                                    <m:r>
                                      <a:rPr lang="en-US" sz="3200" b="0" i="1" smtClean="0">
                                        <a:solidFill>
                                          <a:srgbClr val="C00000"/>
                                        </a:solidFill>
                                        <a:latin typeface="Cambria Math" panose="02040503050406030204" pitchFamily="18" charset="0"/>
                                      </a:rPr>
                                      <m:t>𝑛</m:t>
                                    </m:r>
                                  </m:sub>
                                </m:sSub>
                              </m:e>
                            </m:mr>
                          </m:m>
                        </m:e>
                      </m:d>
                    </m:oMath>
                  </m:oMathPara>
                </a14:m>
                <a:endParaRPr lang="en-US" sz="3200" dirty="0"/>
              </a:p>
              <a:p>
                <a:pPr marL="0" indent="0"/>
                <a:endParaRPr lang="en-US" sz="3200" dirty="0"/>
              </a:p>
              <a:p>
                <a:pPr marL="0" indent="0"/>
                <a:endParaRPr lang="en-US" sz="3200" dirty="0"/>
              </a:p>
              <a:p>
                <a:pPr marL="457200" indent="-457200">
                  <a:buFont typeface="Arial" panose="020B0604020202020204" pitchFamily="34" charset="0"/>
                  <a:buChar char="•"/>
                </a:pPr>
                <a:r>
                  <a:rPr lang="en-US" sz="2800" dirty="0"/>
                  <a:t>What must be the rank of the measurement matrix </a:t>
                </a:r>
                <a14:m>
                  <m:oMath xmlns:m="http://schemas.openxmlformats.org/officeDocument/2006/math">
                    <m:r>
                      <a:rPr lang="en-US" sz="2800" b="1" i="1" dirty="0" smtClean="0">
                        <a:solidFill>
                          <a:srgbClr val="7030A0"/>
                        </a:solidFill>
                        <a:latin typeface="Cambria Math" panose="02040503050406030204" pitchFamily="18" charset="0"/>
                      </a:rPr>
                      <m:t>𝑫</m:t>
                    </m:r>
                    <m:r>
                      <a:rPr lang="en-US" sz="2800" b="1" i="1" dirty="0" smtClean="0">
                        <a:solidFill>
                          <a:srgbClr val="7030A0"/>
                        </a:solidFill>
                        <a:latin typeface="Cambria Math" panose="02040503050406030204" pitchFamily="18" charset="0"/>
                      </a:rPr>
                      <m:t>=</m:t>
                    </m:r>
                    <m:r>
                      <a:rPr lang="en-US" sz="2800" b="1" i="1" dirty="0" smtClean="0">
                        <a:solidFill>
                          <a:srgbClr val="C00000"/>
                        </a:solidFill>
                        <a:latin typeface="Cambria Math" panose="02040503050406030204" pitchFamily="18" charset="0"/>
                      </a:rPr>
                      <m:t>𝑴𝑺</m:t>
                    </m:r>
                  </m:oMath>
                </a14:m>
                <a:r>
                  <a:rPr lang="en-US" sz="2800" dirty="0"/>
                  <a:t>?</a:t>
                </a:r>
              </a:p>
            </p:txBody>
          </p:sp>
        </mc:Choice>
        <mc:Fallback xmlns="">
          <p:sp>
            <p:nvSpPr>
              <p:cNvPr id="11268" name="Rectangle 3"/>
              <p:cNvSpPr>
                <a:spLocks noGrp="1" noRot="1" noChangeAspect="1" noMove="1" noResize="1" noEditPoints="1" noAdjustHandles="1" noChangeArrowheads="1" noChangeShapeType="1" noTextEdit="1"/>
              </p:cNvSpPr>
              <p:nvPr>
                <p:ph type="body" idx="1"/>
              </p:nvPr>
            </p:nvSpPr>
            <p:spPr>
              <a:blipFill>
                <a:blip r:embed="rId3"/>
                <a:stretch>
                  <a:fillRect l="-1103" t="-1449"/>
                </a:stretch>
              </a:blipFill>
            </p:spPr>
            <p:txBody>
              <a:bodyPr/>
              <a:lstStyle/>
              <a:p>
                <a:r>
                  <a:rPr lang="en-US">
                    <a:noFill/>
                  </a:rPr>
                  <a:t> </a:t>
                </a:r>
              </a:p>
            </p:txBody>
          </p:sp>
        </mc:Fallback>
      </mc:AlternateContent>
      <p:sp>
        <p:nvSpPr>
          <p:cNvPr id="9" name="Rectangle 11">
            <a:extLst>
              <a:ext uri="{FF2B5EF4-FFF2-40B4-BE49-F238E27FC236}">
                <a16:creationId xmlns:a16="http://schemas.microsoft.com/office/drawing/2014/main" id="{BC13D470-8585-E24D-BD67-3B537A82CFFF}"/>
              </a:ext>
            </a:extLst>
          </p:cNvPr>
          <p:cNvSpPr>
            <a:spLocks noChangeArrowheads="1"/>
          </p:cNvSpPr>
          <p:nvPr/>
        </p:nvSpPr>
        <p:spPr bwMode="auto">
          <a:xfrm>
            <a:off x="31877" y="6121826"/>
            <a:ext cx="11887200" cy="641350"/>
          </a:xfrm>
          <a:prstGeom prst="rect">
            <a:avLst/>
          </a:prstGeom>
          <a:noFill/>
          <a:ln w="9525">
            <a:noFill/>
            <a:miter lim="800000"/>
            <a:headEnd/>
            <a:tailEnd/>
          </a:ln>
        </p:spPr>
        <p:txBody>
          <a:bodyPr wrap="square" anchor="ctr">
            <a:spAutoFit/>
          </a:bodyPr>
          <a:lstStyle/>
          <a:p>
            <a:pPr algn="ctr"/>
            <a:r>
              <a:rPr lang="en-US" sz="1800" dirty="0"/>
              <a:t>C. </a:t>
            </a:r>
            <a:r>
              <a:rPr lang="en-US" sz="1800" dirty="0" err="1"/>
              <a:t>Tomasi</a:t>
            </a:r>
            <a:r>
              <a:rPr lang="en-US" sz="1800" dirty="0"/>
              <a:t> and T. </a:t>
            </a:r>
            <a:r>
              <a:rPr lang="en-US" sz="1800" dirty="0" err="1"/>
              <a:t>Kanade</a:t>
            </a:r>
            <a:r>
              <a:rPr lang="en-US" sz="1800" dirty="0"/>
              <a:t>. </a:t>
            </a:r>
            <a:r>
              <a:rPr lang="en-US" sz="1800" dirty="0">
                <a:hlinkClick r:id="rId4"/>
              </a:rPr>
              <a:t>Shape and motion from image streams under orthography: A factorization method</a:t>
            </a:r>
            <a:r>
              <a:rPr lang="en-US" sz="1800" dirty="0"/>
              <a:t>. </a:t>
            </a:r>
          </a:p>
          <a:p>
            <a:pPr algn="ctr"/>
            <a:r>
              <a:rPr lang="en-US" sz="1800" i="1" dirty="0"/>
              <a:t>IJCV</a:t>
            </a:r>
            <a:r>
              <a:rPr lang="en-US" sz="1800" dirty="0"/>
              <a:t>, 9(2):137-154, November 1992. </a:t>
            </a:r>
          </a:p>
        </p:txBody>
      </p:sp>
      <mc:AlternateContent xmlns:mc="http://schemas.openxmlformats.org/markup-compatibility/2006" xmlns:a14="http://schemas.microsoft.com/office/drawing/2010/main">
        <mc:Choice Requires="a14">
          <p:sp>
            <p:nvSpPr>
              <p:cNvPr id="10" name="Text Box 6">
                <a:extLst>
                  <a:ext uri="{FF2B5EF4-FFF2-40B4-BE49-F238E27FC236}">
                    <a16:creationId xmlns:a16="http://schemas.microsoft.com/office/drawing/2014/main" id="{6D3E5AAF-6FF8-1D43-97F0-E25884EB4B78}"/>
                  </a:ext>
                </a:extLst>
              </p:cNvPr>
              <p:cNvSpPr txBox="1">
                <a:spLocks noChangeArrowheads="1"/>
              </p:cNvSpPr>
              <p:nvPr/>
            </p:nvSpPr>
            <p:spPr bwMode="auto">
              <a:xfrm>
                <a:off x="6400800" y="4122003"/>
                <a:ext cx="1367682" cy="830997"/>
              </a:xfrm>
              <a:prstGeom prst="rect">
                <a:avLst/>
              </a:prstGeom>
              <a:noFill/>
              <a:ln w="9525">
                <a:noFill/>
                <a:miter lim="800000"/>
                <a:headEnd/>
                <a:tailEnd/>
              </a:ln>
            </p:spPr>
            <p:txBody>
              <a:bodyPr wrap="none">
                <a:spAutoFit/>
              </a:bodyPr>
              <a:lstStyle/>
              <a:p>
                <a:pPr algn="ctr"/>
                <a:r>
                  <a:rPr lang="en-US" dirty="0">
                    <a:solidFill>
                      <a:srgbClr val="FF0000"/>
                    </a:solidFill>
                  </a:rPr>
                  <a:t>cameras</a:t>
                </a:r>
                <a:br>
                  <a:rPr lang="en-US" dirty="0">
                    <a:solidFill>
                      <a:srgbClr val="FF0000"/>
                    </a:solidFill>
                  </a:rPr>
                </a:br>
                <a:r>
                  <a:rPr lang="en-US" dirty="0">
                    <a:solidFill>
                      <a:srgbClr val="FF0000"/>
                    </a:solidFill>
                  </a:rPr>
                  <a:t>(</a:t>
                </a:r>
                <a14:m>
                  <m:oMath xmlns:m="http://schemas.openxmlformats.org/officeDocument/2006/math">
                    <m:r>
                      <a:rPr lang="en-US" i="1" dirty="0" smtClean="0">
                        <a:solidFill>
                          <a:srgbClr val="FF0000"/>
                        </a:solidFill>
                        <a:latin typeface="Cambria Math" panose="02040503050406030204" pitchFamily="18" charset="0"/>
                      </a:rPr>
                      <m:t>2</m:t>
                    </m:r>
                    <m:r>
                      <a:rPr lang="en-US" sz="800" i="1" dirty="0">
                        <a:solidFill>
                          <a:srgbClr val="FF0000"/>
                        </a:solidFill>
                        <a:latin typeface="Cambria Math" panose="02040503050406030204" pitchFamily="18" charset="0"/>
                      </a:rPr>
                      <m:t> </m:t>
                    </m:r>
                    <m:r>
                      <a:rPr lang="en-US" i="1" dirty="0">
                        <a:solidFill>
                          <a:srgbClr val="FF0000"/>
                        </a:solidFill>
                        <a:latin typeface="Cambria Math" panose="02040503050406030204" pitchFamily="18" charset="0"/>
                      </a:rPr>
                      <m:t>𝑚</m:t>
                    </m:r>
                    <m:r>
                      <a:rPr lang="en-US" i="1" dirty="0">
                        <a:solidFill>
                          <a:srgbClr val="FF0000"/>
                        </a:solidFill>
                        <a:latin typeface="Cambria Math" panose="02040503050406030204" pitchFamily="18" charset="0"/>
                      </a:rPr>
                      <m:t> × 3</m:t>
                    </m:r>
                  </m:oMath>
                </a14:m>
                <a:r>
                  <a:rPr lang="en-US" dirty="0">
                    <a:solidFill>
                      <a:srgbClr val="FF0000"/>
                    </a:solidFill>
                  </a:rPr>
                  <a:t>)</a:t>
                </a:r>
              </a:p>
            </p:txBody>
          </p:sp>
        </mc:Choice>
        <mc:Fallback xmlns="">
          <p:sp>
            <p:nvSpPr>
              <p:cNvPr id="10" name="Text Box 6">
                <a:extLst>
                  <a:ext uri="{FF2B5EF4-FFF2-40B4-BE49-F238E27FC236}">
                    <a16:creationId xmlns:a16="http://schemas.microsoft.com/office/drawing/2014/main" id="{6D3E5AAF-6FF8-1D43-97F0-E25884EB4B78}"/>
                  </a:ext>
                </a:extLst>
              </p:cNvPr>
              <p:cNvSpPr txBox="1">
                <a:spLocks noRot="1" noChangeAspect="1" noMove="1" noResize="1" noEditPoints="1" noAdjustHandles="1" noChangeArrowheads="1" noChangeShapeType="1" noTextEdit="1"/>
              </p:cNvSpPr>
              <p:nvPr/>
            </p:nvSpPr>
            <p:spPr bwMode="auto">
              <a:xfrm>
                <a:off x="6400800" y="4122003"/>
                <a:ext cx="1367682" cy="830997"/>
              </a:xfrm>
              <a:prstGeom prst="rect">
                <a:avLst/>
              </a:prstGeom>
              <a:blipFill>
                <a:blip r:embed="rId5"/>
                <a:stretch>
                  <a:fillRect l="-7407" t="-6061" r="-5556" b="-13636"/>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 Box 8">
                <a:extLst>
                  <a:ext uri="{FF2B5EF4-FFF2-40B4-BE49-F238E27FC236}">
                    <a16:creationId xmlns:a16="http://schemas.microsoft.com/office/drawing/2014/main" id="{B275F460-6828-3D4F-8EA7-5F7834FE6BF7}"/>
                  </a:ext>
                </a:extLst>
              </p:cNvPr>
              <p:cNvSpPr txBox="1">
                <a:spLocks noChangeArrowheads="1"/>
              </p:cNvSpPr>
              <p:nvPr/>
            </p:nvSpPr>
            <p:spPr bwMode="auto">
              <a:xfrm>
                <a:off x="8382000" y="3500735"/>
                <a:ext cx="2002921" cy="461665"/>
              </a:xfrm>
              <a:prstGeom prst="rect">
                <a:avLst/>
              </a:prstGeom>
              <a:noFill/>
              <a:ln w="9525">
                <a:noFill/>
                <a:miter lim="800000"/>
                <a:headEnd/>
                <a:tailEnd/>
              </a:ln>
            </p:spPr>
            <p:txBody>
              <a:bodyPr wrap="none">
                <a:spAutoFit/>
              </a:bodyPr>
              <a:lstStyle/>
              <a:p>
                <a:r>
                  <a:rPr lang="en-US" dirty="0">
                    <a:solidFill>
                      <a:srgbClr val="FF0000"/>
                    </a:solidFill>
                  </a:rPr>
                  <a:t>points (</a:t>
                </a:r>
                <a14:m>
                  <m:oMath xmlns:m="http://schemas.openxmlformats.org/officeDocument/2006/math">
                    <m:r>
                      <a:rPr lang="en-US" i="1" dirty="0" smtClean="0">
                        <a:solidFill>
                          <a:srgbClr val="FF0000"/>
                        </a:solidFill>
                        <a:latin typeface="Cambria Math" panose="02040503050406030204" pitchFamily="18" charset="0"/>
                      </a:rPr>
                      <m:t>3</m:t>
                    </m:r>
                    <m:r>
                      <a:rPr lang="en-US" i="1" dirty="0">
                        <a:latin typeface="Cambria Math" panose="02040503050406030204" pitchFamily="18" charset="0"/>
                      </a:rPr>
                      <m:t> </m:t>
                    </m:r>
                    <m:r>
                      <a:rPr lang="en-US" i="1" dirty="0">
                        <a:solidFill>
                          <a:srgbClr val="FF0000"/>
                        </a:solidFill>
                        <a:latin typeface="Cambria Math" panose="02040503050406030204" pitchFamily="18" charset="0"/>
                      </a:rPr>
                      <m:t>× </m:t>
                    </m:r>
                    <m:r>
                      <a:rPr lang="en-US" i="1" dirty="0">
                        <a:solidFill>
                          <a:srgbClr val="FF0000"/>
                        </a:solidFill>
                        <a:latin typeface="Cambria Math" panose="02040503050406030204" pitchFamily="18" charset="0"/>
                      </a:rPr>
                      <m:t>𝑛</m:t>
                    </m:r>
                  </m:oMath>
                </a14:m>
                <a:r>
                  <a:rPr lang="en-US" dirty="0">
                    <a:solidFill>
                      <a:srgbClr val="FF0000"/>
                    </a:solidFill>
                  </a:rPr>
                  <a:t>)</a:t>
                </a:r>
              </a:p>
            </p:txBody>
          </p:sp>
        </mc:Choice>
        <mc:Fallback xmlns="">
          <p:sp>
            <p:nvSpPr>
              <p:cNvPr id="11" name="Text Box 8">
                <a:extLst>
                  <a:ext uri="{FF2B5EF4-FFF2-40B4-BE49-F238E27FC236}">
                    <a16:creationId xmlns:a16="http://schemas.microsoft.com/office/drawing/2014/main" id="{B275F460-6828-3D4F-8EA7-5F7834FE6BF7}"/>
                  </a:ext>
                </a:extLst>
              </p:cNvPr>
              <p:cNvSpPr txBox="1">
                <a:spLocks noRot="1" noChangeAspect="1" noMove="1" noResize="1" noEditPoints="1" noAdjustHandles="1" noChangeArrowheads="1" noChangeShapeType="1" noTextEdit="1"/>
              </p:cNvSpPr>
              <p:nvPr/>
            </p:nvSpPr>
            <p:spPr bwMode="auto">
              <a:xfrm>
                <a:off x="8382000" y="3500735"/>
                <a:ext cx="2002921" cy="461665"/>
              </a:xfrm>
              <a:prstGeom prst="rect">
                <a:avLst/>
              </a:prstGeom>
              <a:blipFill>
                <a:blip r:embed="rId6"/>
                <a:stretch>
                  <a:fillRect l="-5063" t="-13889" r="-3165" b="-27778"/>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31A30C7F-CCC9-0744-B52C-4EFF5A11AA1B}"/>
                  </a:ext>
                </a:extLst>
              </p:cNvPr>
              <p:cNvSpPr/>
              <p:nvPr/>
            </p:nvSpPr>
            <p:spPr>
              <a:xfrm>
                <a:off x="6747850" y="3698817"/>
                <a:ext cx="673582"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200" b="1" i="1" smtClean="0">
                          <a:solidFill>
                            <a:srgbClr val="C00000"/>
                          </a:solidFill>
                          <a:latin typeface="Cambria Math" panose="02040503050406030204" pitchFamily="18" charset="0"/>
                        </a:rPr>
                        <m:t>𝑴</m:t>
                      </m:r>
                    </m:oMath>
                  </m:oMathPara>
                </a14:m>
                <a:endParaRPr lang="en-US" sz="3200" dirty="0"/>
              </a:p>
            </p:txBody>
          </p:sp>
        </mc:Choice>
        <mc:Fallback xmlns="">
          <p:sp>
            <p:nvSpPr>
              <p:cNvPr id="2" name="Rectangle 1">
                <a:extLst>
                  <a:ext uri="{FF2B5EF4-FFF2-40B4-BE49-F238E27FC236}">
                    <a16:creationId xmlns:a16="http://schemas.microsoft.com/office/drawing/2014/main" id="{31A30C7F-CCC9-0744-B52C-4EFF5A11AA1B}"/>
                  </a:ext>
                </a:extLst>
              </p:cNvPr>
              <p:cNvSpPr>
                <a:spLocks noRot="1" noChangeAspect="1" noMove="1" noResize="1" noEditPoints="1" noAdjustHandles="1" noChangeArrowheads="1" noChangeShapeType="1" noTextEdit="1"/>
              </p:cNvSpPr>
              <p:nvPr/>
            </p:nvSpPr>
            <p:spPr>
              <a:xfrm>
                <a:off x="6747850" y="3698817"/>
                <a:ext cx="673582" cy="58477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8F93DD91-FF61-F049-AE0C-E0F14A14F2B6}"/>
                  </a:ext>
                </a:extLst>
              </p:cNvPr>
              <p:cNvSpPr/>
              <p:nvPr/>
            </p:nvSpPr>
            <p:spPr>
              <a:xfrm>
                <a:off x="8991600" y="2958525"/>
                <a:ext cx="530915" cy="58477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200" b="1" i="1" smtClean="0">
                          <a:solidFill>
                            <a:srgbClr val="C00000"/>
                          </a:solidFill>
                          <a:latin typeface="Cambria Math" panose="02040503050406030204" pitchFamily="18" charset="0"/>
                        </a:rPr>
                        <m:t>𝑺</m:t>
                      </m:r>
                    </m:oMath>
                  </m:oMathPara>
                </a14:m>
                <a:endParaRPr lang="en-US" sz="3200" dirty="0"/>
              </a:p>
            </p:txBody>
          </p:sp>
        </mc:Choice>
        <mc:Fallback xmlns="">
          <p:sp>
            <p:nvSpPr>
              <p:cNvPr id="13" name="Rectangle 12">
                <a:extLst>
                  <a:ext uri="{FF2B5EF4-FFF2-40B4-BE49-F238E27FC236}">
                    <a16:creationId xmlns:a16="http://schemas.microsoft.com/office/drawing/2014/main" id="{8F93DD91-FF61-F049-AE0C-E0F14A14F2B6}"/>
                  </a:ext>
                </a:extLst>
              </p:cNvPr>
              <p:cNvSpPr>
                <a:spLocks noRot="1" noChangeAspect="1" noMove="1" noResize="1" noEditPoints="1" noAdjustHandles="1" noChangeArrowheads="1" noChangeShapeType="1" noTextEdit="1"/>
              </p:cNvSpPr>
              <p:nvPr/>
            </p:nvSpPr>
            <p:spPr>
              <a:xfrm>
                <a:off x="8991600" y="2958525"/>
                <a:ext cx="530915" cy="584775"/>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1864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33816-38F5-407B-B0EA-EBA3E5C90D2A}"/>
              </a:ext>
            </a:extLst>
          </p:cNvPr>
          <p:cNvSpPr>
            <a:spLocks noGrp="1"/>
          </p:cNvSpPr>
          <p:nvPr>
            <p:ph type="title"/>
          </p:nvPr>
        </p:nvSpPr>
        <p:spPr/>
        <p:txBody>
          <a:bodyPr/>
          <a:lstStyle/>
          <a:p>
            <a:r>
              <a:rPr lang="en-US" dirty="0"/>
              <a:t>Factorizing the measurement matrix</a:t>
            </a:r>
          </a:p>
        </p:txBody>
      </p:sp>
      <p:sp>
        <p:nvSpPr>
          <p:cNvPr id="3" name="Content Placeholder 2">
            <a:extLst>
              <a:ext uri="{FF2B5EF4-FFF2-40B4-BE49-F238E27FC236}">
                <a16:creationId xmlns:a16="http://schemas.microsoft.com/office/drawing/2014/main" id="{3C114E18-168E-8145-9DF0-145C35B95086}"/>
              </a:ext>
            </a:extLst>
          </p:cNvPr>
          <p:cNvSpPr>
            <a:spLocks noGrp="1"/>
          </p:cNvSpPr>
          <p:nvPr>
            <p:ph idx="1"/>
          </p:nvPr>
        </p:nvSpPr>
        <p:spPr/>
        <p:txBody>
          <a:bodyPr/>
          <a:lstStyle/>
          <a:p>
            <a:pPr>
              <a:buFont typeface="Arial" panose="020B0604020202020204" pitchFamily="34" charset="0"/>
              <a:buChar char="•"/>
            </a:pPr>
            <a:r>
              <a:rPr lang="en-US" sz="2800" dirty="0"/>
              <a:t>We want:</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695DC9DE-2D5C-43C4-B500-69DBE322EA2B}"/>
                  </a:ext>
                </a:extLst>
              </p:cNvPr>
              <p:cNvSpPr/>
              <p:nvPr/>
            </p:nvSpPr>
            <p:spPr>
              <a:xfrm>
                <a:off x="2597796" y="1750367"/>
                <a:ext cx="22860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4000" b="1" i="1" dirty="0" smtClean="0">
                          <a:solidFill>
                            <a:schemeClr val="tx1"/>
                          </a:solidFill>
                          <a:latin typeface="Cambria Math" panose="02040503050406030204" pitchFamily="18" charset="0"/>
                        </a:rPr>
                        <m:t>𝑫</m:t>
                      </m:r>
                    </m:oMath>
                  </m:oMathPara>
                </a14:m>
                <a:endParaRPr lang="en-US" sz="4000" b="1" dirty="0">
                  <a:solidFill>
                    <a:schemeClr val="tx1"/>
                  </a:solidFill>
                </a:endParaRPr>
              </a:p>
            </p:txBody>
          </p:sp>
        </mc:Choice>
        <mc:Fallback xmlns="">
          <p:sp>
            <p:nvSpPr>
              <p:cNvPr id="4" name="Rectangle 3">
                <a:extLst>
                  <a:ext uri="{FF2B5EF4-FFF2-40B4-BE49-F238E27FC236}">
                    <a16:creationId xmlns:a16="http://schemas.microsoft.com/office/drawing/2014/main" id="{695DC9DE-2D5C-43C4-B500-69DBE322EA2B}"/>
                  </a:ext>
                </a:extLst>
              </p:cNvPr>
              <p:cNvSpPr>
                <a:spLocks noRot="1" noChangeAspect="1" noMove="1" noResize="1" noEditPoints="1" noAdjustHandles="1" noChangeArrowheads="1" noChangeShapeType="1" noTextEdit="1"/>
              </p:cNvSpPr>
              <p:nvPr/>
            </p:nvSpPr>
            <p:spPr>
              <a:xfrm>
                <a:off x="2597796" y="1750367"/>
                <a:ext cx="2286000" cy="3657600"/>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5FD18F07-4342-4A58-B7E6-303D0779C883}"/>
                  </a:ext>
                </a:extLst>
              </p:cNvPr>
              <p:cNvSpPr/>
              <p:nvPr/>
            </p:nvSpPr>
            <p:spPr>
              <a:xfrm>
                <a:off x="5715702" y="1760199"/>
                <a:ext cx="914400" cy="36576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4000" b="1" i="1" dirty="0" smtClean="0">
                          <a:solidFill>
                            <a:schemeClr val="tx1"/>
                          </a:solidFill>
                          <a:latin typeface="Cambria Math" panose="02040503050406030204" pitchFamily="18" charset="0"/>
                        </a:rPr>
                        <m:t>𝑴</m:t>
                      </m:r>
                    </m:oMath>
                  </m:oMathPara>
                </a14:m>
                <a:endParaRPr lang="en-US" sz="4000" b="1" dirty="0">
                  <a:solidFill>
                    <a:schemeClr val="tx1"/>
                  </a:solidFill>
                </a:endParaRPr>
              </a:p>
            </p:txBody>
          </p:sp>
        </mc:Choice>
        <mc:Fallback xmlns="">
          <p:sp>
            <p:nvSpPr>
              <p:cNvPr id="5" name="Rectangle 4">
                <a:extLst>
                  <a:ext uri="{FF2B5EF4-FFF2-40B4-BE49-F238E27FC236}">
                    <a16:creationId xmlns:a16="http://schemas.microsoft.com/office/drawing/2014/main" id="{5FD18F07-4342-4A58-B7E6-303D0779C883}"/>
                  </a:ext>
                </a:extLst>
              </p:cNvPr>
              <p:cNvSpPr>
                <a:spLocks noRot="1" noChangeAspect="1" noMove="1" noResize="1" noEditPoints="1" noAdjustHandles="1" noChangeArrowheads="1" noChangeShapeType="1" noTextEdit="1"/>
              </p:cNvSpPr>
              <p:nvPr/>
            </p:nvSpPr>
            <p:spPr>
              <a:xfrm>
                <a:off x="5715702" y="1760199"/>
                <a:ext cx="914400" cy="3657600"/>
              </a:xfrm>
              <a:prstGeom prst="rect">
                <a:avLst/>
              </a:prstGeom>
              <a:blipFill>
                <a:blip r:embed="rId3"/>
                <a:stretch>
                  <a:fillRect l="-1370"/>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95635FFD-1A65-4797-9958-916DE74BD25A}"/>
                  </a:ext>
                </a:extLst>
              </p:cNvPr>
              <p:cNvSpPr/>
              <p:nvPr/>
            </p:nvSpPr>
            <p:spPr>
              <a:xfrm>
                <a:off x="7461306" y="3121967"/>
                <a:ext cx="2286000" cy="914400"/>
              </a:xfrm>
              <a:prstGeom prst="rect">
                <a:avLst/>
              </a:prstGeom>
              <a:solidFill>
                <a:srgbClr val="FB7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4000" b="1" i="1" dirty="0" smtClean="0">
                          <a:solidFill>
                            <a:schemeClr val="tx1"/>
                          </a:solidFill>
                          <a:latin typeface="Cambria Math" panose="02040503050406030204" pitchFamily="18" charset="0"/>
                        </a:rPr>
                        <m:t>𝑺</m:t>
                      </m:r>
                    </m:oMath>
                  </m:oMathPara>
                </a14:m>
                <a:endParaRPr lang="en-US" sz="4000" b="1" dirty="0">
                  <a:solidFill>
                    <a:schemeClr val="tx1"/>
                  </a:solidFill>
                </a:endParaRPr>
              </a:p>
            </p:txBody>
          </p:sp>
        </mc:Choice>
        <mc:Fallback xmlns="">
          <p:sp>
            <p:nvSpPr>
              <p:cNvPr id="6" name="Rectangle 5">
                <a:extLst>
                  <a:ext uri="{FF2B5EF4-FFF2-40B4-BE49-F238E27FC236}">
                    <a16:creationId xmlns:a16="http://schemas.microsoft.com/office/drawing/2014/main" id="{95635FFD-1A65-4797-9958-916DE74BD25A}"/>
                  </a:ext>
                </a:extLst>
              </p:cNvPr>
              <p:cNvSpPr>
                <a:spLocks noRot="1" noChangeAspect="1" noMove="1" noResize="1" noEditPoints="1" noAdjustHandles="1" noChangeArrowheads="1" noChangeShapeType="1" noTextEdit="1"/>
              </p:cNvSpPr>
              <p:nvPr/>
            </p:nvSpPr>
            <p:spPr>
              <a:xfrm>
                <a:off x="7461306" y="3121967"/>
                <a:ext cx="2286000" cy="914400"/>
              </a:xfrm>
              <a:prstGeom prst="rect">
                <a:avLst/>
              </a:prstGeom>
              <a:blipFill>
                <a:blip r:embed="rId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A4E245F-6035-427B-BF99-2724FFF85338}"/>
                  </a:ext>
                </a:extLst>
              </p:cNvPr>
              <p:cNvSpPr txBox="1"/>
              <p:nvPr/>
            </p:nvSpPr>
            <p:spPr>
              <a:xfrm>
                <a:off x="6705600" y="3225224"/>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7" name="TextBox 6">
                <a:extLst>
                  <a:ext uri="{FF2B5EF4-FFF2-40B4-BE49-F238E27FC236}">
                    <a16:creationId xmlns:a16="http://schemas.microsoft.com/office/drawing/2014/main" id="{3A4E245F-6035-427B-BF99-2724FFF85338}"/>
                  </a:ext>
                </a:extLst>
              </p:cNvPr>
              <p:cNvSpPr txBox="1">
                <a:spLocks noRot="1" noChangeAspect="1" noMove="1" noResize="1" noEditPoints="1" noAdjustHandles="1" noChangeArrowheads="1" noChangeShapeType="1" noTextEdit="1"/>
              </p:cNvSpPr>
              <p:nvPr/>
            </p:nvSpPr>
            <p:spPr>
              <a:xfrm>
                <a:off x="6705600" y="3225224"/>
                <a:ext cx="831906" cy="707886"/>
              </a:xfrm>
              <a:prstGeom prst="rect">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25DDEC22-CDDC-4EC3-B0B7-F0D3429DA979}"/>
              </a:ext>
            </a:extLst>
          </p:cNvPr>
          <p:cNvSpPr txBox="1"/>
          <p:nvPr/>
        </p:nvSpPr>
        <p:spPr>
          <a:xfrm>
            <a:off x="4883796" y="3225224"/>
            <a:ext cx="831906" cy="707886"/>
          </a:xfrm>
          <a:prstGeom prst="rect">
            <a:avLst/>
          </a:prstGeom>
          <a:noFill/>
        </p:spPr>
        <p:txBody>
          <a:bodyPr wrap="square" rtlCol="0">
            <a:spAutoFit/>
          </a:bodyPr>
          <a:lstStyle/>
          <a:p>
            <a:pPr algn="ctr"/>
            <a:r>
              <a:rPr lang="en-US" sz="4000" dirty="0"/>
              <a:t>=</a:t>
            </a:r>
          </a:p>
        </p:txBody>
      </p:sp>
      <p:cxnSp>
        <p:nvCxnSpPr>
          <p:cNvPr id="10" name="Straight Arrow Connector 9">
            <a:extLst>
              <a:ext uri="{FF2B5EF4-FFF2-40B4-BE49-F238E27FC236}">
                <a16:creationId xmlns:a16="http://schemas.microsoft.com/office/drawing/2014/main" id="{CB5AD050-04AB-433F-8B72-0272A0BBB723}"/>
              </a:ext>
            </a:extLst>
          </p:cNvPr>
          <p:cNvCxnSpPr/>
          <p:nvPr/>
        </p:nvCxnSpPr>
        <p:spPr>
          <a:xfrm>
            <a:off x="2346121" y="1750367"/>
            <a:ext cx="0" cy="365760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7EA1CFF-5059-45F8-A01A-EF569470D237}"/>
                  </a:ext>
                </a:extLst>
              </p:cNvPr>
              <p:cNvSpPr txBox="1"/>
              <p:nvPr/>
            </p:nvSpPr>
            <p:spPr>
              <a:xfrm>
                <a:off x="1490447" y="3286781"/>
                <a:ext cx="855674" cy="584775"/>
              </a:xfrm>
              <a:prstGeom prst="rect">
                <a:avLst/>
              </a:prstGeom>
              <a:noFill/>
            </p:spPr>
            <p:txBody>
              <a:bodyPr wrap="square" rtlCol="0">
                <a:spAutoFit/>
              </a:bodyPr>
              <a:lstStyle/>
              <a:p>
                <a:pPr algn="r"/>
                <a14:m>
                  <m:oMathPara xmlns:m="http://schemas.openxmlformats.org/officeDocument/2006/math">
                    <m:oMathParaPr>
                      <m:jc m:val="centerGroup"/>
                    </m:oMathParaPr>
                    <m:oMath xmlns:m="http://schemas.openxmlformats.org/officeDocument/2006/math">
                      <m:r>
                        <a:rPr lang="en-US" sz="3200" i="1" dirty="0" smtClean="0">
                          <a:latin typeface="Cambria Math" panose="02040503050406030204" pitchFamily="18" charset="0"/>
                        </a:rPr>
                        <m:t>2</m:t>
                      </m:r>
                      <m:r>
                        <a:rPr lang="en-US" sz="3200" i="1" dirty="0" smtClean="0">
                          <a:latin typeface="Cambria Math" panose="02040503050406030204" pitchFamily="18" charset="0"/>
                        </a:rPr>
                        <m:t>𝑚</m:t>
                      </m:r>
                    </m:oMath>
                  </m:oMathPara>
                </a14:m>
                <a:endParaRPr lang="en-US" sz="3200" dirty="0"/>
              </a:p>
            </p:txBody>
          </p:sp>
        </mc:Choice>
        <mc:Fallback xmlns="">
          <p:sp>
            <p:nvSpPr>
              <p:cNvPr id="11" name="TextBox 10">
                <a:extLst>
                  <a:ext uri="{FF2B5EF4-FFF2-40B4-BE49-F238E27FC236}">
                    <a16:creationId xmlns:a16="http://schemas.microsoft.com/office/drawing/2014/main" id="{27EA1CFF-5059-45F8-A01A-EF569470D237}"/>
                  </a:ext>
                </a:extLst>
              </p:cNvPr>
              <p:cNvSpPr txBox="1">
                <a:spLocks noRot="1" noChangeAspect="1" noMove="1" noResize="1" noEditPoints="1" noAdjustHandles="1" noChangeArrowheads="1" noChangeShapeType="1" noTextEdit="1"/>
              </p:cNvSpPr>
              <p:nvPr/>
            </p:nvSpPr>
            <p:spPr>
              <a:xfrm>
                <a:off x="1490447" y="3286781"/>
                <a:ext cx="855674"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094AC4B-68C1-4CED-82CF-FE5ED1D2A435}"/>
                  </a:ext>
                </a:extLst>
              </p:cNvPr>
              <p:cNvSpPr txBox="1"/>
              <p:nvPr/>
            </p:nvSpPr>
            <p:spPr>
              <a:xfrm>
                <a:off x="3312959" y="5511225"/>
                <a:ext cx="855674" cy="584775"/>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3200" i="1" dirty="0" smtClean="0">
                          <a:latin typeface="Cambria Math" panose="02040503050406030204" pitchFamily="18" charset="0"/>
                        </a:rPr>
                        <m:t>𝑛</m:t>
                      </m:r>
                    </m:oMath>
                  </m:oMathPara>
                </a14:m>
                <a:endParaRPr lang="en-US" sz="3200" dirty="0"/>
              </a:p>
            </p:txBody>
          </p:sp>
        </mc:Choice>
        <mc:Fallback xmlns="">
          <p:sp>
            <p:nvSpPr>
              <p:cNvPr id="12" name="TextBox 11">
                <a:extLst>
                  <a:ext uri="{FF2B5EF4-FFF2-40B4-BE49-F238E27FC236}">
                    <a16:creationId xmlns:a16="http://schemas.microsoft.com/office/drawing/2014/main" id="{7094AC4B-68C1-4CED-82CF-FE5ED1D2A435}"/>
                  </a:ext>
                </a:extLst>
              </p:cNvPr>
              <p:cNvSpPr txBox="1">
                <a:spLocks noRot="1" noChangeAspect="1" noMove="1" noResize="1" noEditPoints="1" noAdjustHandles="1" noChangeArrowheads="1" noChangeShapeType="1" noTextEdit="1"/>
              </p:cNvSpPr>
              <p:nvPr/>
            </p:nvSpPr>
            <p:spPr>
              <a:xfrm>
                <a:off x="3312959" y="5511225"/>
                <a:ext cx="855674" cy="584775"/>
              </a:xfrm>
              <a:prstGeom prst="rect">
                <a:avLst/>
              </a:prstGeom>
              <a:blipFill>
                <a:blip r:embed="rId7"/>
                <a:stretch>
                  <a:fillRect/>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25079EA3-8FAA-48A8-841C-EC83B11D081B}"/>
              </a:ext>
            </a:extLst>
          </p:cNvPr>
          <p:cNvCxnSpPr>
            <a:cxnSpLocks/>
          </p:cNvCxnSpPr>
          <p:nvPr/>
        </p:nvCxnSpPr>
        <p:spPr>
          <a:xfrm flipH="1">
            <a:off x="2597796" y="5493255"/>
            <a:ext cx="2286000"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B1781D1-13E9-4429-8B35-F95669FE43E8}"/>
              </a:ext>
            </a:extLst>
          </p:cNvPr>
          <p:cNvCxnSpPr>
            <a:cxnSpLocks/>
          </p:cNvCxnSpPr>
          <p:nvPr/>
        </p:nvCxnSpPr>
        <p:spPr>
          <a:xfrm flipH="1">
            <a:off x="5715702" y="5493255"/>
            <a:ext cx="913698"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529DA2E-0B14-42DC-B0AD-4A44CB4F42AE}"/>
              </a:ext>
            </a:extLst>
          </p:cNvPr>
          <p:cNvSpPr txBox="1"/>
          <p:nvPr/>
        </p:nvSpPr>
        <p:spPr>
          <a:xfrm>
            <a:off x="5773726" y="5511225"/>
            <a:ext cx="855674" cy="584775"/>
          </a:xfrm>
          <a:prstGeom prst="rect">
            <a:avLst/>
          </a:prstGeom>
          <a:noFill/>
        </p:spPr>
        <p:txBody>
          <a:bodyPr wrap="square" rtlCol="0">
            <a:spAutoFit/>
          </a:bodyPr>
          <a:lstStyle/>
          <a:p>
            <a:pPr algn="ctr"/>
            <a:r>
              <a:rPr lang="en-US" sz="3200" dirty="0"/>
              <a:t>3</a:t>
            </a:r>
          </a:p>
        </p:txBody>
      </p:sp>
    </p:spTree>
    <p:extLst>
      <p:ext uri="{BB962C8B-B14F-4D97-AF65-F5344CB8AC3E}">
        <p14:creationId xmlns:p14="http://schemas.microsoft.com/office/powerpoint/2010/main" val="2906073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33816-38F5-407B-B0EA-EBA3E5C90D2A}"/>
              </a:ext>
            </a:extLst>
          </p:cNvPr>
          <p:cNvSpPr>
            <a:spLocks noGrp="1"/>
          </p:cNvSpPr>
          <p:nvPr>
            <p:ph type="title"/>
          </p:nvPr>
        </p:nvSpPr>
        <p:spPr/>
        <p:txBody>
          <a:bodyPr/>
          <a:lstStyle/>
          <a:p>
            <a:r>
              <a:rPr lang="en-US" dirty="0"/>
              <a:t>Factorizing the measurement matrix</a:t>
            </a:r>
          </a:p>
        </p:txBody>
      </p:sp>
      <mc:AlternateContent xmlns:mc="http://schemas.openxmlformats.org/markup-compatibility/2006" xmlns:a14="http://schemas.microsoft.com/office/drawing/2010/main">
        <mc:Choice Requires="a14">
          <p:sp>
            <p:nvSpPr>
              <p:cNvPr id="9" name="Content Placeholder 8">
                <a:extLst>
                  <a:ext uri="{FF2B5EF4-FFF2-40B4-BE49-F238E27FC236}">
                    <a16:creationId xmlns:a16="http://schemas.microsoft.com/office/drawing/2014/main" id="{D7A7D6FB-C033-E243-BEEA-525D1BC9B24D}"/>
                  </a:ext>
                </a:extLst>
              </p:cNvPr>
              <p:cNvSpPr>
                <a:spLocks noGrp="1"/>
              </p:cNvSpPr>
              <p:nvPr>
                <p:ph idx="1"/>
              </p:nvPr>
            </p:nvSpPr>
            <p:spPr/>
            <p:txBody>
              <a:bodyPr/>
              <a:lstStyle/>
              <a:p>
                <a:pPr marL="457200" indent="-457200">
                  <a:buFont typeface="Arial" panose="020B0604020202020204" pitchFamily="34" charset="0"/>
                  <a:buChar char="•"/>
                </a:pPr>
                <a:r>
                  <a:rPr lang="en-US" sz="2800" dirty="0"/>
                  <a:t>Perform SVD of </a:t>
                </a:r>
                <a14:m>
                  <m:oMath xmlns:m="http://schemas.openxmlformats.org/officeDocument/2006/math">
                    <m:r>
                      <a:rPr lang="en-US" sz="2800" b="1" i="1" dirty="0" smtClean="0">
                        <a:latin typeface="Cambria Math" panose="02040503050406030204" pitchFamily="18" charset="0"/>
                      </a:rPr>
                      <m:t>𝑫</m:t>
                    </m:r>
                  </m:oMath>
                </a14:m>
                <a:r>
                  <a:rPr lang="en-US" sz="2800" dirty="0"/>
                  <a:t>:</a:t>
                </a:r>
              </a:p>
            </p:txBody>
          </p:sp>
        </mc:Choice>
        <mc:Fallback xmlns="">
          <p:sp>
            <p:nvSpPr>
              <p:cNvPr id="9" name="Content Placeholder 8">
                <a:extLst>
                  <a:ext uri="{FF2B5EF4-FFF2-40B4-BE49-F238E27FC236}">
                    <a16:creationId xmlns:a16="http://schemas.microsoft.com/office/drawing/2014/main" id="{D7A7D6FB-C033-E243-BEEA-525D1BC9B24D}"/>
                  </a:ext>
                </a:extLst>
              </p:cNvPr>
              <p:cNvSpPr>
                <a:spLocks noGrp="1" noRot="1" noChangeAspect="1" noMove="1" noResize="1" noEditPoints="1" noAdjustHandles="1" noChangeArrowheads="1" noChangeShapeType="1" noTextEdit="1"/>
              </p:cNvSpPr>
              <p:nvPr>
                <p:ph idx="1"/>
              </p:nvPr>
            </p:nvSpPr>
            <p:spPr>
              <a:blipFill>
                <a:blip r:embed="rId2"/>
                <a:stretch>
                  <a:fillRect l="-1103" t="-1449"/>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695DC9DE-2D5C-43C4-B500-69DBE322EA2B}"/>
              </a:ext>
            </a:extLst>
          </p:cNvPr>
          <p:cNvSpPr/>
          <p:nvPr/>
        </p:nvSpPr>
        <p:spPr>
          <a:xfrm>
            <a:off x="533400" y="1828800"/>
            <a:ext cx="22860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5" name="Rectangle 4">
            <a:extLst>
              <a:ext uri="{FF2B5EF4-FFF2-40B4-BE49-F238E27FC236}">
                <a16:creationId xmlns:a16="http://schemas.microsoft.com/office/drawing/2014/main" id="{5FD18F07-4342-4A58-B7E6-303D0779C883}"/>
              </a:ext>
            </a:extLst>
          </p:cNvPr>
          <p:cNvSpPr/>
          <p:nvPr/>
        </p:nvSpPr>
        <p:spPr>
          <a:xfrm>
            <a:off x="3567420" y="1828800"/>
            <a:ext cx="2286000" cy="36576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p:sp>
        <p:nvSpPr>
          <p:cNvPr id="6" name="Rectangle 5">
            <a:extLst>
              <a:ext uri="{FF2B5EF4-FFF2-40B4-BE49-F238E27FC236}">
                <a16:creationId xmlns:a16="http://schemas.microsoft.com/office/drawing/2014/main" id="{95635FFD-1A65-4797-9958-916DE74BD25A}"/>
              </a:ext>
            </a:extLst>
          </p:cNvPr>
          <p:cNvSpPr/>
          <p:nvPr/>
        </p:nvSpPr>
        <p:spPr>
          <a:xfrm>
            <a:off x="9390396" y="2605444"/>
            <a:ext cx="2286000" cy="2121189"/>
          </a:xfrm>
          <a:prstGeom prst="rect">
            <a:avLst/>
          </a:prstGeom>
          <a:solidFill>
            <a:srgbClr val="FB7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A4E245F-6035-427B-BF99-2724FFF85338}"/>
                  </a:ext>
                </a:extLst>
              </p:cNvPr>
              <p:cNvSpPr txBox="1"/>
              <p:nvPr/>
            </p:nvSpPr>
            <p:spPr>
              <a:xfrm>
                <a:off x="5792030" y="3242101"/>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7" name="TextBox 6">
                <a:extLst>
                  <a:ext uri="{FF2B5EF4-FFF2-40B4-BE49-F238E27FC236}">
                    <a16:creationId xmlns:a16="http://schemas.microsoft.com/office/drawing/2014/main" id="{3A4E245F-6035-427B-BF99-2724FFF85338}"/>
                  </a:ext>
                </a:extLst>
              </p:cNvPr>
              <p:cNvSpPr txBox="1">
                <a:spLocks noRot="1" noChangeAspect="1" noMove="1" noResize="1" noEditPoints="1" noAdjustHandles="1" noChangeArrowheads="1" noChangeShapeType="1" noTextEdit="1"/>
              </p:cNvSpPr>
              <p:nvPr/>
            </p:nvSpPr>
            <p:spPr>
              <a:xfrm>
                <a:off x="5792030" y="3242101"/>
                <a:ext cx="831906" cy="70788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5DDEC22-CDDC-4EC3-B0B7-F0D3429DA979}"/>
                  </a:ext>
                </a:extLst>
              </p:cNvPr>
              <p:cNvSpPr txBox="1"/>
              <p:nvPr/>
            </p:nvSpPr>
            <p:spPr>
              <a:xfrm>
                <a:off x="2819400" y="3303657"/>
                <a:ext cx="831906" cy="707886"/>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m:t>
                      </m:r>
                    </m:oMath>
                  </m:oMathPara>
                </a14:m>
                <a:endParaRPr lang="en-US" sz="4000" dirty="0"/>
              </a:p>
            </p:txBody>
          </p:sp>
        </mc:Choice>
        <mc:Fallback xmlns="">
          <p:sp>
            <p:nvSpPr>
              <p:cNvPr id="8" name="TextBox 7">
                <a:extLst>
                  <a:ext uri="{FF2B5EF4-FFF2-40B4-BE49-F238E27FC236}">
                    <a16:creationId xmlns:a16="http://schemas.microsoft.com/office/drawing/2014/main" id="{25DDEC22-CDDC-4EC3-B0B7-F0D3429DA979}"/>
                  </a:ext>
                </a:extLst>
              </p:cNvPr>
              <p:cNvSpPr txBox="1">
                <a:spLocks noRot="1" noChangeAspect="1" noMove="1" noResize="1" noEditPoints="1" noAdjustHandles="1" noChangeArrowheads="1" noChangeShapeType="1" noTextEdit="1"/>
              </p:cNvSpPr>
              <p:nvPr/>
            </p:nvSpPr>
            <p:spPr>
              <a:xfrm>
                <a:off x="2819400" y="3303657"/>
                <a:ext cx="831906" cy="707886"/>
              </a:xfrm>
              <a:prstGeom prst="rect">
                <a:avLst/>
              </a:prstGeom>
              <a:blipFill>
                <a:blip r:embed="rId4"/>
                <a:stretch>
                  <a:fillRect/>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E08CF81D-AE7B-4C42-8CCB-E0324409A71C}"/>
              </a:ext>
            </a:extLst>
          </p:cNvPr>
          <p:cNvSpPr/>
          <p:nvPr/>
        </p:nvSpPr>
        <p:spPr>
          <a:xfrm>
            <a:off x="6489576" y="2597005"/>
            <a:ext cx="2286000" cy="2121189"/>
          </a:xfrm>
          <a:prstGeom prst="rect">
            <a:avLst/>
          </a:prstGeom>
          <a:solidFill>
            <a:srgbClr val="FB7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09B00EC-711D-E745-85F5-F69A023CF442}"/>
                  </a:ext>
                </a:extLst>
              </p:cNvPr>
              <p:cNvSpPr txBox="1"/>
              <p:nvPr/>
            </p:nvSpPr>
            <p:spPr>
              <a:xfrm>
                <a:off x="8775576" y="3242101"/>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15" name="TextBox 14">
                <a:extLst>
                  <a:ext uri="{FF2B5EF4-FFF2-40B4-BE49-F238E27FC236}">
                    <a16:creationId xmlns:a16="http://schemas.microsoft.com/office/drawing/2014/main" id="{409B00EC-711D-E745-85F5-F69A023CF442}"/>
                  </a:ext>
                </a:extLst>
              </p:cNvPr>
              <p:cNvSpPr txBox="1">
                <a:spLocks noRot="1" noChangeAspect="1" noMove="1" noResize="1" noEditPoints="1" noAdjustHandles="1" noChangeArrowheads="1" noChangeShapeType="1" noTextEdit="1"/>
              </p:cNvSpPr>
              <p:nvPr/>
            </p:nvSpPr>
            <p:spPr>
              <a:xfrm>
                <a:off x="8775576" y="3242101"/>
                <a:ext cx="831906" cy="707886"/>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BAF635A-A1F5-9546-BEEF-BAC542CE705E}"/>
                  </a:ext>
                </a:extLst>
              </p:cNvPr>
              <p:cNvSpPr/>
              <p:nvPr/>
            </p:nvSpPr>
            <p:spPr>
              <a:xfrm>
                <a:off x="839463" y="3263437"/>
                <a:ext cx="1752600" cy="1015663"/>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3600" b="1" i="1" dirty="0">
                          <a:latin typeface="Cambria Math" panose="02040503050406030204" pitchFamily="18" charset="0"/>
                        </a:rPr>
                        <m:t>𝑫</m:t>
                      </m:r>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2</m:t>
                      </m:r>
                      <m:r>
                        <a:rPr lang="en-US" i="1" dirty="0">
                          <a:latin typeface="Cambria Math" panose="02040503050406030204" pitchFamily="18" charset="0"/>
                        </a:rPr>
                        <m:t>𝑚</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3" name="Rectangle 2">
                <a:extLst>
                  <a:ext uri="{FF2B5EF4-FFF2-40B4-BE49-F238E27FC236}">
                    <a16:creationId xmlns:a16="http://schemas.microsoft.com/office/drawing/2014/main" id="{2BAF635A-A1F5-9546-BEEF-BAC542CE705E}"/>
                  </a:ext>
                </a:extLst>
              </p:cNvPr>
              <p:cNvSpPr>
                <a:spLocks noRot="1" noChangeAspect="1" noMove="1" noResize="1" noEditPoints="1" noAdjustHandles="1" noChangeArrowheads="1" noChangeShapeType="1" noTextEdit="1"/>
              </p:cNvSpPr>
              <p:nvPr/>
            </p:nvSpPr>
            <p:spPr>
              <a:xfrm>
                <a:off x="839463" y="3263437"/>
                <a:ext cx="1752600" cy="1015663"/>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581EE463-CE8B-7E4C-B06C-B79C2486232D}"/>
                  </a:ext>
                </a:extLst>
              </p:cNvPr>
              <p:cNvSpPr/>
              <p:nvPr/>
            </p:nvSpPr>
            <p:spPr>
              <a:xfrm>
                <a:off x="3839910" y="3303657"/>
                <a:ext cx="1752600" cy="1015663"/>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3600" b="1" i="1" dirty="0" smtClean="0">
                          <a:latin typeface="Cambria Math" panose="02040503050406030204" pitchFamily="18" charset="0"/>
                        </a:rPr>
                        <m:t>𝑼</m:t>
                      </m:r>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2</m:t>
                      </m:r>
                      <m:r>
                        <a:rPr lang="en-US" i="1" dirty="0">
                          <a:latin typeface="Cambria Math" panose="02040503050406030204" pitchFamily="18" charset="0"/>
                        </a:rPr>
                        <m:t>𝑚</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18" name="Rectangle 17">
                <a:extLst>
                  <a:ext uri="{FF2B5EF4-FFF2-40B4-BE49-F238E27FC236}">
                    <a16:creationId xmlns:a16="http://schemas.microsoft.com/office/drawing/2014/main" id="{581EE463-CE8B-7E4C-B06C-B79C2486232D}"/>
                  </a:ext>
                </a:extLst>
              </p:cNvPr>
              <p:cNvSpPr>
                <a:spLocks noRot="1" noChangeAspect="1" noMove="1" noResize="1" noEditPoints="1" noAdjustHandles="1" noChangeArrowheads="1" noChangeShapeType="1" noTextEdit="1"/>
              </p:cNvSpPr>
              <p:nvPr/>
            </p:nvSpPr>
            <p:spPr>
              <a:xfrm>
                <a:off x="3839910" y="3303657"/>
                <a:ext cx="1752600" cy="1015663"/>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67D6A8F7-E5B0-9F4D-A2E4-9E02658E603D}"/>
                  </a:ext>
                </a:extLst>
              </p:cNvPr>
              <p:cNvSpPr/>
              <p:nvPr/>
            </p:nvSpPr>
            <p:spPr>
              <a:xfrm>
                <a:off x="6782093" y="3303656"/>
                <a:ext cx="1752600" cy="1015663"/>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3600" b="1" i="1" dirty="0" smtClean="0">
                          <a:latin typeface="Cambria Math" panose="02040503050406030204" pitchFamily="18" charset="0"/>
                          <a:ea typeface="Cambria Math" panose="02040503050406030204" pitchFamily="18" charset="0"/>
                        </a:rPr>
                        <m:t>𝚺</m:t>
                      </m:r>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ea typeface="Cambria Math" panose="02040503050406030204" pitchFamily="18" charset="0"/>
                        </a:rPr>
                        <m:t>𝑛</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20" name="Rectangle 19">
                <a:extLst>
                  <a:ext uri="{FF2B5EF4-FFF2-40B4-BE49-F238E27FC236}">
                    <a16:creationId xmlns:a16="http://schemas.microsoft.com/office/drawing/2014/main" id="{67D6A8F7-E5B0-9F4D-A2E4-9E02658E603D}"/>
                  </a:ext>
                </a:extLst>
              </p:cNvPr>
              <p:cNvSpPr>
                <a:spLocks noRot="1" noChangeAspect="1" noMove="1" noResize="1" noEditPoints="1" noAdjustHandles="1" noChangeArrowheads="1" noChangeShapeType="1" noTextEdit="1"/>
              </p:cNvSpPr>
              <p:nvPr/>
            </p:nvSpPr>
            <p:spPr>
              <a:xfrm>
                <a:off x="6782093" y="3303656"/>
                <a:ext cx="1752600" cy="1015663"/>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82735331-DF1D-B04A-A587-E398557B67E1}"/>
                  </a:ext>
                </a:extLst>
              </p:cNvPr>
              <p:cNvSpPr/>
              <p:nvPr/>
            </p:nvSpPr>
            <p:spPr>
              <a:xfrm>
                <a:off x="9848365" y="3303656"/>
                <a:ext cx="1752600" cy="1015663"/>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p>
                        <m:sSupPr>
                          <m:ctrlPr>
                            <a:rPr lang="en-US" sz="3600" b="1" i="1" dirty="0" smtClean="0">
                              <a:latin typeface="Cambria Math" panose="02040503050406030204" pitchFamily="18" charset="0"/>
                              <a:ea typeface="Cambria Math" panose="02040503050406030204" pitchFamily="18" charset="0"/>
                            </a:rPr>
                          </m:ctrlPr>
                        </m:sSupPr>
                        <m:e>
                          <m:r>
                            <a:rPr lang="en-US" sz="3600" b="1" i="1" dirty="0" smtClean="0">
                              <a:latin typeface="Cambria Math" panose="02040503050406030204" pitchFamily="18" charset="0"/>
                              <a:ea typeface="Cambria Math" panose="02040503050406030204" pitchFamily="18" charset="0"/>
                            </a:rPr>
                            <m:t>𝑽</m:t>
                          </m:r>
                        </m:e>
                        <m:sup>
                          <m:r>
                            <a:rPr lang="en-US" sz="3600" b="0" i="1" dirty="0" smtClean="0">
                              <a:latin typeface="Cambria Math" panose="02040503050406030204" pitchFamily="18" charset="0"/>
                              <a:ea typeface="Cambria Math" panose="02040503050406030204" pitchFamily="18" charset="0"/>
                            </a:rPr>
                            <m:t>𝑇</m:t>
                          </m:r>
                        </m:sup>
                      </m:sSup>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ea typeface="Cambria Math" panose="02040503050406030204" pitchFamily="18" charset="0"/>
                        </a:rPr>
                        <m:t>𝑛</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21" name="Rectangle 20">
                <a:extLst>
                  <a:ext uri="{FF2B5EF4-FFF2-40B4-BE49-F238E27FC236}">
                    <a16:creationId xmlns:a16="http://schemas.microsoft.com/office/drawing/2014/main" id="{82735331-DF1D-B04A-A587-E398557B67E1}"/>
                  </a:ext>
                </a:extLst>
              </p:cNvPr>
              <p:cNvSpPr>
                <a:spLocks noRot="1" noChangeAspect="1" noMove="1" noResize="1" noEditPoints="1" noAdjustHandles="1" noChangeArrowheads="1" noChangeShapeType="1" noTextEdit="1"/>
              </p:cNvSpPr>
              <p:nvPr/>
            </p:nvSpPr>
            <p:spPr>
              <a:xfrm>
                <a:off x="9848365" y="3303656"/>
                <a:ext cx="1752600" cy="1015663"/>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90070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33816-38F5-407B-B0EA-EBA3E5C90D2A}"/>
              </a:ext>
            </a:extLst>
          </p:cNvPr>
          <p:cNvSpPr>
            <a:spLocks noGrp="1"/>
          </p:cNvSpPr>
          <p:nvPr>
            <p:ph type="title"/>
          </p:nvPr>
        </p:nvSpPr>
        <p:spPr/>
        <p:txBody>
          <a:bodyPr/>
          <a:lstStyle/>
          <a:p>
            <a:r>
              <a:rPr lang="en-US" dirty="0"/>
              <a:t>Factorizing the measurement matrix</a:t>
            </a:r>
          </a:p>
        </p:txBody>
      </p:sp>
      <p:sp>
        <p:nvSpPr>
          <p:cNvPr id="9" name="Content Placeholder 8">
            <a:extLst>
              <a:ext uri="{FF2B5EF4-FFF2-40B4-BE49-F238E27FC236}">
                <a16:creationId xmlns:a16="http://schemas.microsoft.com/office/drawing/2014/main" id="{D7A7D6FB-C033-E243-BEEA-525D1BC9B24D}"/>
              </a:ext>
            </a:extLst>
          </p:cNvPr>
          <p:cNvSpPr>
            <a:spLocks noGrp="1"/>
          </p:cNvSpPr>
          <p:nvPr>
            <p:ph idx="1"/>
          </p:nvPr>
        </p:nvSpPr>
        <p:spPr>
          <a:xfrm>
            <a:off x="914400" y="914400"/>
            <a:ext cx="4723588" cy="5257800"/>
          </a:xfrm>
        </p:spPr>
        <p:txBody>
          <a:bodyPr/>
          <a:lstStyle/>
          <a:p>
            <a:pPr marL="457200" indent="-457200">
              <a:buFont typeface="Arial" panose="020B0604020202020204" pitchFamily="34" charset="0"/>
              <a:buChar char="•"/>
            </a:pPr>
            <a:r>
              <a:rPr lang="en-US" dirty="0"/>
              <a:t>Keep top 3 singular values:</a:t>
            </a:r>
          </a:p>
        </p:txBody>
      </p:sp>
      <p:sp>
        <p:nvSpPr>
          <p:cNvPr id="4" name="Rectangle 3">
            <a:extLst>
              <a:ext uri="{FF2B5EF4-FFF2-40B4-BE49-F238E27FC236}">
                <a16:creationId xmlns:a16="http://schemas.microsoft.com/office/drawing/2014/main" id="{695DC9DE-2D5C-43C4-B500-69DBE322EA2B}"/>
              </a:ext>
            </a:extLst>
          </p:cNvPr>
          <p:cNvSpPr/>
          <p:nvPr/>
        </p:nvSpPr>
        <p:spPr>
          <a:xfrm>
            <a:off x="533400" y="1828800"/>
            <a:ext cx="22860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5" name="Rectangle 4">
            <a:extLst>
              <a:ext uri="{FF2B5EF4-FFF2-40B4-BE49-F238E27FC236}">
                <a16:creationId xmlns:a16="http://schemas.microsoft.com/office/drawing/2014/main" id="{5FD18F07-4342-4A58-B7E6-303D0779C883}"/>
              </a:ext>
            </a:extLst>
          </p:cNvPr>
          <p:cNvSpPr/>
          <p:nvPr/>
        </p:nvSpPr>
        <p:spPr>
          <a:xfrm>
            <a:off x="3567420" y="1828800"/>
            <a:ext cx="2286000" cy="3657600"/>
          </a:xfrm>
          <a:prstGeom prst="rect">
            <a:avLst/>
          </a:prstGeom>
          <a:solidFill>
            <a:schemeClr val="accent6">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p:sp>
        <p:nvSpPr>
          <p:cNvPr id="6" name="Rectangle 5">
            <a:extLst>
              <a:ext uri="{FF2B5EF4-FFF2-40B4-BE49-F238E27FC236}">
                <a16:creationId xmlns:a16="http://schemas.microsoft.com/office/drawing/2014/main" id="{95635FFD-1A65-4797-9958-916DE74BD25A}"/>
              </a:ext>
            </a:extLst>
          </p:cNvPr>
          <p:cNvSpPr/>
          <p:nvPr/>
        </p:nvSpPr>
        <p:spPr>
          <a:xfrm>
            <a:off x="9390396" y="2605444"/>
            <a:ext cx="2286000" cy="2121189"/>
          </a:xfrm>
          <a:prstGeom prst="rect">
            <a:avLst/>
          </a:prstGeom>
          <a:solidFill>
            <a:srgbClr val="FB7057"/>
          </a:solidFill>
          <a:ln>
            <a:solidFill>
              <a:srgbClr val="FB7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A4E245F-6035-427B-BF99-2724FFF85338}"/>
                  </a:ext>
                </a:extLst>
              </p:cNvPr>
              <p:cNvSpPr txBox="1"/>
              <p:nvPr/>
            </p:nvSpPr>
            <p:spPr>
              <a:xfrm>
                <a:off x="5792030" y="3242101"/>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7" name="TextBox 6">
                <a:extLst>
                  <a:ext uri="{FF2B5EF4-FFF2-40B4-BE49-F238E27FC236}">
                    <a16:creationId xmlns:a16="http://schemas.microsoft.com/office/drawing/2014/main" id="{3A4E245F-6035-427B-BF99-2724FFF85338}"/>
                  </a:ext>
                </a:extLst>
              </p:cNvPr>
              <p:cNvSpPr txBox="1">
                <a:spLocks noRot="1" noChangeAspect="1" noMove="1" noResize="1" noEditPoints="1" noAdjustHandles="1" noChangeArrowheads="1" noChangeShapeType="1" noTextEdit="1"/>
              </p:cNvSpPr>
              <p:nvPr/>
            </p:nvSpPr>
            <p:spPr>
              <a:xfrm>
                <a:off x="5792030" y="3242101"/>
                <a:ext cx="831906" cy="70788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5DDEC22-CDDC-4EC3-B0B7-F0D3429DA979}"/>
                  </a:ext>
                </a:extLst>
              </p:cNvPr>
              <p:cNvSpPr txBox="1"/>
              <p:nvPr/>
            </p:nvSpPr>
            <p:spPr>
              <a:xfrm>
                <a:off x="2819400" y="3303657"/>
                <a:ext cx="831906" cy="707886"/>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m:t>
                      </m:r>
                    </m:oMath>
                  </m:oMathPara>
                </a14:m>
                <a:endParaRPr lang="en-US" sz="4000" dirty="0"/>
              </a:p>
            </p:txBody>
          </p:sp>
        </mc:Choice>
        <mc:Fallback xmlns="">
          <p:sp>
            <p:nvSpPr>
              <p:cNvPr id="8" name="TextBox 7">
                <a:extLst>
                  <a:ext uri="{FF2B5EF4-FFF2-40B4-BE49-F238E27FC236}">
                    <a16:creationId xmlns:a16="http://schemas.microsoft.com/office/drawing/2014/main" id="{25DDEC22-CDDC-4EC3-B0B7-F0D3429DA979}"/>
                  </a:ext>
                </a:extLst>
              </p:cNvPr>
              <p:cNvSpPr txBox="1">
                <a:spLocks noRot="1" noChangeAspect="1" noMove="1" noResize="1" noEditPoints="1" noAdjustHandles="1" noChangeArrowheads="1" noChangeShapeType="1" noTextEdit="1"/>
              </p:cNvSpPr>
              <p:nvPr/>
            </p:nvSpPr>
            <p:spPr>
              <a:xfrm>
                <a:off x="2819400" y="3303657"/>
                <a:ext cx="831906" cy="707886"/>
              </a:xfrm>
              <a:prstGeom prst="rect">
                <a:avLst/>
              </a:prstGeom>
              <a:blipFill>
                <a:blip r:embed="rId3"/>
                <a:stretch>
                  <a:fillRect/>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E08CF81D-AE7B-4C42-8CCB-E0324409A71C}"/>
              </a:ext>
            </a:extLst>
          </p:cNvPr>
          <p:cNvSpPr/>
          <p:nvPr/>
        </p:nvSpPr>
        <p:spPr>
          <a:xfrm>
            <a:off x="6489576" y="2597005"/>
            <a:ext cx="2286000" cy="2121189"/>
          </a:xfrm>
          <a:prstGeom prst="rect">
            <a:avLst/>
          </a:prstGeom>
          <a:solidFill>
            <a:schemeClr val="bg1"/>
          </a:solidFill>
          <a:ln>
            <a:solidFill>
              <a:srgbClr val="FB7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09B00EC-711D-E745-85F5-F69A023CF442}"/>
                  </a:ext>
                </a:extLst>
              </p:cNvPr>
              <p:cNvSpPr txBox="1"/>
              <p:nvPr/>
            </p:nvSpPr>
            <p:spPr>
              <a:xfrm>
                <a:off x="8775576" y="3242101"/>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15" name="TextBox 14">
                <a:extLst>
                  <a:ext uri="{FF2B5EF4-FFF2-40B4-BE49-F238E27FC236}">
                    <a16:creationId xmlns:a16="http://schemas.microsoft.com/office/drawing/2014/main" id="{409B00EC-711D-E745-85F5-F69A023CF442}"/>
                  </a:ext>
                </a:extLst>
              </p:cNvPr>
              <p:cNvSpPr txBox="1">
                <a:spLocks noRot="1" noChangeAspect="1" noMove="1" noResize="1" noEditPoints="1" noAdjustHandles="1" noChangeArrowheads="1" noChangeShapeType="1" noTextEdit="1"/>
              </p:cNvSpPr>
              <p:nvPr/>
            </p:nvSpPr>
            <p:spPr>
              <a:xfrm>
                <a:off x="8775576" y="3242101"/>
                <a:ext cx="831906" cy="707886"/>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BAF635A-A1F5-9546-BEEF-BAC542CE705E}"/>
                  </a:ext>
                </a:extLst>
              </p:cNvPr>
              <p:cNvSpPr/>
              <p:nvPr/>
            </p:nvSpPr>
            <p:spPr>
              <a:xfrm>
                <a:off x="839463" y="3263437"/>
                <a:ext cx="1752600" cy="1015663"/>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3600" b="1" i="1" dirty="0">
                          <a:latin typeface="Cambria Math" panose="02040503050406030204" pitchFamily="18" charset="0"/>
                        </a:rPr>
                        <m:t>𝑫</m:t>
                      </m:r>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2</m:t>
                      </m:r>
                      <m:r>
                        <a:rPr lang="en-US" i="1" dirty="0">
                          <a:latin typeface="Cambria Math" panose="02040503050406030204" pitchFamily="18" charset="0"/>
                        </a:rPr>
                        <m:t>𝑚</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3" name="Rectangle 2">
                <a:extLst>
                  <a:ext uri="{FF2B5EF4-FFF2-40B4-BE49-F238E27FC236}">
                    <a16:creationId xmlns:a16="http://schemas.microsoft.com/office/drawing/2014/main" id="{2BAF635A-A1F5-9546-BEEF-BAC542CE705E}"/>
                  </a:ext>
                </a:extLst>
              </p:cNvPr>
              <p:cNvSpPr>
                <a:spLocks noRot="1" noChangeAspect="1" noMove="1" noResize="1" noEditPoints="1" noAdjustHandles="1" noChangeArrowheads="1" noChangeShapeType="1" noTextEdit="1"/>
              </p:cNvSpPr>
              <p:nvPr/>
            </p:nvSpPr>
            <p:spPr>
              <a:xfrm>
                <a:off x="839463" y="3263437"/>
                <a:ext cx="1752600" cy="101566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82735331-DF1D-B04A-A587-E398557B67E1}"/>
                  </a:ext>
                </a:extLst>
              </p:cNvPr>
              <p:cNvSpPr/>
              <p:nvPr/>
            </p:nvSpPr>
            <p:spPr>
              <a:xfrm>
                <a:off x="9263276" y="2514600"/>
                <a:ext cx="1752600" cy="1026307"/>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Sup>
                        <m:sSubSupPr>
                          <m:ctrlPr>
                            <a:rPr lang="en-US" sz="3600" i="1" smtClean="0">
                              <a:latin typeface="Cambria Math" panose="02040503050406030204" pitchFamily="18" charset="0"/>
                            </a:rPr>
                          </m:ctrlPr>
                        </m:sSubSupPr>
                        <m:e>
                          <m:r>
                            <a:rPr lang="en-US" sz="3600" b="1" i="1" smtClean="0">
                              <a:latin typeface="Cambria Math" panose="02040503050406030204" pitchFamily="18" charset="0"/>
                            </a:rPr>
                            <m:t>𝑽</m:t>
                          </m:r>
                        </m:e>
                        <m:sub>
                          <m:r>
                            <a:rPr lang="en-US" sz="3600" b="0" i="1" smtClean="0">
                              <a:latin typeface="Cambria Math" panose="02040503050406030204" pitchFamily="18" charset="0"/>
                            </a:rPr>
                            <m:t>3</m:t>
                          </m:r>
                        </m:sub>
                        <m:sup>
                          <m:r>
                            <a:rPr lang="en-US" sz="3600" b="0" i="1" smtClean="0">
                              <a:latin typeface="Cambria Math" panose="02040503050406030204" pitchFamily="18" charset="0"/>
                            </a:rPr>
                            <m:t>𝑇</m:t>
                          </m:r>
                        </m:sup>
                      </m:sSubSup>
                    </m:oMath>
                  </m:oMathPara>
                </a14:m>
                <a:endParaRPr lang="en-US" sz="3600" dirty="0"/>
              </a:p>
              <a:p>
                <a:pPr algn="ct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ea typeface="Cambria Math" panose="02040503050406030204" pitchFamily="18" charset="0"/>
                        </a:rPr>
                        <m:t>3</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21" name="Rectangle 20">
                <a:extLst>
                  <a:ext uri="{FF2B5EF4-FFF2-40B4-BE49-F238E27FC236}">
                    <a16:creationId xmlns:a16="http://schemas.microsoft.com/office/drawing/2014/main" id="{82735331-DF1D-B04A-A587-E398557B67E1}"/>
                  </a:ext>
                </a:extLst>
              </p:cNvPr>
              <p:cNvSpPr>
                <a:spLocks noRot="1" noChangeAspect="1" noMove="1" noResize="1" noEditPoints="1" noAdjustHandles="1" noChangeArrowheads="1" noChangeShapeType="1" noTextEdit="1"/>
              </p:cNvSpPr>
              <p:nvPr/>
            </p:nvSpPr>
            <p:spPr>
              <a:xfrm>
                <a:off x="9263276" y="2514600"/>
                <a:ext cx="1752600" cy="1026307"/>
              </a:xfrm>
              <a:prstGeom prst="rect">
                <a:avLst/>
              </a:prstGeom>
              <a:blipFill>
                <a:blip r:embed="rId6"/>
                <a:stretch>
                  <a:fillRect/>
                </a:stretch>
              </a:blipFill>
            </p:spPr>
            <p:txBody>
              <a:bodyPr/>
              <a:lstStyle/>
              <a:p>
                <a:r>
                  <a:rPr lang="en-US">
                    <a:noFill/>
                  </a:rPr>
                  <a:t> </a:t>
                </a:r>
              </a:p>
            </p:txBody>
          </p:sp>
        </mc:Fallback>
      </mc:AlternateContent>
      <p:sp>
        <p:nvSpPr>
          <p:cNvPr id="16" name="Rectangle 15">
            <a:extLst>
              <a:ext uri="{FF2B5EF4-FFF2-40B4-BE49-F238E27FC236}">
                <a16:creationId xmlns:a16="http://schemas.microsoft.com/office/drawing/2014/main" id="{482F56EC-75F5-9B41-8922-A72663F7DE98}"/>
              </a:ext>
            </a:extLst>
          </p:cNvPr>
          <p:cNvSpPr/>
          <p:nvPr/>
        </p:nvSpPr>
        <p:spPr>
          <a:xfrm>
            <a:off x="4572000" y="1828800"/>
            <a:ext cx="1302756" cy="3657600"/>
          </a:xfrm>
          <a:prstGeom prst="rect">
            <a:avLst/>
          </a:prstGeom>
          <a:solidFill>
            <a:schemeClr val="bg1"/>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B8119BC0-3A82-1D45-831D-87DA15C4D675}"/>
                  </a:ext>
                </a:extLst>
              </p:cNvPr>
              <p:cNvSpPr/>
              <p:nvPr/>
            </p:nvSpPr>
            <p:spPr>
              <a:xfrm>
                <a:off x="3398228" y="3276600"/>
                <a:ext cx="1402372" cy="15696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3600" b="1" i="1" dirty="0" smtClean="0">
                              <a:latin typeface="Cambria Math" panose="02040503050406030204" pitchFamily="18" charset="0"/>
                            </a:rPr>
                          </m:ctrlPr>
                        </m:sSubPr>
                        <m:e>
                          <m:r>
                            <a:rPr lang="en-US" sz="3600" b="1" i="1" dirty="0" smtClean="0">
                              <a:latin typeface="Cambria Math" panose="02040503050406030204" pitchFamily="18" charset="0"/>
                            </a:rPr>
                            <m:t>𝑼</m:t>
                          </m:r>
                        </m:e>
                        <m:sub>
                          <m:r>
                            <a:rPr lang="en-US" sz="3600" b="0" i="1" dirty="0" smtClean="0">
                              <a:latin typeface="Cambria Math" panose="02040503050406030204" pitchFamily="18" charset="0"/>
                            </a:rPr>
                            <m:t>3</m:t>
                          </m:r>
                        </m:sub>
                      </m:sSub>
                    </m:oMath>
                  </m:oMathPara>
                </a14:m>
                <a:endParaRPr lang="en-US" sz="3600" b="1" dirty="0"/>
              </a:p>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2</m:t>
                      </m:r>
                      <m:r>
                        <a:rPr lang="en-US" i="1" dirty="0">
                          <a:latin typeface="Cambria Math" panose="02040503050406030204" pitchFamily="18" charset="0"/>
                        </a:rPr>
                        <m:t>𝑚</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3</m:t>
                      </m:r>
                    </m:oMath>
                  </m:oMathPara>
                </a14:m>
                <a:endParaRPr lang="en-US" dirty="0"/>
              </a:p>
              <a:p>
                <a:endParaRPr lang="en-US" sz="3600" dirty="0"/>
              </a:p>
            </p:txBody>
          </p:sp>
        </mc:Choice>
        <mc:Fallback xmlns="">
          <p:sp>
            <p:nvSpPr>
              <p:cNvPr id="10" name="Rectangle 9">
                <a:extLst>
                  <a:ext uri="{FF2B5EF4-FFF2-40B4-BE49-F238E27FC236}">
                    <a16:creationId xmlns:a16="http://schemas.microsoft.com/office/drawing/2014/main" id="{B8119BC0-3A82-1D45-831D-87DA15C4D675}"/>
                  </a:ext>
                </a:extLst>
              </p:cNvPr>
              <p:cNvSpPr>
                <a:spLocks noRot="1" noChangeAspect="1" noMove="1" noResize="1" noEditPoints="1" noAdjustHandles="1" noChangeArrowheads="1" noChangeShapeType="1" noTextEdit="1"/>
              </p:cNvSpPr>
              <p:nvPr/>
            </p:nvSpPr>
            <p:spPr>
              <a:xfrm>
                <a:off x="3398228" y="3276600"/>
                <a:ext cx="1402372" cy="1569660"/>
              </a:xfrm>
              <a:prstGeom prst="rect">
                <a:avLst/>
              </a:prstGeom>
              <a:blipFill>
                <a:blip r:embed="rId7"/>
                <a:stretch>
                  <a:fillRect/>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5C02AF52-F977-624A-AB60-E9596663E627}"/>
              </a:ext>
            </a:extLst>
          </p:cNvPr>
          <p:cNvSpPr/>
          <p:nvPr/>
        </p:nvSpPr>
        <p:spPr>
          <a:xfrm>
            <a:off x="6489576" y="2597005"/>
            <a:ext cx="978024" cy="984395"/>
          </a:xfrm>
          <a:prstGeom prst="rect">
            <a:avLst/>
          </a:prstGeom>
          <a:solidFill>
            <a:srgbClr val="FB7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3D9FD248-6DD3-1141-83EB-701FB793AF23}"/>
                  </a:ext>
                </a:extLst>
              </p:cNvPr>
              <p:cNvSpPr/>
              <p:nvPr/>
            </p:nvSpPr>
            <p:spPr>
              <a:xfrm>
                <a:off x="6494320" y="2567970"/>
                <a:ext cx="973280" cy="15696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3600" b="1" i="1" dirty="0" smtClean="0">
                              <a:latin typeface="Cambria Math" panose="02040503050406030204" pitchFamily="18" charset="0"/>
                            </a:rPr>
                          </m:ctrlPr>
                        </m:sSubPr>
                        <m:e>
                          <m:r>
                            <a:rPr lang="en-US" sz="3600" b="1" i="1" dirty="0" smtClean="0">
                              <a:latin typeface="Cambria Math" panose="02040503050406030204" pitchFamily="18" charset="0"/>
                              <a:ea typeface="Cambria Math" panose="02040503050406030204" pitchFamily="18" charset="0"/>
                            </a:rPr>
                            <m:t>𝚺</m:t>
                          </m:r>
                        </m:e>
                        <m:sub>
                          <m:r>
                            <a:rPr lang="en-US" sz="3600" b="0" i="1" dirty="0" smtClean="0">
                              <a:latin typeface="Cambria Math" panose="02040503050406030204" pitchFamily="18" charset="0"/>
                            </a:rPr>
                            <m:t>3</m:t>
                          </m:r>
                        </m:sub>
                      </m:sSub>
                    </m:oMath>
                  </m:oMathPara>
                </a14:m>
                <a:endParaRPr lang="en-US" sz="3600" b="1" dirty="0"/>
              </a:p>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3</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3</m:t>
                      </m:r>
                    </m:oMath>
                  </m:oMathPara>
                </a14:m>
                <a:endParaRPr lang="en-US" dirty="0"/>
              </a:p>
              <a:p>
                <a:endParaRPr lang="en-US" sz="3600" dirty="0"/>
              </a:p>
            </p:txBody>
          </p:sp>
        </mc:Choice>
        <mc:Fallback xmlns="">
          <p:sp>
            <p:nvSpPr>
              <p:cNvPr id="19" name="Rectangle 18">
                <a:extLst>
                  <a:ext uri="{FF2B5EF4-FFF2-40B4-BE49-F238E27FC236}">
                    <a16:creationId xmlns:a16="http://schemas.microsoft.com/office/drawing/2014/main" id="{3D9FD248-6DD3-1141-83EB-701FB793AF23}"/>
                  </a:ext>
                </a:extLst>
              </p:cNvPr>
              <p:cNvSpPr>
                <a:spLocks noRot="1" noChangeAspect="1" noMove="1" noResize="1" noEditPoints="1" noAdjustHandles="1" noChangeArrowheads="1" noChangeShapeType="1" noTextEdit="1"/>
              </p:cNvSpPr>
              <p:nvPr/>
            </p:nvSpPr>
            <p:spPr>
              <a:xfrm>
                <a:off x="6494320" y="2567970"/>
                <a:ext cx="973280" cy="1569660"/>
              </a:xfrm>
              <a:prstGeom prst="rect">
                <a:avLst/>
              </a:prstGeom>
              <a:blipFill>
                <a:blip r:embed="rId8"/>
                <a:stretch>
                  <a:fillRect/>
                </a:stretch>
              </a:blipFill>
            </p:spPr>
            <p:txBody>
              <a:bodyPr/>
              <a:lstStyle/>
              <a:p>
                <a:r>
                  <a:rPr lang="en-US">
                    <a:noFill/>
                  </a:rPr>
                  <a:t> </a:t>
                </a:r>
              </a:p>
            </p:txBody>
          </p:sp>
        </mc:Fallback>
      </mc:AlternateContent>
      <p:sp>
        <p:nvSpPr>
          <p:cNvPr id="22" name="Rectangle 21">
            <a:extLst>
              <a:ext uri="{FF2B5EF4-FFF2-40B4-BE49-F238E27FC236}">
                <a16:creationId xmlns:a16="http://schemas.microsoft.com/office/drawing/2014/main" id="{20139C95-2A56-7642-8301-EBD8F128469C}"/>
              </a:ext>
            </a:extLst>
          </p:cNvPr>
          <p:cNvSpPr/>
          <p:nvPr/>
        </p:nvSpPr>
        <p:spPr>
          <a:xfrm>
            <a:off x="9390396" y="3581400"/>
            <a:ext cx="2286000" cy="1136794"/>
          </a:xfrm>
          <a:prstGeom prst="rect">
            <a:avLst/>
          </a:prstGeom>
          <a:solidFill>
            <a:schemeClr val="bg1"/>
          </a:solidFill>
          <a:ln>
            <a:solidFill>
              <a:srgbClr val="FB7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608C460-6623-4D45-A541-453D240EABA4}"/>
                  </a:ext>
                </a:extLst>
              </p:cNvPr>
              <p:cNvSpPr txBox="1"/>
              <p:nvPr/>
            </p:nvSpPr>
            <p:spPr>
              <a:xfrm>
                <a:off x="6019800" y="4955396"/>
                <a:ext cx="5826210" cy="1085810"/>
              </a:xfrm>
              <a:prstGeom prst="rect">
                <a:avLst/>
              </a:prstGeom>
              <a:noFill/>
            </p:spPr>
            <p:txBody>
              <a:bodyPr wrap="none" rtlCol="0">
                <a:spAutoFit/>
              </a:bodyPr>
              <a:lstStyle/>
              <a:p>
                <a:pPr marL="457200" indent="-457200">
                  <a:buFont typeface="Arial" panose="020B0604020202020204" pitchFamily="34" charset="0"/>
                  <a:buChar char="•"/>
                </a:pPr>
                <a:r>
                  <a:rPr lang="en-US" dirty="0"/>
                  <a:t>What to do about </a:t>
                </a:r>
                <a14:m>
                  <m:oMath xmlns:m="http://schemas.openxmlformats.org/officeDocument/2006/math">
                    <m:sSub>
                      <m:sSubPr>
                        <m:ctrlPr>
                          <a:rPr lang="en-US" b="1" i="1" dirty="0" smtClean="0">
                            <a:solidFill>
                              <a:srgbClr val="7030A0"/>
                            </a:solidFill>
                            <a:latin typeface="Cambria Math" panose="02040503050406030204" pitchFamily="18" charset="0"/>
                          </a:rPr>
                        </m:ctrlPr>
                      </m:sSubPr>
                      <m:e>
                        <m:r>
                          <a:rPr lang="en-US" b="1" i="0" dirty="0">
                            <a:solidFill>
                              <a:srgbClr val="7030A0"/>
                            </a:solidFill>
                            <a:latin typeface="Cambria Math" panose="02040503050406030204" pitchFamily="18" charset="0"/>
                            <a:ea typeface="Cambria Math" panose="02040503050406030204" pitchFamily="18" charset="0"/>
                          </a:rPr>
                          <m:t>𝚺</m:t>
                        </m:r>
                      </m:e>
                      <m:sub>
                        <m:r>
                          <a:rPr lang="en-US" i="0" dirty="0">
                            <a:solidFill>
                              <a:srgbClr val="7030A0"/>
                            </a:solidFill>
                            <a:latin typeface="Cambria Math" panose="02040503050406030204" pitchFamily="18" charset="0"/>
                          </a:rPr>
                          <m:t>3</m:t>
                        </m:r>
                      </m:sub>
                    </m:sSub>
                  </m:oMath>
                </a14:m>
                <a:r>
                  <a:rPr lang="en-US" dirty="0"/>
                  <a:t>?</a:t>
                </a:r>
              </a:p>
              <a:p>
                <a:pPr marL="914400" lvl="1" indent="-457200">
                  <a:buFont typeface="Arial" panose="020B0604020202020204" pitchFamily="34" charset="0"/>
                  <a:buChar char="•"/>
                </a:pPr>
                <a:r>
                  <a:rPr lang="en-US" dirty="0"/>
                  <a:t>One solution: </a:t>
                </a:r>
                <a14:m>
                  <m:oMath xmlns:m="http://schemas.openxmlformats.org/officeDocument/2006/math">
                    <m:r>
                      <a:rPr lang="en-US" b="1" i="1" smtClean="0">
                        <a:solidFill>
                          <a:srgbClr val="7030A0"/>
                        </a:solidFill>
                        <a:latin typeface="Cambria Math" panose="02040503050406030204" pitchFamily="18" charset="0"/>
                      </a:rPr>
                      <m:t>𝑴</m:t>
                    </m:r>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𝑼</m:t>
                        </m:r>
                      </m:e>
                      <m:sub>
                        <m:r>
                          <a:rPr lang="en-US" i="1">
                            <a:solidFill>
                              <a:srgbClr val="7030A0"/>
                            </a:solidFill>
                            <a:latin typeface="Cambria Math" panose="02040503050406030204" pitchFamily="18" charset="0"/>
                          </a:rPr>
                          <m:t>3</m:t>
                        </m:r>
                      </m:sub>
                    </m:sSub>
                    <m:sSubSup>
                      <m:sSubSupPr>
                        <m:ctrlPr>
                          <a:rPr lang="en-US" i="1">
                            <a:solidFill>
                              <a:srgbClr val="7030A0"/>
                            </a:solidFill>
                            <a:latin typeface="Cambria Math" panose="02040503050406030204" pitchFamily="18" charset="0"/>
                          </a:rPr>
                        </m:ctrlPr>
                      </m:sSubSupPr>
                      <m:e>
                        <m:r>
                          <a:rPr lang="en-US" b="1" i="1">
                            <a:solidFill>
                              <a:srgbClr val="7030A0"/>
                            </a:solidFill>
                            <a:latin typeface="Cambria Math" panose="02040503050406030204" pitchFamily="18" charset="0"/>
                          </a:rPr>
                          <m:t>𝚺</m:t>
                        </m:r>
                      </m:e>
                      <m:sub>
                        <m:r>
                          <a:rPr lang="en-US" i="1">
                            <a:solidFill>
                              <a:srgbClr val="7030A0"/>
                            </a:solidFill>
                            <a:latin typeface="Cambria Math" panose="02040503050406030204" pitchFamily="18" charset="0"/>
                          </a:rPr>
                          <m:t>3</m:t>
                        </m:r>
                      </m:sub>
                      <m:sup>
                        <m:f>
                          <m:fPr>
                            <m:ctrlPr>
                              <a:rPr lang="en-US" i="1" smtClean="0">
                                <a:solidFill>
                                  <a:srgbClr val="7030A0"/>
                                </a:solidFill>
                                <a:latin typeface="Cambria Math" panose="02040503050406030204" pitchFamily="18" charset="0"/>
                              </a:rPr>
                            </m:ctrlPr>
                          </m:fPr>
                          <m:num>
                            <m:r>
                              <a:rPr lang="en-US" i="1">
                                <a:solidFill>
                                  <a:srgbClr val="7030A0"/>
                                </a:solidFill>
                                <a:latin typeface="Cambria Math" panose="02040503050406030204" pitchFamily="18" charset="0"/>
                              </a:rPr>
                              <m:t>1</m:t>
                            </m:r>
                          </m:num>
                          <m:den>
                            <m:r>
                              <a:rPr lang="en-US" i="1">
                                <a:solidFill>
                                  <a:srgbClr val="7030A0"/>
                                </a:solidFill>
                                <a:latin typeface="Cambria Math" panose="02040503050406030204" pitchFamily="18" charset="0"/>
                              </a:rPr>
                              <m:t>2</m:t>
                            </m:r>
                          </m:den>
                        </m:f>
                      </m:sup>
                    </m:sSubSup>
                    <m:r>
                      <a:rPr lang="en-US" b="0" i="1" smtClean="0">
                        <a:latin typeface="Cambria Math" panose="02040503050406030204" pitchFamily="18" charset="0"/>
                      </a:rPr>
                      <m:t>, </m:t>
                    </m:r>
                    <m:sSubSup>
                      <m:sSubSupPr>
                        <m:ctrlPr>
                          <a:rPr lang="en-US" i="1" smtClean="0">
                            <a:solidFill>
                              <a:srgbClr val="7030A0"/>
                            </a:solidFill>
                            <a:latin typeface="Cambria Math" panose="02040503050406030204" pitchFamily="18" charset="0"/>
                          </a:rPr>
                        </m:ctrlPr>
                      </m:sSubSupPr>
                      <m:e>
                        <m:r>
                          <a:rPr lang="en-US" b="1" i="1" smtClean="0">
                            <a:solidFill>
                              <a:srgbClr val="7030A0"/>
                            </a:solidFill>
                            <a:latin typeface="Cambria Math" panose="02040503050406030204" pitchFamily="18" charset="0"/>
                          </a:rPr>
                          <m:t>𝑺</m:t>
                        </m:r>
                        <m:r>
                          <a:rPr lang="en-US" b="0" i="1" smtClean="0">
                            <a:solidFill>
                              <a:srgbClr val="7030A0"/>
                            </a:solidFill>
                            <a:latin typeface="Cambria Math" panose="02040503050406030204" pitchFamily="18" charset="0"/>
                          </a:rPr>
                          <m:t>=</m:t>
                        </m:r>
                        <m:r>
                          <a:rPr lang="en-US" b="1" i="0">
                            <a:solidFill>
                              <a:srgbClr val="7030A0"/>
                            </a:solidFill>
                            <a:latin typeface="Cambria Math" panose="02040503050406030204" pitchFamily="18" charset="0"/>
                          </a:rPr>
                          <m:t>𝚺</m:t>
                        </m:r>
                      </m:e>
                      <m:sub>
                        <m:r>
                          <a:rPr lang="en-US" i="1">
                            <a:solidFill>
                              <a:srgbClr val="7030A0"/>
                            </a:solidFill>
                            <a:latin typeface="Cambria Math" panose="02040503050406030204" pitchFamily="18" charset="0"/>
                          </a:rPr>
                          <m:t>3</m:t>
                        </m:r>
                      </m:sub>
                      <m:sup>
                        <m:f>
                          <m:fPr>
                            <m:ctrlPr>
                              <a:rPr lang="en-US" i="1" smtClean="0">
                                <a:solidFill>
                                  <a:srgbClr val="7030A0"/>
                                </a:solidFill>
                                <a:latin typeface="Cambria Math" panose="02040503050406030204" pitchFamily="18" charset="0"/>
                              </a:rPr>
                            </m:ctrlPr>
                          </m:fPr>
                          <m:num>
                            <m:r>
                              <a:rPr lang="en-US" b="0" i="1" smtClean="0">
                                <a:solidFill>
                                  <a:srgbClr val="7030A0"/>
                                </a:solidFill>
                                <a:latin typeface="Cambria Math" panose="02040503050406030204" pitchFamily="18" charset="0"/>
                              </a:rPr>
                              <m:t>1</m:t>
                            </m:r>
                          </m:num>
                          <m:den>
                            <m:r>
                              <a:rPr lang="en-US" b="0" i="1" smtClean="0">
                                <a:solidFill>
                                  <a:srgbClr val="7030A0"/>
                                </a:solidFill>
                                <a:latin typeface="Cambria Math" panose="02040503050406030204" pitchFamily="18" charset="0"/>
                              </a:rPr>
                              <m:t>2</m:t>
                            </m:r>
                          </m:den>
                        </m:f>
                      </m:sup>
                    </m:sSubSup>
                    <m:sSubSup>
                      <m:sSubSupPr>
                        <m:ctrlPr>
                          <a:rPr lang="en-US" i="1">
                            <a:solidFill>
                              <a:srgbClr val="7030A0"/>
                            </a:solidFill>
                            <a:latin typeface="Cambria Math" panose="02040503050406030204" pitchFamily="18" charset="0"/>
                          </a:rPr>
                        </m:ctrlPr>
                      </m:sSubSupPr>
                      <m:e>
                        <m:r>
                          <a:rPr lang="en-US" b="1" i="1">
                            <a:solidFill>
                              <a:srgbClr val="7030A0"/>
                            </a:solidFill>
                            <a:latin typeface="Cambria Math" panose="02040503050406030204" pitchFamily="18" charset="0"/>
                          </a:rPr>
                          <m:t>𝑽</m:t>
                        </m:r>
                      </m:e>
                      <m:sub>
                        <m:r>
                          <a:rPr lang="en-US" i="1">
                            <a:solidFill>
                              <a:srgbClr val="7030A0"/>
                            </a:solidFill>
                            <a:latin typeface="Cambria Math" panose="02040503050406030204" pitchFamily="18" charset="0"/>
                          </a:rPr>
                          <m:t>3</m:t>
                        </m:r>
                      </m:sub>
                      <m:sup>
                        <m:r>
                          <a:rPr lang="en-US" i="1">
                            <a:solidFill>
                              <a:srgbClr val="7030A0"/>
                            </a:solidFill>
                            <a:latin typeface="Cambria Math" panose="02040503050406030204" pitchFamily="18" charset="0"/>
                          </a:rPr>
                          <m:t>𝑇</m:t>
                        </m:r>
                      </m:sup>
                    </m:sSubSup>
                  </m:oMath>
                </a14:m>
                <a:r>
                  <a:rPr lang="en-US" dirty="0">
                    <a:solidFill>
                      <a:srgbClr val="7030A0"/>
                    </a:solidFill>
                  </a:rPr>
                  <a:t> </a:t>
                </a:r>
                <a:endParaRPr lang="en-US" dirty="0"/>
              </a:p>
            </p:txBody>
          </p:sp>
        </mc:Choice>
        <mc:Fallback xmlns="">
          <p:sp>
            <p:nvSpPr>
              <p:cNvPr id="11" name="TextBox 10">
                <a:extLst>
                  <a:ext uri="{FF2B5EF4-FFF2-40B4-BE49-F238E27FC236}">
                    <a16:creationId xmlns:a16="http://schemas.microsoft.com/office/drawing/2014/main" id="{5608C460-6623-4D45-A541-453D240EABA4}"/>
                  </a:ext>
                </a:extLst>
              </p:cNvPr>
              <p:cNvSpPr txBox="1">
                <a:spLocks noRot="1" noChangeAspect="1" noMove="1" noResize="1" noEditPoints="1" noAdjustHandles="1" noChangeArrowheads="1" noChangeShapeType="1" noTextEdit="1"/>
              </p:cNvSpPr>
              <p:nvPr/>
            </p:nvSpPr>
            <p:spPr>
              <a:xfrm>
                <a:off x="6019800" y="4955396"/>
                <a:ext cx="5826210" cy="1085810"/>
              </a:xfrm>
              <a:prstGeom prst="rect">
                <a:avLst/>
              </a:prstGeom>
              <a:blipFill>
                <a:blip r:embed="rId9"/>
                <a:stretch>
                  <a:fillRect l="-1304" t="-3448" b="-68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67657D6D-D59E-4D40-B99E-33CFAF3F0707}"/>
                  </a:ext>
                </a:extLst>
              </p:cNvPr>
              <p:cNvSpPr txBox="1"/>
              <p:nvPr/>
            </p:nvSpPr>
            <p:spPr>
              <a:xfrm>
                <a:off x="6125688" y="978187"/>
                <a:ext cx="5608922" cy="1200329"/>
              </a:xfrm>
              <a:prstGeom prst="rect">
                <a:avLst/>
              </a:prstGeom>
              <a:noFill/>
            </p:spPr>
            <p:txBody>
              <a:bodyPr wrap="square" rtlCol="0">
                <a:spAutoFit/>
              </a:bodyPr>
              <a:lstStyle/>
              <a:p>
                <a:pPr marL="342900" indent="-342900">
                  <a:buFont typeface="Arial" panose="020B0604020202020204" pitchFamily="34" charset="0"/>
                  <a:buChar char="•"/>
                </a:pPr>
                <a:r>
                  <a:rPr lang="en-US" dirty="0"/>
                  <a:t>This is the closest approximation of </a:t>
                </a:r>
                <a14:m>
                  <m:oMath xmlns:m="http://schemas.openxmlformats.org/officeDocument/2006/math">
                    <m:r>
                      <a:rPr lang="en-US" b="1" i="1" dirty="0" smtClean="0">
                        <a:solidFill>
                          <a:srgbClr val="7030A0"/>
                        </a:solidFill>
                        <a:latin typeface="Cambria Math" panose="02040503050406030204" pitchFamily="18" charset="0"/>
                      </a:rPr>
                      <m:t>𝑫</m:t>
                    </m:r>
                  </m:oMath>
                </a14:m>
                <a:r>
                  <a:rPr lang="en-US" dirty="0"/>
                  <a:t> with a rank-3 matrix in terms of </a:t>
                </a:r>
                <a:r>
                  <a:rPr lang="en-US" dirty="0" err="1"/>
                  <a:t>Frobenius</a:t>
                </a:r>
                <a:r>
                  <a:rPr lang="en-US" dirty="0"/>
                  <a:t> norm</a:t>
                </a:r>
              </a:p>
            </p:txBody>
          </p:sp>
        </mc:Choice>
        <mc:Fallback xmlns="">
          <p:sp>
            <p:nvSpPr>
              <p:cNvPr id="26" name="TextBox 25">
                <a:extLst>
                  <a:ext uri="{FF2B5EF4-FFF2-40B4-BE49-F238E27FC236}">
                    <a16:creationId xmlns:a16="http://schemas.microsoft.com/office/drawing/2014/main" id="{67657D6D-D59E-4D40-B99E-33CFAF3F0707}"/>
                  </a:ext>
                </a:extLst>
              </p:cNvPr>
              <p:cNvSpPr txBox="1">
                <a:spLocks noRot="1" noChangeAspect="1" noMove="1" noResize="1" noEditPoints="1" noAdjustHandles="1" noChangeArrowheads="1" noChangeShapeType="1" noTextEdit="1"/>
              </p:cNvSpPr>
              <p:nvPr/>
            </p:nvSpPr>
            <p:spPr>
              <a:xfrm>
                <a:off x="6125688" y="978187"/>
                <a:ext cx="5608922" cy="1200329"/>
              </a:xfrm>
              <a:prstGeom prst="rect">
                <a:avLst/>
              </a:prstGeom>
              <a:blipFill>
                <a:blip r:embed="rId10"/>
                <a:stretch>
                  <a:fillRect l="-1354" t="-4167" b="-9375"/>
                </a:stretch>
              </a:blipFill>
            </p:spPr>
            <p:txBody>
              <a:bodyPr/>
              <a:lstStyle/>
              <a:p>
                <a:r>
                  <a:rPr lang="en-US">
                    <a:noFill/>
                  </a:rPr>
                  <a:t> </a:t>
                </a:r>
              </a:p>
            </p:txBody>
          </p:sp>
        </mc:Fallback>
      </mc:AlternateContent>
    </p:spTree>
    <p:extLst>
      <p:ext uri="{BB962C8B-B14F-4D97-AF65-F5344CB8AC3E}">
        <p14:creationId xmlns:p14="http://schemas.microsoft.com/office/powerpoint/2010/main" val="26023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33816-38F5-407B-B0EA-EBA3E5C90D2A}"/>
              </a:ext>
            </a:extLst>
          </p:cNvPr>
          <p:cNvSpPr>
            <a:spLocks noGrp="1"/>
          </p:cNvSpPr>
          <p:nvPr>
            <p:ph type="title"/>
          </p:nvPr>
        </p:nvSpPr>
        <p:spPr/>
        <p:txBody>
          <a:bodyPr/>
          <a:lstStyle/>
          <a:p>
            <a:r>
              <a:rPr lang="en-US" dirty="0"/>
              <a:t>Factorizing the measurement matrix</a:t>
            </a:r>
          </a:p>
        </p:txBody>
      </p:sp>
      <p:sp>
        <p:nvSpPr>
          <p:cNvPr id="9" name="Content Placeholder 8">
            <a:extLst>
              <a:ext uri="{FF2B5EF4-FFF2-40B4-BE49-F238E27FC236}">
                <a16:creationId xmlns:a16="http://schemas.microsoft.com/office/drawing/2014/main" id="{D7A7D6FB-C033-E243-BEEA-525D1BC9B24D}"/>
              </a:ext>
            </a:extLst>
          </p:cNvPr>
          <p:cNvSpPr>
            <a:spLocks noGrp="1"/>
          </p:cNvSpPr>
          <p:nvPr>
            <p:ph idx="1"/>
          </p:nvPr>
        </p:nvSpPr>
        <p:spPr/>
        <p:txBody>
          <a:bodyPr/>
          <a:lstStyle/>
          <a:p>
            <a:pPr marL="457200" indent="-457200">
              <a:buFont typeface="Arial" panose="020B0604020202020204" pitchFamily="34" charset="0"/>
              <a:buChar char="•"/>
            </a:pPr>
            <a:r>
              <a:rPr lang="en-US" sz="2800" dirty="0"/>
              <a:t>One possible solution:</a:t>
            </a:r>
          </a:p>
        </p:txBody>
      </p:sp>
      <p:sp>
        <p:nvSpPr>
          <p:cNvPr id="4" name="Rectangle 3">
            <a:extLst>
              <a:ext uri="{FF2B5EF4-FFF2-40B4-BE49-F238E27FC236}">
                <a16:creationId xmlns:a16="http://schemas.microsoft.com/office/drawing/2014/main" id="{695DC9DE-2D5C-43C4-B500-69DBE322EA2B}"/>
              </a:ext>
            </a:extLst>
          </p:cNvPr>
          <p:cNvSpPr/>
          <p:nvPr/>
        </p:nvSpPr>
        <p:spPr>
          <a:xfrm>
            <a:off x="533400" y="1828800"/>
            <a:ext cx="22860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5" name="Rectangle 4">
            <a:extLst>
              <a:ext uri="{FF2B5EF4-FFF2-40B4-BE49-F238E27FC236}">
                <a16:creationId xmlns:a16="http://schemas.microsoft.com/office/drawing/2014/main" id="{5FD18F07-4342-4A58-B7E6-303D0779C883}"/>
              </a:ext>
            </a:extLst>
          </p:cNvPr>
          <p:cNvSpPr/>
          <p:nvPr/>
        </p:nvSpPr>
        <p:spPr>
          <a:xfrm>
            <a:off x="3567420" y="1828800"/>
            <a:ext cx="1004580" cy="3657600"/>
          </a:xfrm>
          <a:prstGeom prst="rect">
            <a:avLst/>
          </a:prstGeom>
          <a:solidFill>
            <a:schemeClr val="accent6">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p:sp>
        <p:nvSpPr>
          <p:cNvPr id="6" name="Rectangle 5">
            <a:extLst>
              <a:ext uri="{FF2B5EF4-FFF2-40B4-BE49-F238E27FC236}">
                <a16:creationId xmlns:a16="http://schemas.microsoft.com/office/drawing/2014/main" id="{95635FFD-1A65-4797-9958-916DE74BD25A}"/>
              </a:ext>
            </a:extLst>
          </p:cNvPr>
          <p:cNvSpPr/>
          <p:nvPr/>
        </p:nvSpPr>
        <p:spPr>
          <a:xfrm>
            <a:off x="5273629" y="3263437"/>
            <a:ext cx="2286000" cy="975956"/>
          </a:xfrm>
          <a:prstGeom prst="rect">
            <a:avLst/>
          </a:prstGeom>
          <a:solidFill>
            <a:srgbClr val="FB7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A4E245F-6035-427B-BF99-2724FFF85338}"/>
                  </a:ext>
                </a:extLst>
              </p:cNvPr>
              <p:cNvSpPr txBox="1"/>
              <p:nvPr/>
            </p:nvSpPr>
            <p:spPr>
              <a:xfrm>
                <a:off x="4614175" y="3303656"/>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7" name="TextBox 6">
                <a:extLst>
                  <a:ext uri="{FF2B5EF4-FFF2-40B4-BE49-F238E27FC236}">
                    <a16:creationId xmlns:a16="http://schemas.microsoft.com/office/drawing/2014/main" id="{3A4E245F-6035-427B-BF99-2724FFF85338}"/>
                  </a:ext>
                </a:extLst>
              </p:cNvPr>
              <p:cNvSpPr txBox="1">
                <a:spLocks noRot="1" noChangeAspect="1" noMove="1" noResize="1" noEditPoints="1" noAdjustHandles="1" noChangeArrowheads="1" noChangeShapeType="1" noTextEdit="1"/>
              </p:cNvSpPr>
              <p:nvPr/>
            </p:nvSpPr>
            <p:spPr>
              <a:xfrm>
                <a:off x="4614175" y="3303656"/>
                <a:ext cx="831906" cy="70788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5DDEC22-CDDC-4EC3-B0B7-F0D3429DA979}"/>
                  </a:ext>
                </a:extLst>
              </p:cNvPr>
              <p:cNvSpPr txBox="1"/>
              <p:nvPr/>
            </p:nvSpPr>
            <p:spPr>
              <a:xfrm>
                <a:off x="2819400" y="3303657"/>
                <a:ext cx="831906" cy="707886"/>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m:t>
                      </m:r>
                    </m:oMath>
                  </m:oMathPara>
                </a14:m>
                <a:endParaRPr lang="en-US" sz="4000" dirty="0"/>
              </a:p>
            </p:txBody>
          </p:sp>
        </mc:Choice>
        <mc:Fallback xmlns="">
          <p:sp>
            <p:nvSpPr>
              <p:cNvPr id="8" name="TextBox 7">
                <a:extLst>
                  <a:ext uri="{FF2B5EF4-FFF2-40B4-BE49-F238E27FC236}">
                    <a16:creationId xmlns:a16="http://schemas.microsoft.com/office/drawing/2014/main" id="{25DDEC22-CDDC-4EC3-B0B7-F0D3429DA979}"/>
                  </a:ext>
                </a:extLst>
              </p:cNvPr>
              <p:cNvSpPr txBox="1">
                <a:spLocks noRot="1" noChangeAspect="1" noMove="1" noResize="1" noEditPoints="1" noAdjustHandles="1" noChangeArrowheads="1" noChangeShapeType="1" noTextEdit="1"/>
              </p:cNvSpPr>
              <p:nvPr/>
            </p:nvSpPr>
            <p:spPr>
              <a:xfrm>
                <a:off x="2819400" y="3303657"/>
                <a:ext cx="831906" cy="70788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BAF635A-A1F5-9546-BEEF-BAC542CE705E}"/>
                  </a:ext>
                </a:extLst>
              </p:cNvPr>
              <p:cNvSpPr/>
              <p:nvPr/>
            </p:nvSpPr>
            <p:spPr>
              <a:xfrm>
                <a:off x="839463" y="3263437"/>
                <a:ext cx="1752600" cy="1015663"/>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3600" b="1" i="1" dirty="0">
                          <a:latin typeface="Cambria Math" panose="02040503050406030204" pitchFamily="18" charset="0"/>
                        </a:rPr>
                        <m:t>𝑫</m:t>
                      </m:r>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2</m:t>
                      </m:r>
                      <m:r>
                        <a:rPr lang="en-US" i="1" dirty="0">
                          <a:latin typeface="Cambria Math" panose="02040503050406030204" pitchFamily="18" charset="0"/>
                        </a:rPr>
                        <m:t>𝑚</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3" name="Rectangle 2">
                <a:extLst>
                  <a:ext uri="{FF2B5EF4-FFF2-40B4-BE49-F238E27FC236}">
                    <a16:creationId xmlns:a16="http://schemas.microsoft.com/office/drawing/2014/main" id="{2BAF635A-A1F5-9546-BEEF-BAC542CE705E}"/>
                  </a:ext>
                </a:extLst>
              </p:cNvPr>
              <p:cNvSpPr>
                <a:spLocks noRot="1" noChangeAspect="1" noMove="1" noResize="1" noEditPoints="1" noAdjustHandles="1" noChangeArrowheads="1" noChangeShapeType="1" noTextEdit="1"/>
              </p:cNvSpPr>
              <p:nvPr/>
            </p:nvSpPr>
            <p:spPr>
              <a:xfrm>
                <a:off x="839463" y="3263437"/>
                <a:ext cx="1752600" cy="101566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82735331-DF1D-B04A-A587-E398557B67E1}"/>
                  </a:ext>
                </a:extLst>
              </p:cNvPr>
              <p:cNvSpPr/>
              <p:nvPr/>
            </p:nvSpPr>
            <p:spPr>
              <a:xfrm>
                <a:off x="5592665" y="3213086"/>
                <a:ext cx="1752600" cy="1026307"/>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3600" b="1" i="1" smtClean="0">
                          <a:latin typeface="Cambria Math" panose="02040503050406030204" pitchFamily="18" charset="0"/>
                        </a:rPr>
                        <m:t>𝑺</m:t>
                      </m:r>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ea typeface="Cambria Math" panose="02040503050406030204" pitchFamily="18" charset="0"/>
                        </a:rPr>
                        <m:t>3</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21" name="Rectangle 20">
                <a:extLst>
                  <a:ext uri="{FF2B5EF4-FFF2-40B4-BE49-F238E27FC236}">
                    <a16:creationId xmlns:a16="http://schemas.microsoft.com/office/drawing/2014/main" id="{82735331-DF1D-B04A-A587-E398557B67E1}"/>
                  </a:ext>
                </a:extLst>
              </p:cNvPr>
              <p:cNvSpPr>
                <a:spLocks noRot="1" noChangeAspect="1" noMove="1" noResize="1" noEditPoints="1" noAdjustHandles="1" noChangeArrowheads="1" noChangeShapeType="1" noTextEdit="1"/>
              </p:cNvSpPr>
              <p:nvPr/>
            </p:nvSpPr>
            <p:spPr>
              <a:xfrm>
                <a:off x="5592665" y="3213086"/>
                <a:ext cx="1752600" cy="102630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B8119BC0-3A82-1D45-831D-87DA15C4D675}"/>
                  </a:ext>
                </a:extLst>
              </p:cNvPr>
              <p:cNvSpPr/>
              <p:nvPr/>
            </p:nvSpPr>
            <p:spPr>
              <a:xfrm>
                <a:off x="3398228" y="3276600"/>
                <a:ext cx="1296573" cy="15696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600" b="1" i="1" dirty="0" smtClean="0">
                          <a:latin typeface="Cambria Math" panose="02040503050406030204" pitchFamily="18" charset="0"/>
                        </a:rPr>
                        <m:t>𝑴</m:t>
                      </m:r>
                    </m:oMath>
                  </m:oMathPara>
                </a14:m>
                <a:endParaRPr lang="en-US" sz="3600" b="1" dirty="0"/>
              </a:p>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2</m:t>
                      </m:r>
                      <m:r>
                        <a:rPr lang="en-US" i="1" dirty="0">
                          <a:latin typeface="Cambria Math" panose="02040503050406030204" pitchFamily="18" charset="0"/>
                        </a:rPr>
                        <m:t>𝑚</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3</m:t>
                      </m:r>
                    </m:oMath>
                  </m:oMathPara>
                </a14:m>
                <a:endParaRPr lang="en-US" dirty="0"/>
              </a:p>
              <a:p>
                <a:endParaRPr lang="en-US" sz="3600" dirty="0"/>
              </a:p>
            </p:txBody>
          </p:sp>
        </mc:Choice>
        <mc:Fallback xmlns="">
          <p:sp>
            <p:nvSpPr>
              <p:cNvPr id="10" name="Rectangle 9">
                <a:extLst>
                  <a:ext uri="{FF2B5EF4-FFF2-40B4-BE49-F238E27FC236}">
                    <a16:creationId xmlns:a16="http://schemas.microsoft.com/office/drawing/2014/main" id="{B8119BC0-3A82-1D45-831D-87DA15C4D675}"/>
                  </a:ext>
                </a:extLst>
              </p:cNvPr>
              <p:cNvSpPr>
                <a:spLocks noRot="1" noChangeAspect="1" noMove="1" noResize="1" noEditPoints="1" noAdjustHandles="1" noChangeArrowheads="1" noChangeShapeType="1" noTextEdit="1"/>
              </p:cNvSpPr>
              <p:nvPr/>
            </p:nvSpPr>
            <p:spPr>
              <a:xfrm>
                <a:off x="3398228" y="3276600"/>
                <a:ext cx="1296573" cy="156966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B983281D-885D-3B4E-B0BE-502795208695}"/>
                  </a:ext>
                </a:extLst>
              </p:cNvPr>
              <p:cNvSpPr/>
              <p:nvPr/>
            </p:nvSpPr>
            <p:spPr>
              <a:xfrm>
                <a:off x="3246753" y="5521815"/>
                <a:ext cx="1972271" cy="85581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1" i="1" smtClean="0">
                          <a:solidFill>
                            <a:srgbClr val="7030A0"/>
                          </a:solidFill>
                          <a:latin typeface="Cambria Math" panose="02040503050406030204" pitchFamily="18" charset="0"/>
                        </a:rPr>
                        <m:t>𝑴</m:t>
                      </m:r>
                      <m:r>
                        <a:rPr lang="en-US" sz="2800" i="1">
                          <a:solidFill>
                            <a:srgbClr val="7030A0"/>
                          </a:solidFill>
                          <a:latin typeface="Cambria Math" panose="02040503050406030204" pitchFamily="18" charset="0"/>
                        </a:rPr>
                        <m:t>=</m:t>
                      </m:r>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𝑼</m:t>
                          </m:r>
                        </m:e>
                        <m:sub>
                          <m:r>
                            <a:rPr lang="en-US" sz="2800" i="1">
                              <a:solidFill>
                                <a:srgbClr val="7030A0"/>
                              </a:solidFill>
                              <a:latin typeface="Cambria Math" panose="02040503050406030204" pitchFamily="18" charset="0"/>
                            </a:rPr>
                            <m:t>3</m:t>
                          </m:r>
                        </m:sub>
                      </m:sSub>
                      <m:sSubSup>
                        <m:sSubSupPr>
                          <m:ctrlPr>
                            <a:rPr lang="en-US" sz="2800" i="1">
                              <a:solidFill>
                                <a:srgbClr val="7030A0"/>
                              </a:solidFill>
                              <a:latin typeface="Cambria Math" panose="02040503050406030204" pitchFamily="18" charset="0"/>
                            </a:rPr>
                          </m:ctrlPr>
                        </m:sSubSupPr>
                        <m:e>
                          <m:r>
                            <a:rPr lang="en-US" sz="2800" b="1" i="1">
                              <a:solidFill>
                                <a:srgbClr val="7030A0"/>
                              </a:solidFill>
                              <a:latin typeface="Cambria Math" panose="02040503050406030204" pitchFamily="18" charset="0"/>
                            </a:rPr>
                            <m:t>𝚺</m:t>
                          </m:r>
                        </m:e>
                        <m:sub>
                          <m:r>
                            <a:rPr lang="en-US" sz="2800" i="1">
                              <a:solidFill>
                                <a:srgbClr val="7030A0"/>
                              </a:solidFill>
                              <a:latin typeface="Cambria Math" panose="02040503050406030204" pitchFamily="18" charset="0"/>
                            </a:rPr>
                            <m:t>3</m:t>
                          </m:r>
                        </m:sub>
                        <m:sup>
                          <m:f>
                            <m:fPr>
                              <m:ctrlPr>
                                <a:rPr lang="en-US" sz="2800" i="1">
                                  <a:solidFill>
                                    <a:srgbClr val="7030A0"/>
                                  </a:solidFill>
                                  <a:latin typeface="Cambria Math" panose="02040503050406030204" pitchFamily="18" charset="0"/>
                                </a:rPr>
                              </m:ctrlPr>
                            </m:fPr>
                            <m:num>
                              <m:r>
                                <a:rPr lang="en-US" sz="2800" i="1">
                                  <a:solidFill>
                                    <a:srgbClr val="7030A0"/>
                                  </a:solidFill>
                                  <a:latin typeface="Cambria Math" panose="02040503050406030204" pitchFamily="18" charset="0"/>
                                </a:rPr>
                                <m:t>1</m:t>
                              </m:r>
                            </m:num>
                            <m:den>
                              <m:r>
                                <a:rPr lang="en-US" sz="2800" i="1">
                                  <a:solidFill>
                                    <a:srgbClr val="7030A0"/>
                                  </a:solidFill>
                                  <a:latin typeface="Cambria Math" panose="02040503050406030204" pitchFamily="18" charset="0"/>
                                </a:rPr>
                                <m:t>2</m:t>
                              </m:r>
                            </m:den>
                          </m:f>
                        </m:sup>
                      </m:sSubSup>
                      <m:r>
                        <a:rPr lang="en-US" sz="2800" i="1">
                          <a:solidFill>
                            <a:srgbClr val="7030A0"/>
                          </a:solidFill>
                          <a:latin typeface="Cambria Math" panose="02040503050406030204" pitchFamily="18" charset="0"/>
                        </a:rPr>
                        <m:t> </m:t>
                      </m:r>
                    </m:oMath>
                  </m:oMathPara>
                </a14:m>
                <a:endParaRPr lang="en-US" sz="2800" dirty="0">
                  <a:solidFill>
                    <a:srgbClr val="7030A0"/>
                  </a:solidFill>
                </a:endParaRPr>
              </a:p>
            </p:txBody>
          </p:sp>
        </mc:Choice>
        <mc:Fallback xmlns="">
          <p:sp>
            <p:nvSpPr>
              <p:cNvPr id="12" name="Rectangle 11">
                <a:extLst>
                  <a:ext uri="{FF2B5EF4-FFF2-40B4-BE49-F238E27FC236}">
                    <a16:creationId xmlns:a16="http://schemas.microsoft.com/office/drawing/2014/main" id="{B983281D-885D-3B4E-B0BE-502795208695}"/>
                  </a:ext>
                </a:extLst>
              </p:cNvPr>
              <p:cNvSpPr>
                <a:spLocks noRot="1" noChangeAspect="1" noMove="1" noResize="1" noEditPoints="1" noAdjustHandles="1" noChangeArrowheads="1" noChangeShapeType="1" noTextEdit="1"/>
              </p:cNvSpPr>
              <p:nvPr/>
            </p:nvSpPr>
            <p:spPr>
              <a:xfrm>
                <a:off x="3246753" y="5521815"/>
                <a:ext cx="1972271" cy="855812"/>
              </a:xfrm>
              <a:prstGeom prst="rect">
                <a:avLst/>
              </a:prstGeom>
              <a:blipFill>
                <a:blip r:embed="rId7"/>
                <a:stretch>
                  <a:fillRect r="-1282"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EBBEB40F-671D-2C4E-91F3-3C3A2A13B6D0}"/>
                  </a:ext>
                </a:extLst>
              </p:cNvPr>
              <p:cNvSpPr/>
              <p:nvPr/>
            </p:nvSpPr>
            <p:spPr>
              <a:xfrm>
                <a:off x="5707538" y="4361115"/>
                <a:ext cx="1744388" cy="820225"/>
              </a:xfrm>
              <a:prstGeom prst="rect">
                <a:avLst/>
              </a:prstGeom>
            </p:spPr>
            <p:txBody>
              <a:bodyPr wrap="none">
                <a:spAutoFit/>
              </a:bodyPr>
              <a:lstStyle/>
              <a:p>
                <a14:m>
                  <m:oMath xmlns:m="http://schemas.openxmlformats.org/officeDocument/2006/math">
                    <m:sSubSup>
                      <m:sSubSupPr>
                        <m:ctrlPr>
                          <a:rPr lang="en-US" sz="2800" i="1" smtClean="0">
                            <a:solidFill>
                              <a:srgbClr val="7030A0"/>
                            </a:solidFill>
                            <a:latin typeface="Cambria Math" panose="02040503050406030204" pitchFamily="18" charset="0"/>
                          </a:rPr>
                        </m:ctrlPr>
                      </m:sSubSupPr>
                      <m:e>
                        <m:r>
                          <a:rPr lang="en-US" sz="2800" b="1" i="1">
                            <a:solidFill>
                              <a:srgbClr val="7030A0"/>
                            </a:solidFill>
                            <a:latin typeface="Cambria Math" panose="02040503050406030204" pitchFamily="18" charset="0"/>
                          </a:rPr>
                          <m:t>𝑺</m:t>
                        </m:r>
                        <m:r>
                          <a:rPr lang="en-US" sz="2800" i="1">
                            <a:solidFill>
                              <a:srgbClr val="7030A0"/>
                            </a:solidFill>
                            <a:latin typeface="Cambria Math" panose="02040503050406030204" pitchFamily="18" charset="0"/>
                          </a:rPr>
                          <m:t>=</m:t>
                        </m:r>
                        <m:r>
                          <a:rPr lang="en-US" sz="2800" b="1">
                            <a:solidFill>
                              <a:srgbClr val="7030A0"/>
                            </a:solidFill>
                            <a:latin typeface="Cambria Math" panose="02040503050406030204" pitchFamily="18" charset="0"/>
                          </a:rPr>
                          <m:t>𝚺</m:t>
                        </m:r>
                      </m:e>
                      <m:sub>
                        <m:r>
                          <a:rPr lang="en-US" sz="2800" i="1">
                            <a:solidFill>
                              <a:srgbClr val="7030A0"/>
                            </a:solidFill>
                            <a:latin typeface="Cambria Math" panose="02040503050406030204" pitchFamily="18" charset="0"/>
                          </a:rPr>
                          <m:t>3</m:t>
                        </m:r>
                      </m:sub>
                      <m:sup>
                        <m:f>
                          <m:fPr>
                            <m:ctrlPr>
                              <a:rPr lang="en-US" sz="2800" i="1">
                                <a:solidFill>
                                  <a:srgbClr val="7030A0"/>
                                </a:solidFill>
                                <a:latin typeface="Cambria Math" panose="02040503050406030204" pitchFamily="18" charset="0"/>
                              </a:rPr>
                            </m:ctrlPr>
                          </m:fPr>
                          <m:num>
                            <m:r>
                              <a:rPr lang="en-US" sz="2800" i="1">
                                <a:solidFill>
                                  <a:srgbClr val="7030A0"/>
                                </a:solidFill>
                                <a:latin typeface="Cambria Math" panose="02040503050406030204" pitchFamily="18" charset="0"/>
                              </a:rPr>
                              <m:t>1</m:t>
                            </m:r>
                          </m:num>
                          <m:den>
                            <m:r>
                              <a:rPr lang="en-US" sz="2800" i="1">
                                <a:solidFill>
                                  <a:srgbClr val="7030A0"/>
                                </a:solidFill>
                                <a:latin typeface="Cambria Math" panose="02040503050406030204" pitchFamily="18" charset="0"/>
                              </a:rPr>
                              <m:t>2</m:t>
                            </m:r>
                          </m:den>
                        </m:f>
                      </m:sup>
                    </m:sSubSup>
                    <m:sSubSup>
                      <m:sSubSupPr>
                        <m:ctrlPr>
                          <a:rPr lang="en-US" sz="2800" i="1">
                            <a:solidFill>
                              <a:srgbClr val="7030A0"/>
                            </a:solidFill>
                            <a:latin typeface="Cambria Math" panose="02040503050406030204" pitchFamily="18" charset="0"/>
                          </a:rPr>
                        </m:ctrlPr>
                      </m:sSubSupPr>
                      <m:e>
                        <m:r>
                          <a:rPr lang="en-US" sz="2800" b="1" i="1">
                            <a:solidFill>
                              <a:srgbClr val="7030A0"/>
                            </a:solidFill>
                            <a:latin typeface="Cambria Math" panose="02040503050406030204" pitchFamily="18" charset="0"/>
                          </a:rPr>
                          <m:t>𝑽</m:t>
                        </m:r>
                      </m:e>
                      <m:sub>
                        <m:r>
                          <a:rPr lang="en-US" sz="2800" i="1">
                            <a:solidFill>
                              <a:srgbClr val="7030A0"/>
                            </a:solidFill>
                            <a:latin typeface="Cambria Math" panose="02040503050406030204" pitchFamily="18" charset="0"/>
                          </a:rPr>
                          <m:t>3</m:t>
                        </m:r>
                      </m:sub>
                      <m:sup>
                        <m:r>
                          <a:rPr lang="en-US" sz="2800" i="1">
                            <a:solidFill>
                              <a:srgbClr val="7030A0"/>
                            </a:solidFill>
                            <a:latin typeface="Cambria Math" panose="02040503050406030204" pitchFamily="18" charset="0"/>
                          </a:rPr>
                          <m:t>𝑇</m:t>
                        </m:r>
                      </m:sup>
                    </m:sSubSup>
                  </m:oMath>
                </a14:m>
                <a:r>
                  <a:rPr lang="en-US" sz="2800" dirty="0">
                    <a:solidFill>
                      <a:srgbClr val="7030A0"/>
                    </a:solidFill>
                  </a:rPr>
                  <a:t> </a:t>
                </a:r>
                <a:endParaRPr lang="en-US" sz="2800" dirty="0"/>
              </a:p>
            </p:txBody>
          </p:sp>
        </mc:Choice>
        <mc:Fallback xmlns="">
          <p:sp>
            <p:nvSpPr>
              <p:cNvPr id="13" name="Rectangle 12">
                <a:extLst>
                  <a:ext uri="{FF2B5EF4-FFF2-40B4-BE49-F238E27FC236}">
                    <a16:creationId xmlns:a16="http://schemas.microsoft.com/office/drawing/2014/main" id="{EBBEB40F-671D-2C4E-91F3-3C3A2A13B6D0}"/>
                  </a:ext>
                </a:extLst>
              </p:cNvPr>
              <p:cNvSpPr>
                <a:spLocks noRot="1" noChangeAspect="1" noMove="1" noResize="1" noEditPoints="1" noAdjustHandles="1" noChangeArrowheads="1" noChangeShapeType="1" noTextEdit="1"/>
              </p:cNvSpPr>
              <p:nvPr/>
            </p:nvSpPr>
            <p:spPr>
              <a:xfrm>
                <a:off x="5707538" y="4361115"/>
                <a:ext cx="1744388" cy="820225"/>
              </a:xfrm>
              <a:prstGeom prst="rect">
                <a:avLst/>
              </a:prstGeom>
              <a:blipFill>
                <a:blip r:embed="rId8"/>
                <a:stretch>
                  <a:fillRect l="-1439" b="-3030"/>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763B1D7A-1D99-7B4B-9570-015824536226}"/>
              </a:ext>
            </a:extLst>
          </p:cNvPr>
          <p:cNvSpPr txBox="1"/>
          <p:nvPr/>
        </p:nvSpPr>
        <p:spPr>
          <a:xfrm>
            <a:off x="6636180" y="5737431"/>
            <a:ext cx="5005956" cy="523220"/>
          </a:xfrm>
          <a:prstGeom prst="rect">
            <a:avLst/>
          </a:prstGeom>
          <a:noFill/>
        </p:spPr>
        <p:txBody>
          <a:bodyPr wrap="square" rtlCol="0">
            <a:spAutoFit/>
          </a:bodyPr>
          <a:lstStyle/>
          <a:p>
            <a:pPr marL="457200" indent="-457200">
              <a:buFont typeface="Arial" panose="020B0604020202020204" pitchFamily="34" charset="0"/>
              <a:buChar char="•"/>
            </a:pPr>
            <a:r>
              <a:rPr lang="en-US" sz="2800" dirty="0"/>
              <a:t>Are there other solutions?</a:t>
            </a:r>
          </a:p>
        </p:txBody>
      </p:sp>
    </p:spTree>
    <p:extLst>
      <p:ext uri="{BB962C8B-B14F-4D97-AF65-F5344CB8AC3E}">
        <p14:creationId xmlns:p14="http://schemas.microsoft.com/office/powerpoint/2010/main" val="157727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33816-38F5-407B-B0EA-EBA3E5C90D2A}"/>
              </a:ext>
            </a:extLst>
          </p:cNvPr>
          <p:cNvSpPr>
            <a:spLocks noGrp="1"/>
          </p:cNvSpPr>
          <p:nvPr>
            <p:ph type="title"/>
          </p:nvPr>
        </p:nvSpPr>
        <p:spPr/>
        <p:txBody>
          <a:bodyPr/>
          <a:lstStyle/>
          <a:p>
            <a:r>
              <a:rPr lang="en-US" dirty="0"/>
              <a:t>Factorizing the measurement matrix</a:t>
            </a:r>
          </a:p>
        </p:txBody>
      </p:sp>
      <p:sp>
        <p:nvSpPr>
          <p:cNvPr id="9" name="Content Placeholder 8">
            <a:extLst>
              <a:ext uri="{FF2B5EF4-FFF2-40B4-BE49-F238E27FC236}">
                <a16:creationId xmlns:a16="http://schemas.microsoft.com/office/drawing/2014/main" id="{D7A7D6FB-C033-E243-BEEA-525D1BC9B24D}"/>
              </a:ext>
            </a:extLst>
          </p:cNvPr>
          <p:cNvSpPr>
            <a:spLocks noGrp="1"/>
          </p:cNvSpPr>
          <p:nvPr>
            <p:ph idx="1"/>
          </p:nvPr>
        </p:nvSpPr>
        <p:spPr/>
        <p:txBody>
          <a:bodyPr/>
          <a:lstStyle/>
          <a:p>
            <a:pPr marL="457200" indent="-457200">
              <a:buFont typeface="Arial" panose="020B0604020202020204" pitchFamily="34" charset="0"/>
              <a:buChar char="•"/>
            </a:pPr>
            <a:r>
              <a:rPr lang="en-US" sz="2800" dirty="0"/>
              <a:t>Other possible solutions:</a:t>
            </a:r>
          </a:p>
        </p:txBody>
      </p:sp>
      <p:sp>
        <p:nvSpPr>
          <p:cNvPr id="4" name="Rectangle 3">
            <a:extLst>
              <a:ext uri="{FF2B5EF4-FFF2-40B4-BE49-F238E27FC236}">
                <a16:creationId xmlns:a16="http://schemas.microsoft.com/office/drawing/2014/main" id="{695DC9DE-2D5C-43C4-B500-69DBE322EA2B}"/>
              </a:ext>
            </a:extLst>
          </p:cNvPr>
          <p:cNvSpPr/>
          <p:nvPr/>
        </p:nvSpPr>
        <p:spPr>
          <a:xfrm>
            <a:off x="533400" y="1828800"/>
            <a:ext cx="2286000"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5" name="Rectangle 4">
            <a:extLst>
              <a:ext uri="{FF2B5EF4-FFF2-40B4-BE49-F238E27FC236}">
                <a16:creationId xmlns:a16="http://schemas.microsoft.com/office/drawing/2014/main" id="{5FD18F07-4342-4A58-B7E6-303D0779C883}"/>
              </a:ext>
            </a:extLst>
          </p:cNvPr>
          <p:cNvSpPr/>
          <p:nvPr/>
        </p:nvSpPr>
        <p:spPr>
          <a:xfrm>
            <a:off x="3567420" y="1828800"/>
            <a:ext cx="1004580" cy="3657600"/>
          </a:xfrm>
          <a:prstGeom prst="rect">
            <a:avLst/>
          </a:prstGeom>
          <a:solidFill>
            <a:schemeClr val="accent6">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p:sp>
        <p:nvSpPr>
          <p:cNvPr id="6" name="Rectangle 5">
            <a:extLst>
              <a:ext uri="{FF2B5EF4-FFF2-40B4-BE49-F238E27FC236}">
                <a16:creationId xmlns:a16="http://schemas.microsoft.com/office/drawing/2014/main" id="{95635FFD-1A65-4797-9958-916DE74BD25A}"/>
              </a:ext>
            </a:extLst>
          </p:cNvPr>
          <p:cNvSpPr/>
          <p:nvPr/>
        </p:nvSpPr>
        <p:spPr>
          <a:xfrm>
            <a:off x="8458200" y="3263437"/>
            <a:ext cx="2286000" cy="975956"/>
          </a:xfrm>
          <a:prstGeom prst="rect">
            <a:avLst/>
          </a:prstGeom>
          <a:solidFill>
            <a:srgbClr val="FB7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A4E245F-6035-427B-BF99-2724FFF85338}"/>
                  </a:ext>
                </a:extLst>
              </p:cNvPr>
              <p:cNvSpPr txBox="1"/>
              <p:nvPr/>
            </p:nvSpPr>
            <p:spPr>
              <a:xfrm>
                <a:off x="4614175" y="3303656"/>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7" name="TextBox 6">
                <a:extLst>
                  <a:ext uri="{FF2B5EF4-FFF2-40B4-BE49-F238E27FC236}">
                    <a16:creationId xmlns:a16="http://schemas.microsoft.com/office/drawing/2014/main" id="{3A4E245F-6035-427B-BF99-2724FFF85338}"/>
                  </a:ext>
                </a:extLst>
              </p:cNvPr>
              <p:cNvSpPr txBox="1">
                <a:spLocks noRot="1" noChangeAspect="1" noMove="1" noResize="1" noEditPoints="1" noAdjustHandles="1" noChangeArrowheads="1" noChangeShapeType="1" noTextEdit="1"/>
              </p:cNvSpPr>
              <p:nvPr/>
            </p:nvSpPr>
            <p:spPr>
              <a:xfrm>
                <a:off x="4614175" y="3303656"/>
                <a:ext cx="831906" cy="70788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5DDEC22-CDDC-4EC3-B0B7-F0D3429DA979}"/>
                  </a:ext>
                </a:extLst>
              </p:cNvPr>
              <p:cNvSpPr txBox="1"/>
              <p:nvPr/>
            </p:nvSpPr>
            <p:spPr>
              <a:xfrm>
                <a:off x="2819400" y="3303657"/>
                <a:ext cx="831906" cy="707886"/>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m:t>
                      </m:r>
                    </m:oMath>
                  </m:oMathPara>
                </a14:m>
                <a:endParaRPr lang="en-US" sz="4000" dirty="0"/>
              </a:p>
            </p:txBody>
          </p:sp>
        </mc:Choice>
        <mc:Fallback xmlns="">
          <p:sp>
            <p:nvSpPr>
              <p:cNvPr id="8" name="TextBox 7">
                <a:extLst>
                  <a:ext uri="{FF2B5EF4-FFF2-40B4-BE49-F238E27FC236}">
                    <a16:creationId xmlns:a16="http://schemas.microsoft.com/office/drawing/2014/main" id="{25DDEC22-CDDC-4EC3-B0B7-F0D3429DA979}"/>
                  </a:ext>
                </a:extLst>
              </p:cNvPr>
              <p:cNvSpPr txBox="1">
                <a:spLocks noRot="1" noChangeAspect="1" noMove="1" noResize="1" noEditPoints="1" noAdjustHandles="1" noChangeArrowheads="1" noChangeShapeType="1" noTextEdit="1"/>
              </p:cNvSpPr>
              <p:nvPr/>
            </p:nvSpPr>
            <p:spPr>
              <a:xfrm>
                <a:off x="2819400" y="3303657"/>
                <a:ext cx="831906" cy="70788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BAF635A-A1F5-9546-BEEF-BAC542CE705E}"/>
                  </a:ext>
                </a:extLst>
              </p:cNvPr>
              <p:cNvSpPr/>
              <p:nvPr/>
            </p:nvSpPr>
            <p:spPr>
              <a:xfrm>
                <a:off x="839463" y="3263437"/>
                <a:ext cx="1752600" cy="1015663"/>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3600" b="1" i="1" dirty="0">
                          <a:latin typeface="Cambria Math" panose="02040503050406030204" pitchFamily="18" charset="0"/>
                        </a:rPr>
                        <m:t>𝑫</m:t>
                      </m:r>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2</m:t>
                      </m:r>
                      <m:r>
                        <a:rPr lang="en-US" i="1" dirty="0">
                          <a:latin typeface="Cambria Math" panose="02040503050406030204" pitchFamily="18" charset="0"/>
                        </a:rPr>
                        <m:t>𝑚</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3" name="Rectangle 2">
                <a:extLst>
                  <a:ext uri="{FF2B5EF4-FFF2-40B4-BE49-F238E27FC236}">
                    <a16:creationId xmlns:a16="http://schemas.microsoft.com/office/drawing/2014/main" id="{2BAF635A-A1F5-9546-BEEF-BAC542CE705E}"/>
                  </a:ext>
                </a:extLst>
              </p:cNvPr>
              <p:cNvSpPr>
                <a:spLocks noRot="1" noChangeAspect="1" noMove="1" noResize="1" noEditPoints="1" noAdjustHandles="1" noChangeArrowheads="1" noChangeShapeType="1" noTextEdit="1"/>
              </p:cNvSpPr>
              <p:nvPr/>
            </p:nvSpPr>
            <p:spPr>
              <a:xfrm>
                <a:off x="839463" y="3263437"/>
                <a:ext cx="1752600" cy="1015663"/>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82735331-DF1D-B04A-A587-E398557B67E1}"/>
                  </a:ext>
                </a:extLst>
              </p:cNvPr>
              <p:cNvSpPr/>
              <p:nvPr/>
            </p:nvSpPr>
            <p:spPr>
              <a:xfrm>
                <a:off x="8777236" y="3213086"/>
                <a:ext cx="1752600" cy="1015663"/>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n-US" sz="3600" b="1" i="1" smtClean="0">
                          <a:latin typeface="Cambria Math" panose="02040503050406030204" pitchFamily="18" charset="0"/>
                        </a:rPr>
                        <m:t>𝑺</m:t>
                      </m:r>
                    </m:oMath>
                  </m:oMathPara>
                </a14:m>
                <a:endParaRPr lang="en-US" sz="3600" b="1" dirty="0"/>
              </a:p>
              <a:p>
                <a:pPr algn="ct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ea typeface="Cambria Math" panose="02040503050406030204" pitchFamily="18" charset="0"/>
                        </a:rPr>
                        <m:t>3</m:t>
                      </m:r>
                      <m:r>
                        <a:rPr lang="en-US" i="1" dirty="0">
                          <a:latin typeface="Cambria Math" panose="02040503050406030204" pitchFamily="18" charset="0"/>
                          <a:ea typeface="Cambria Math" panose="02040503050406030204" pitchFamily="18" charset="0"/>
                        </a:rPr>
                        <m:t>×</m:t>
                      </m:r>
                      <m:r>
                        <a:rPr lang="en-US" i="1" dirty="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21" name="Rectangle 20">
                <a:extLst>
                  <a:ext uri="{FF2B5EF4-FFF2-40B4-BE49-F238E27FC236}">
                    <a16:creationId xmlns:a16="http://schemas.microsoft.com/office/drawing/2014/main" id="{82735331-DF1D-B04A-A587-E398557B67E1}"/>
                  </a:ext>
                </a:extLst>
              </p:cNvPr>
              <p:cNvSpPr>
                <a:spLocks noRot="1" noChangeAspect="1" noMove="1" noResize="1" noEditPoints="1" noAdjustHandles="1" noChangeArrowheads="1" noChangeShapeType="1" noTextEdit="1"/>
              </p:cNvSpPr>
              <p:nvPr/>
            </p:nvSpPr>
            <p:spPr>
              <a:xfrm>
                <a:off x="8777236" y="3213086"/>
                <a:ext cx="1752600" cy="101566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B8119BC0-3A82-1D45-831D-87DA15C4D675}"/>
                  </a:ext>
                </a:extLst>
              </p:cNvPr>
              <p:cNvSpPr/>
              <p:nvPr/>
            </p:nvSpPr>
            <p:spPr>
              <a:xfrm>
                <a:off x="3429000" y="3276600"/>
                <a:ext cx="1242841" cy="15696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600" b="1" i="1" dirty="0" smtClean="0">
                          <a:latin typeface="Cambria Math" panose="02040503050406030204" pitchFamily="18" charset="0"/>
                        </a:rPr>
                        <m:t>𝑴</m:t>
                      </m:r>
                    </m:oMath>
                  </m:oMathPara>
                </a14:m>
                <a:endParaRPr lang="en-US" sz="3600" b="1" dirty="0"/>
              </a:p>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2</m:t>
                      </m:r>
                      <m:r>
                        <a:rPr lang="en-US" i="1" dirty="0">
                          <a:latin typeface="Cambria Math" panose="02040503050406030204" pitchFamily="18" charset="0"/>
                        </a:rPr>
                        <m:t>𝑚</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3</m:t>
                      </m:r>
                    </m:oMath>
                  </m:oMathPara>
                </a14:m>
                <a:endParaRPr lang="en-US" dirty="0"/>
              </a:p>
              <a:p>
                <a:endParaRPr lang="en-US" sz="3600" dirty="0"/>
              </a:p>
            </p:txBody>
          </p:sp>
        </mc:Choice>
        <mc:Fallback xmlns="">
          <p:sp>
            <p:nvSpPr>
              <p:cNvPr id="10" name="Rectangle 9">
                <a:extLst>
                  <a:ext uri="{FF2B5EF4-FFF2-40B4-BE49-F238E27FC236}">
                    <a16:creationId xmlns:a16="http://schemas.microsoft.com/office/drawing/2014/main" id="{B8119BC0-3A82-1D45-831D-87DA15C4D675}"/>
                  </a:ext>
                </a:extLst>
              </p:cNvPr>
              <p:cNvSpPr>
                <a:spLocks noRot="1" noChangeAspect="1" noMove="1" noResize="1" noEditPoints="1" noAdjustHandles="1" noChangeArrowheads="1" noChangeShapeType="1" noTextEdit="1"/>
              </p:cNvSpPr>
              <p:nvPr/>
            </p:nvSpPr>
            <p:spPr>
              <a:xfrm>
                <a:off x="3429000" y="3276600"/>
                <a:ext cx="1242841" cy="1569660"/>
              </a:xfrm>
              <a:prstGeom prst="rect">
                <a:avLst/>
              </a:prstGeom>
              <a:blipFill>
                <a:blip r:embed="rId6"/>
                <a:stretch>
                  <a:fillRect/>
                </a:stretch>
              </a:blipFill>
            </p:spPr>
            <p:txBody>
              <a:bodyPr/>
              <a:lstStyle/>
              <a:p>
                <a:r>
                  <a:rPr lang="en-US">
                    <a:noFill/>
                  </a:rPr>
                  <a:t> </a:t>
                </a:r>
              </a:p>
            </p:txBody>
          </p:sp>
        </mc:Fallback>
      </mc:AlternateContent>
      <p:sp>
        <p:nvSpPr>
          <p:cNvPr id="20" name="Rectangle 19">
            <a:extLst>
              <a:ext uri="{FF2B5EF4-FFF2-40B4-BE49-F238E27FC236}">
                <a16:creationId xmlns:a16="http://schemas.microsoft.com/office/drawing/2014/main" id="{68F1CB40-081A-AE43-B81A-5AFA5AD90952}"/>
              </a:ext>
            </a:extLst>
          </p:cNvPr>
          <p:cNvSpPr/>
          <p:nvPr/>
        </p:nvSpPr>
        <p:spPr>
          <a:xfrm>
            <a:off x="5270363" y="3254998"/>
            <a:ext cx="978024" cy="984395"/>
          </a:xfrm>
          <a:prstGeom prst="rect">
            <a:avLst/>
          </a:prstGeom>
          <a:solidFill>
            <a:srgbClr val="FF9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91BF3466-5409-404D-A5CD-2DFB1F3079BA}"/>
                  </a:ext>
                </a:extLst>
              </p:cNvPr>
              <p:cNvSpPr txBox="1"/>
              <p:nvPr/>
            </p:nvSpPr>
            <p:spPr>
              <a:xfrm>
                <a:off x="6248400" y="3312095"/>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22" name="TextBox 21">
                <a:extLst>
                  <a:ext uri="{FF2B5EF4-FFF2-40B4-BE49-F238E27FC236}">
                    <a16:creationId xmlns:a16="http://schemas.microsoft.com/office/drawing/2014/main" id="{91BF3466-5409-404D-A5CD-2DFB1F3079BA}"/>
                  </a:ext>
                </a:extLst>
              </p:cNvPr>
              <p:cNvSpPr txBox="1">
                <a:spLocks noRot="1" noChangeAspect="1" noMove="1" noResize="1" noEditPoints="1" noAdjustHandles="1" noChangeArrowheads="1" noChangeShapeType="1" noTextEdit="1"/>
              </p:cNvSpPr>
              <p:nvPr/>
            </p:nvSpPr>
            <p:spPr>
              <a:xfrm>
                <a:off x="6248400" y="3312095"/>
                <a:ext cx="831906" cy="707886"/>
              </a:xfrm>
              <a:prstGeom prst="rect">
                <a:avLst/>
              </a:prstGeom>
              <a:blipFill>
                <a:blip r:embed="rId7"/>
                <a:stretch>
                  <a:fillRect/>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118C991B-A8DD-1542-9251-A95C104F063B}"/>
              </a:ext>
            </a:extLst>
          </p:cNvPr>
          <p:cNvSpPr/>
          <p:nvPr/>
        </p:nvSpPr>
        <p:spPr>
          <a:xfrm>
            <a:off x="6904588" y="3263437"/>
            <a:ext cx="978024" cy="984395"/>
          </a:xfrm>
          <a:prstGeom prst="rect">
            <a:avLst/>
          </a:prstGeom>
          <a:solidFill>
            <a:srgbClr val="FF9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chemeClr val="tx1"/>
              </a:solidFill>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5C3014A-F625-9A47-93DE-8B224AE3EFED}"/>
                  </a:ext>
                </a:extLst>
              </p:cNvPr>
              <p:cNvSpPr txBox="1"/>
              <p:nvPr/>
            </p:nvSpPr>
            <p:spPr>
              <a:xfrm>
                <a:off x="7827883" y="3299119"/>
                <a:ext cx="831906" cy="707886"/>
              </a:xfrm>
              <a:prstGeom prst="rect">
                <a:avLst/>
              </a:prstGeom>
              <a:noFill/>
            </p:spPr>
            <p:txBody>
              <a:bodyPr wrap="square" rtlCol="0">
                <a:spAutoFit/>
              </a:bodyPr>
              <a:lstStyle/>
              <a:p>
                <a:pPr algn="ctr"/>
                <a14:m>
                  <m:oMathPara xmlns:m="http://schemas.openxmlformats.org/officeDocument/2006/math">
                    <m:oMathParaPr>
                      <m:jc m:val="center"/>
                    </m:oMathParaPr>
                    <m:oMath xmlns:m="http://schemas.openxmlformats.org/officeDocument/2006/math">
                      <m:r>
                        <a:rPr lang="en-US" sz="4000" i="1" dirty="0" smtClean="0">
                          <a:latin typeface="Cambria Math" panose="02040503050406030204" pitchFamily="18" charset="0"/>
                          <a:ea typeface="Cambria Math" panose="02040503050406030204" pitchFamily="18" charset="0"/>
                        </a:rPr>
                        <m:t>×</m:t>
                      </m:r>
                    </m:oMath>
                  </m:oMathPara>
                </a14:m>
                <a:endParaRPr lang="en-US" sz="4000" dirty="0"/>
              </a:p>
            </p:txBody>
          </p:sp>
        </mc:Choice>
        <mc:Fallback xmlns="">
          <p:sp>
            <p:nvSpPr>
              <p:cNvPr id="24" name="TextBox 23">
                <a:extLst>
                  <a:ext uri="{FF2B5EF4-FFF2-40B4-BE49-F238E27FC236}">
                    <a16:creationId xmlns:a16="http://schemas.microsoft.com/office/drawing/2014/main" id="{95C3014A-F625-9A47-93DE-8B224AE3EFED}"/>
                  </a:ext>
                </a:extLst>
              </p:cNvPr>
              <p:cNvSpPr txBox="1">
                <a:spLocks noRot="1" noChangeAspect="1" noMove="1" noResize="1" noEditPoints="1" noAdjustHandles="1" noChangeArrowheads="1" noChangeShapeType="1" noTextEdit="1"/>
              </p:cNvSpPr>
              <p:nvPr/>
            </p:nvSpPr>
            <p:spPr>
              <a:xfrm>
                <a:off x="7827883" y="3299119"/>
                <a:ext cx="831906" cy="70788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4079CE6B-6EC9-0543-B9EC-67B19CB83BF4}"/>
                  </a:ext>
                </a:extLst>
              </p:cNvPr>
              <p:cNvSpPr/>
              <p:nvPr/>
            </p:nvSpPr>
            <p:spPr>
              <a:xfrm>
                <a:off x="5257800" y="3276600"/>
                <a:ext cx="976549" cy="15696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600" b="1" i="1" dirty="0" smtClean="0">
                          <a:solidFill>
                            <a:srgbClr val="C00000"/>
                          </a:solidFill>
                          <a:latin typeface="Cambria Math" panose="02040503050406030204" pitchFamily="18" charset="0"/>
                        </a:rPr>
                        <m:t>𝑸</m:t>
                      </m:r>
                    </m:oMath>
                  </m:oMathPara>
                </a14:m>
                <a:endParaRPr lang="en-US" sz="3600" b="1" dirty="0">
                  <a:solidFill>
                    <a:srgbClr val="C00000"/>
                  </a:solidFill>
                </a:endParaRPr>
              </a:p>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3</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3</m:t>
                      </m:r>
                    </m:oMath>
                  </m:oMathPara>
                </a14:m>
                <a:endParaRPr lang="en-US" dirty="0"/>
              </a:p>
              <a:p>
                <a:endParaRPr lang="en-US" sz="3600" dirty="0"/>
              </a:p>
            </p:txBody>
          </p:sp>
        </mc:Choice>
        <mc:Fallback xmlns="">
          <p:sp>
            <p:nvSpPr>
              <p:cNvPr id="25" name="Rectangle 24">
                <a:extLst>
                  <a:ext uri="{FF2B5EF4-FFF2-40B4-BE49-F238E27FC236}">
                    <a16:creationId xmlns:a16="http://schemas.microsoft.com/office/drawing/2014/main" id="{4079CE6B-6EC9-0543-B9EC-67B19CB83BF4}"/>
                  </a:ext>
                </a:extLst>
              </p:cNvPr>
              <p:cNvSpPr>
                <a:spLocks noRot="1" noChangeAspect="1" noMove="1" noResize="1" noEditPoints="1" noAdjustHandles="1" noChangeArrowheads="1" noChangeShapeType="1" noTextEdit="1"/>
              </p:cNvSpPr>
              <p:nvPr/>
            </p:nvSpPr>
            <p:spPr>
              <a:xfrm>
                <a:off x="5257800" y="3276600"/>
                <a:ext cx="976549" cy="156966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1AA1303-B4AC-2F4C-B94A-3444D22488CC}"/>
                  </a:ext>
                </a:extLst>
              </p:cNvPr>
              <p:cNvSpPr/>
              <p:nvPr/>
            </p:nvSpPr>
            <p:spPr>
              <a:xfrm>
                <a:off x="6705600" y="3288762"/>
                <a:ext cx="1322734" cy="15822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600" b="1" i="1" dirty="0" smtClean="0">
                              <a:solidFill>
                                <a:srgbClr val="C00000"/>
                              </a:solidFill>
                              <a:latin typeface="Cambria Math" panose="02040503050406030204" pitchFamily="18" charset="0"/>
                            </a:rPr>
                          </m:ctrlPr>
                        </m:sSupPr>
                        <m:e>
                          <m:r>
                            <a:rPr lang="en-US" sz="3600" b="1" i="1" dirty="0" smtClean="0">
                              <a:solidFill>
                                <a:srgbClr val="C00000"/>
                              </a:solidFill>
                              <a:latin typeface="Cambria Math" panose="02040503050406030204" pitchFamily="18" charset="0"/>
                            </a:rPr>
                            <m:t>𝑸</m:t>
                          </m:r>
                        </m:e>
                        <m:sup>
                          <m:r>
                            <a:rPr lang="en-US" sz="3600" b="1" i="1" dirty="0" smtClean="0">
                              <a:solidFill>
                                <a:srgbClr val="C00000"/>
                              </a:solidFill>
                              <a:latin typeface="Cambria Math" panose="02040503050406030204" pitchFamily="18" charset="0"/>
                            </a:rPr>
                            <m:t>−</m:t>
                          </m:r>
                          <m:r>
                            <a:rPr lang="en-US" sz="3600" b="1" i="1" dirty="0" smtClean="0">
                              <a:solidFill>
                                <a:srgbClr val="C00000"/>
                              </a:solidFill>
                              <a:latin typeface="Cambria Math" panose="02040503050406030204" pitchFamily="18" charset="0"/>
                            </a:rPr>
                            <m:t>𝟏</m:t>
                          </m:r>
                        </m:sup>
                      </m:sSup>
                    </m:oMath>
                  </m:oMathPara>
                </a14:m>
                <a:endParaRPr lang="en-US" sz="3600" b="1" dirty="0"/>
              </a:p>
              <a:p>
                <a:pPr/>
                <a14:m>
                  <m:oMathPara xmlns:m="http://schemas.openxmlformats.org/officeDocument/2006/math">
                    <m:oMathParaPr>
                      <m:jc m:val="centerGroup"/>
                    </m:oMathParaPr>
                    <m:oMath xmlns:m="http://schemas.openxmlformats.org/officeDocument/2006/math">
                      <m:r>
                        <a:rPr lang="en-US" b="0" i="1" dirty="0" smtClean="0">
                          <a:latin typeface="Cambria Math" panose="02040503050406030204" pitchFamily="18" charset="0"/>
                        </a:rPr>
                        <m:t>3</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3</m:t>
                      </m:r>
                    </m:oMath>
                  </m:oMathPara>
                </a14:m>
                <a:endParaRPr lang="en-US" dirty="0"/>
              </a:p>
              <a:p>
                <a:endParaRPr lang="en-US" sz="3600" dirty="0"/>
              </a:p>
            </p:txBody>
          </p:sp>
        </mc:Choice>
        <mc:Fallback xmlns="">
          <p:sp>
            <p:nvSpPr>
              <p:cNvPr id="26" name="Rectangle 25">
                <a:extLst>
                  <a:ext uri="{FF2B5EF4-FFF2-40B4-BE49-F238E27FC236}">
                    <a16:creationId xmlns:a16="http://schemas.microsoft.com/office/drawing/2014/main" id="{91AA1303-B4AC-2F4C-B94A-3444D22488CC}"/>
                  </a:ext>
                </a:extLst>
              </p:cNvPr>
              <p:cNvSpPr>
                <a:spLocks noRot="1" noChangeAspect="1" noMove="1" noResize="1" noEditPoints="1" noAdjustHandles="1" noChangeArrowheads="1" noChangeShapeType="1" noTextEdit="1"/>
              </p:cNvSpPr>
              <p:nvPr/>
            </p:nvSpPr>
            <p:spPr>
              <a:xfrm>
                <a:off x="6705600" y="3288762"/>
                <a:ext cx="1322734" cy="1582228"/>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0B5F76E-9056-EF4A-B2D3-4B7B8A80C97F}"/>
                  </a:ext>
                </a:extLst>
              </p:cNvPr>
              <p:cNvSpPr txBox="1"/>
              <p:nvPr/>
            </p:nvSpPr>
            <p:spPr>
              <a:xfrm>
                <a:off x="5083629" y="4921160"/>
                <a:ext cx="6553200" cy="1384995"/>
              </a:xfrm>
              <a:prstGeom prst="rect">
                <a:avLst/>
              </a:prstGeom>
              <a:noFill/>
            </p:spPr>
            <p:txBody>
              <a:bodyPr wrap="square" rtlCol="0">
                <a:spAutoFit/>
              </a:bodyPr>
              <a:lstStyle/>
              <a:p>
                <a:r>
                  <a:rPr lang="en-US" sz="2800" dirty="0"/>
                  <a:t>We can estimate </a:t>
                </a:r>
                <a14:m>
                  <m:oMath xmlns:m="http://schemas.openxmlformats.org/officeDocument/2006/math">
                    <m:r>
                      <a:rPr lang="en-US" sz="2800" b="1" i="1" dirty="0" smtClean="0">
                        <a:solidFill>
                          <a:srgbClr val="C00000"/>
                        </a:solidFill>
                        <a:latin typeface="Cambria Math" panose="02040503050406030204" pitchFamily="18" charset="0"/>
                      </a:rPr>
                      <m:t>𝑸</m:t>
                    </m:r>
                  </m:oMath>
                </a14:m>
                <a:r>
                  <a:rPr lang="en-US" sz="2800" dirty="0"/>
                  <a:t> to give the camera matrices in </a:t>
                </a:r>
                <a14:m>
                  <m:oMath xmlns:m="http://schemas.openxmlformats.org/officeDocument/2006/math">
                    <m:r>
                      <a:rPr lang="en-US" sz="2800" b="1" i="1" dirty="0" smtClean="0">
                        <a:solidFill>
                          <a:srgbClr val="7030A0"/>
                        </a:solidFill>
                        <a:latin typeface="Cambria Math" panose="02040503050406030204" pitchFamily="18" charset="0"/>
                      </a:rPr>
                      <m:t>𝑴</m:t>
                    </m:r>
                  </m:oMath>
                </a14:m>
                <a:r>
                  <a:rPr lang="en-US" sz="2800" dirty="0"/>
                  <a:t> desirable properties, like orthographic projection</a:t>
                </a:r>
              </a:p>
            </p:txBody>
          </p:sp>
        </mc:Choice>
        <mc:Fallback xmlns="">
          <p:sp>
            <p:nvSpPr>
              <p:cNvPr id="27" name="TextBox 26">
                <a:extLst>
                  <a:ext uri="{FF2B5EF4-FFF2-40B4-BE49-F238E27FC236}">
                    <a16:creationId xmlns:a16="http://schemas.microsoft.com/office/drawing/2014/main" id="{30B5F76E-9056-EF4A-B2D3-4B7B8A80C97F}"/>
                  </a:ext>
                </a:extLst>
              </p:cNvPr>
              <p:cNvSpPr txBox="1">
                <a:spLocks noRot="1" noChangeAspect="1" noMove="1" noResize="1" noEditPoints="1" noAdjustHandles="1" noChangeArrowheads="1" noChangeShapeType="1" noTextEdit="1"/>
              </p:cNvSpPr>
              <p:nvPr/>
            </p:nvSpPr>
            <p:spPr>
              <a:xfrm>
                <a:off x="5083629" y="4921160"/>
                <a:ext cx="6553200" cy="1384995"/>
              </a:xfrm>
              <a:prstGeom prst="rect">
                <a:avLst/>
              </a:prstGeom>
              <a:blipFill>
                <a:blip r:embed="rId11"/>
                <a:stretch>
                  <a:fillRect l="-1741" t="-3604" b="-9910"/>
                </a:stretch>
              </a:blipFill>
            </p:spPr>
            <p:txBody>
              <a:bodyPr/>
              <a:lstStyle/>
              <a:p>
                <a:r>
                  <a:rPr lang="en-US">
                    <a:noFill/>
                  </a:rPr>
                  <a:t> </a:t>
                </a:r>
              </a:p>
            </p:txBody>
          </p:sp>
        </mc:Fallback>
      </mc:AlternateContent>
    </p:spTree>
    <p:extLst>
      <p:ext uri="{BB962C8B-B14F-4D97-AF65-F5344CB8AC3E}">
        <p14:creationId xmlns:p14="http://schemas.microsoft.com/office/powerpoint/2010/main" val="2981354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5FC7C-B5E6-A54E-ABBA-56DC86491588}"/>
              </a:ext>
            </a:extLst>
          </p:cNvPr>
          <p:cNvSpPr>
            <a:spLocks noGrp="1"/>
          </p:cNvSpPr>
          <p:nvPr>
            <p:ph type="title"/>
          </p:nvPr>
        </p:nvSpPr>
        <p:spPr/>
        <p:txBody>
          <a:bodyPr/>
          <a:lstStyle/>
          <a:p>
            <a:r>
              <a:rPr lang="en-US" dirty="0"/>
              <a:t>Eliminating the affine ambiguity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66D01BB-108E-8848-9723-258AD44CD891}"/>
                  </a:ext>
                </a:extLst>
              </p:cNvPr>
              <p:cNvSpPr>
                <a:spLocks noGrp="1"/>
              </p:cNvSpPr>
              <p:nvPr>
                <p:ph idx="1"/>
              </p:nvPr>
            </p:nvSpPr>
            <p:spPr/>
            <p:txBody>
              <a:bodyPr/>
              <a:lstStyle/>
              <a:p>
                <a:pPr marL="457200" indent="-457200">
                  <a:buFont typeface="Arial" panose="020B0604020202020204" pitchFamily="34" charset="0"/>
                  <a:buChar char="•"/>
                </a:pPr>
                <a:r>
                  <a:rPr lang="en-US" sz="2800" dirty="0"/>
                  <a:t>So far, we have obtained one solution: </a:t>
                </a:r>
                <a:endParaRPr lang="en-US" sz="2800" i="1" dirty="0">
                  <a:solidFill>
                    <a:srgbClr val="7030A0"/>
                  </a:solidFill>
                  <a:latin typeface="Cambria Math" panose="02040503050406030204" pitchFamily="18" charset="0"/>
                </a:endParaRPr>
              </a:p>
              <a:p>
                <a:pPr marL="0" indent="0"/>
                <a14:m>
                  <m:oMathPara xmlns:m="http://schemas.openxmlformats.org/officeDocument/2006/math">
                    <m:oMathParaPr>
                      <m:jc m:val="centerGroup"/>
                    </m:oMathParaPr>
                    <m:oMath xmlns:m="http://schemas.openxmlformats.org/officeDocument/2006/math">
                      <m:r>
                        <a:rPr lang="en-US" sz="2800" b="1" i="1" smtClean="0">
                          <a:solidFill>
                            <a:srgbClr val="7030A0"/>
                          </a:solidFill>
                          <a:latin typeface="Cambria Math" panose="02040503050406030204" pitchFamily="18" charset="0"/>
                        </a:rPr>
                        <m:t>𝑫</m:t>
                      </m:r>
                      <m:r>
                        <a:rPr lang="en-US" sz="2800" i="1">
                          <a:solidFill>
                            <a:srgbClr val="7030A0"/>
                          </a:solidFill>
                          <a:latin typeface="Cambria Math" panose="02040503050406030204" pitchFamily="18" charset="0"/>
                        </a:rPr>
                        <m:t>=</m:t>
                      </m:r>
                      <m:d>
                        <m:dPr>
                          <m:begChr m:val="["/>
                          <m:endChr m:val="]"/>
                          <m:ctrlPr>
                            <a:rPr lang="en-US" sz="2800" i="1">
                              <a:solidFill>
                                <a:srgbClr val="7030A0"/>
                              </a:solidFill>
                              <a:latin typeface="Cambria Math" panose="02040503050406030204" pitchFamily="18" charset="0"/>
                            </a:rPr>
                          </m:ctrlPr>
                        </m:dPr>
                        <m:e>
                          <m:eqArr>
                            <m:eqArrPr>
                              <m:ctrlPr>
                                <a:rPr lang="en-US" sz="2800" i="1">
                                  <a:solidFill>
                                    <a:srgbClr val="7030A0"/>
                                  </a:solidFill>
                                  <a:latin typeface="Cambria Math" panose="02040503050406030204" pitchFamily="18" charset="0"/>
                                </a:rPr>
                              </m:ctrlPr>
                            </m:eqArrPr>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𝑨</m:t>
                                  </m:r>
                                </m:e>
                                <m:sub>
                                  <m:r>
                                    <a:rPr lang="en-US" sz="2800" i="1">
                                      <a:solidFill>
                                        <a:srgbClr val="7030A0"/>
                                      </a:solidFill>
                                      <a:latin typeface="Cambria Math" panose="02040503050406030204" pitchFamily="18" charset="0"/>
                                    </a:rPr>
                                    <m:t>1</m:t>
                                  </m:r>
                                </m:sub>
                              </m:sSub>
                            </m:e>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𝑨</m:t>
                                  </m:r>
                                </m:e>
                                <m:sub>
                                  <m:r>
                                    <a:rPr lang="en-US" sz="2800" i="1">
                                      <a:solidFill>
                                        <a:srgbClr val="7030A0"/>
                                      </a:solidFill>
                                      <a:latin typeface="Cambria Math" panose="02040503050406030204" pitchFamily="18" charset="0"/>
                                    </a:rPr>
                                    <m:t>2</m:t>
                                  </m:r>
                                </m:sub>
                              </m:sSub>
                            </m:e>
                            <m:e>
                              <m:r>
                                <a:rPr lang="en-US" sz="2800" i="1">
                                  <a:solidFill>
                                    <a:srgbClr val="7030A0"/>
                                  </a:solidFill>
                                  <a:latin typeface="Cambria Math" panose="02040503050406030204" pitchFamily="18" charset="0"/>
                                </a:rPr>
                                <m:t>⋮</m:t>
                              </m:r>
                            </m:e>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𝑨</m:t>
                                  </m:r>
                                </m:e>
                                <m:sub>
                                  <m:r>
                                    <a:rPr lang="en-US" sz="2800" i="1">
                                      <a:solidFill>
                                        <a:srgbClr val="7030A0"/>
                                      </a:solidFill>
                                      <a:latin typeface="Cambria Math" panose="02040503050406030204" pitchFamily="18" charset="0"/>
                                    </a:rPr>
                                    <m:t>𝑚</m:t>
                                  </m:r>
                                </m:sub>
                              </m:sSub>
                            </m:e>
                          </m:eqArr>
                        </m:e>
                      </m:d>
                      <m:d>
                        <m:dPr>
                          <m:begChr m:val="["/>
                          <m:endChr m:val="]"/>
                          <m:ctrlPr>
                            <a:rPr lang="en-US" sz="2800" i="1">
                              <a:solidFill>
                                <a:srgbClr val="7030A0"/>
                              </a:solidFill>
                              <a:latin typeface="Cambria Math" panose="02040503050406030204" pitchFamily="18" charset="0"/>
                            </a:rPr>
                          </m:ctrlPr>
                        </m:dPr>
                        <m:e>
                          <m:m>
                            <m:mPr>
                              <m:mcs>
                                <m:mc>
                                  <m:mcPr>
                                    <m:count m:val="4"/>
                                    <m:mcJc m:val="center"/>
                                  </m:mcPr>
                                </m:mc>
                              </m:mcs>
                              <m:ctrlPr>
                                <a:rPr lang="en-US" sz="2800" i="1">
                                  <a:solidFill>
                                    <a:srgbClr val="7030A0"/>
                                  </a:solidFill>
                                  <a:latin typeface="Cambria Math" panose="02040503050406030204" pitchFamily="18" charset="0"/>
                                </a:rPr>
                              </m:ctrlPr>
                            </m:mPr>
                            <m:mr>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𝑿</m:t>
                                    </m:r>
                                  </m:e>
                                  <m:sub>
                                    <m:r>
                                      <a:rPr lang="en-US" sz="2800" i="1">
                                        <a:solidFill>
                                          <a:srgbClr val="7030A0"/>
                                        </a:solidFill>
                                        <a:latin typeface="Cambria Math" panose="02040503050406030204" pitchFamily="18" charset="0"/>
                                      </a:rPr>
                                      <m:t>1</m:t>
                                    </m:r>
                                  </m:sub>
                                </m:sSub>
                              </m:e>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𝑿</m:t>
                                    </m:r>
                                  </m:e>
                                  <m:sub>
                                    <m:r>
                                      <a:rPr lang="en-US" sz="2800" i="1">
                                        <a:solidFill>
                                          <a:srgbClr val="7030A0"/>
                                        </a:solidFill>
                                        <a:latin typeface="Cambria Math" panose="02040503050406030204" pitchFamily="18" charset="0"/>
                                      </a:rPr>
                                      <m:t>2</m:t>
                                    </m:r>
                                  </m:sub>
                                </m:sSub>
                              </m:e>
                              <m:e>
                                <m:r>
                                  <a:rPr lang="en-US" sz="2800" i="1">
                                    <a:solidFill>
                                      <a:srgbClr val="7030A0"/>
                                    </a:solidFill>
                                    <a:latin typeface="Cambria Math" panose="02040503050406030204" pitchFamily="18" charset="0"/>
                                  </a:rPr>
                                  <m:t>⋯</m:t>
                                </m:r>
                              </m:e>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𝑿</m:t>
                                    </m:r>
                                  </m:e>
                                  <m:sub>
                                    <m:r>
                                      <a:rPr lang="en-US" sz="2800" i="1">
                                        <a:solidFill>
                                          <a:srgbClr val="7030A0"/>
                                        </a:solidFill>
                                        <a:latin typeface="Cambria Math" panose="02040503050406030204" pitchFamily="18" charset="0"/>
                                      </a:rPr>
                                      <m:t>𝑛</m:t>
                                    </m:r>
                                  </m:sub>
                                </m:sSub>
                              </m:e>
                            </m:mr>
                          </m:m>
                        </m:e>
                      </m:d>
                    </m:oMath>
                  </m:oMathPara>
                </a14:m>
                <a:endParaRPr lang="en-US" sz="2800" dirty="0"/>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We want: </a:t>
                </a:r>
              </a:p>
              <a:p>
                <a:pPr marL="0" indent="0"/>
                <a14:m>
                  <m:oMathPara xmlns:m="http://schemas.openxmlformats.org/officeDocument/2006/math">
                    <m:oMathParaPr>
                      <m:jc m:val="centerGroup"/>
                    </m:oMathParaPr>
                    <m:oMath xmlns:m="http://schemas.openxmlformats.org/officeDocument/2006/math">
                      <m:r>
                        <a:rPr lang="en-US" sz="2800" b="1" i="1">
                          <a:solidFill>
                            <a:srgbClr val="7030A0"/>
                          </a:solidFill>
                          <a:latin typeface="Cambria Math" panose="02040503050406030204" pitchFamily="18" charset="0"/>
                        </a:rPr>
                        <m:t>𝑫</m:t>
                      </m:r>
                      <m:r>
                        <a:rPr lang="en-US" sz="2800" i="1">
                          <a:solidFill>
                            <a:srgbClr val="7030A0"/>
                          </a:solidFill>
                          <a:latin typeface="Cambria Math" panose="02040503050406030204" pitchFamily="18" charset="0"/>
                        </a:rPr>
                        <m:t>=</m:t>
                      </m:r>
                      <m:d>
                        <m:dPr>
                          <m:begChr m:val="["/>
                          <m:endChr m:val="]"/>
                          <m:ctrlPr>
                            <a:rPr lang="en-US" sz="2800" i="1">
                              <a:solidFill>
                                <a:srgbClr val="7030A0"/>
                              </a:solidFill>
                              <a:latin typeface="Cambria Math" panose="02040503050406030204" pitchFamily="18" charset="0"/>
                            </a:rPr>
                          </m:ctrlPr>
                        </m:dPr>
                        <m:e>
                          <m:eqArr>
                            <m:eqArrPr>
                              <m:ctrlPr>
                                <a:rPr lang="en-US" sz="2800" i="1">
                                  <a:solidFill>
                                    <a:srgbClr val="7030A0"/>
                                  </a:solidFill>
                                  <a:latin typeface="Cambria Math" panose="02040503050406030204" pitchFamily="18" charset="0"/>
                                </a:rPr>
                              </m:ctrlPr>
                            </m:eqArrPr>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𝑨</m:t>
                                  </m:r>
                                </m:e>
                                <m:sub>
                                  <m:r>
                                    <a:rPr lang="en-US" sz="2800" i="1">
                                      <a:solidFill>
                                        <a:srgbClr val="7030A0"/>
                                      </a:solidFill>
                                      <a:latin typeface="Cambria Math" panose="02040503050406030204" pitchFamily="18" charset="0"/>
                                    </a:rPr>
                                    <m:t>1</m:t>
                                  </m:r>
                                </m:sub>
                              </m:sSub>
                              <m:r>
                                <a:rPr lang="en-US" sz="2800" b="1" i="1" smtClean="0">
                                  <a:solidFill>
                                    <a:srgbClr val="C00000"/>
                                  </a:solidFill>
                                  <a:latin typeface="Cambria Math" panose="02040503050406030204" pitchFamily="18" charset="0"/>
                                </a:rPr>
                                <m:t>𝑸</m:t>
                              </m:r>
                            </m:e>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𝑨</m:t>
                                  </m:r>
                                </m:e>
                                <m:sub>
                                  <m:r>
                                    <a:rPr lang="en-US" sz="2800" i="1">
                                      <a:solidFill>
                                        <a:srgbClr val="7030A0"/>
                                      </a:solidFill>
                                      <a:latin typeface="Cambria Math" panose="02040503050406030204" pitchFamily="18" charset="0"/>
                                    </a:rPr>
                                    <m:t>2</m:t>
                                  </m:r>
                                </m:sub>
                              </m:sSub>
                              <m:r>
                                <a:rPr lang="en-US" sz="2800" b="1" i="1">
                                  <a:solidFill>
                                    <a:srgbClr val="C00000"/>
                                  </a:solidFill>
                                  <a:latin typeface="Cambria Math" panose="02040503050406030204" pitchFamily="18" charset="0"/>
                                </a:rPr>
                                <m:t>𝑸</m:t>
                              </m:r>
                            </m:e>
                            <m:e>
                              <m:r>
                                <a:rPr lang="en-US" sz="2800" i="1">
                                  <a:solidFill>
                                    <a:srgbClr val="7030A0"/>
                                  </a:solidFill>
                                  <a:latin typeface="Cambria Math" panose="02040503050406030204" pitchFamily="18" charset="0"/>
                                </a:rPr>
                                <m:t>⋮</m:t>
                              </m:r>
                            </m:e>
                            <m:e>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𝑨</m:t>
                                  </m:r>
                                </m:e>
                                <m:sub>
                                  <m:r>
                                    <a:rPr lang="en-US" sz="2800" i="1">
                                      <a:solidFill>
                                        <a:srgbClr val="7030A0"/>
                                      </a:solidFill>
                                      <a:latin typeface="Cambria Math" panose="02040503050406030204" pitchFamily="18" charset="0"/>
                                    </a:rPr>
                                    <m:t>𝑚</m:t>
                                  </m:r>
                                </m:sub>
                              </m:sSub>
                              <m:r>
                                <a:rPr lang="en-US" sz="2800" b="1" i="1">
                                  <a:solidFill>
                                    <a:srgbClr val="C00000"/>
                                  </a:solidFill>
                                  <a:latin typeface="Cambria Math" panose="02040503050406030204" pitchFamily="18" charset="0"/>
                                </a:rPr>
                                <m:t>𝑸</m:t>
                              </m:r>
                            </m:e>
                          </m:eqArr>
                        </m:e>
                      </m:d>
                      <m:d>
                        <m:dPr>
                          <m:begChr m:val="["/>
                          <m:endChr m:val="]"/>
                          <m:ctrlPr>
                            <a:rPr lang="en-US" sz="2800" i="1">
                              <a:solidFill>
                                <a:srgbClr val="7030A0"/>
                              </a:solidFill>
                              <a:latin typeface="Cambria Math" panose="02040503050406030204" pitchFamily="18" charset="0"/>
                            </a:rPr>
                          </m:ctrlPr>
                        </m:dPr>
                        <m:e>
                          <m:m>
                            <m:mPr>
                              <m:mcs>
                                <m:mc>
                                  <m:mcPr>
                                    <m:count m:val="4"/>
                                    <m:mcJc m:val="center"/>
                                  </m:mcPr>
                                </m:mc>
                              </m:mcs>
                              <m:ctrlPr>
                                <a:rPr lang="en-US" sz="2800" i="1">
                                  <a:solidFill>
                                    <a:srgbClr val="7030A0"/>
                                  </a:solidFill>
                                  <a:latin typeface="Cambria Math" panose="02040503050406030204" pitchFamily="18" charset="0"/>
                                </a:rPr>
                              </m:ctrlPr>
                            </m:mPr>
                            <m:mr>
                              <m:e>
                                <m:sSup>
                                  <m:sSupPr>
                                    <m:ctrlPr>
                                      <a:rPr lang="en-US" sz="2800" b="1" i="1" smtClean="0">
                                        <a:solidFill>
                                          <a:srgbClr val="C00000"/>
                                        </a:solidFill>
                                        <a:latin typeface="Cambria Math" panose="02040503050406030204" pitchFamily="18" charset="0"/>
                                      </a:rPr>
                                    </m:ctrlPr>
                                  </m:sSupPr>
                                  <m:e>
                                    <m:r>
                                      <a:rPr lang="en-US" sz="2800" b="1" i="1" smtClean="0">
                                        <a:solidFill>
                                          <a:srgbClr val="C00000"/>
                                        </a:solidFill>
                                        <a:latin typeface="Cambria Math" panose="02040503050406030204" pitchFamily="18" charset="0"/>
                                      </a:rPr>
                                      <m:t>𝑸</m:t>
                                    </m:r>
                                  </m:e>
                                  <m:sup>
                                    <m:r>
                                      <a:rPr lang="en-US" sz="2800" b="1" i="1" smtClean="0">
                                        <a:solidFill>
                                          <a:srgbClr val="C00000"/>
                                        </a:solidFill>
                                        <a:latin typeface="Cambria Math" panose="02040503050406030204" pitchFamily="18" charset="0"/>
                                      </a:rPr>
                                      <m:t>−</m:t>
                                    </m:r>
                                    <m:r>
                                      <a:rPr lang="en-US" sz="2800" b="1" i="1" smtClean="0">
                                        <a:solidFill>
                                          <a:srgbClr val="C00000"/>
                                        </a:solidFill>
                                        <a:latin typeface="Cambria Math" panose="02040503050406030204" pitchFamily="18" charset="0"/>
                                      </a:rPr>
                                      <m:t>𝟏</m:t>
                                    </m:r>
                                  </m:sup>
                                </m:sSup>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𝑿</m:t>
                                    </m:r>
                                  </m:e>
                                  <m:sub>
                                    <m:r>
                                      <a:rPr lang="en-US" sz="2800" i="1">
                                        <a:solidFill>
                                          <a:srgbClr val="7030A0"/>
                                        </a:solidFill>
                                        <a:latin typeface="Cambria Math" panose="02040503050406030204" pitchFamily="18" charset="0"/>
                                      </a:rPr>
                                      <m:t>1</m:t>
                                    </m:r>
                                  </m:sub>
                                </m:sSub>
                              </m:e>
                              <m:e>
                                <m:sSup>
                                  <m:sSupPr>
                                    <m:ctrlPr>
                                      <a:rPr lang="en-US" sz="2800" b="1" i="1">
                                        <a:solidFill>
                                          <a:srgbClr val="C00000"/>
                                        </a:solidFill>
                                        <a:latin typeface="Cambria Math" panose="02040503050406030204" pitchFamily="18" charset="0"/>
                                      </a:rPr>
                                    </m:ctrlPr>
                                  </m:sSupPr>
                                  <m:e>
                                    <m:r>
                                      <a:rPr lang="en-US" sz="2800" b="1" i="1">
                                        <a:solidFill>
                                          <a:srgbClr val="C00000"/>
                                        </a:solidFill>
                                        <a:latin typeface="Cambria Math" panose="02040503050406030204" pitchFamily="18" charset="0"/>
                                      </a:rPr>
                                      <m:t>𝑸</m:t>
                                    </m:r>
                                  </m:e>
                                  <m:sup>
                                    <m:r>
                                      <a:rPr lang="en-US" sz="2800" b="1" i="1">
                                        <a:solidFill>
                                          <a:srgbClr val="C00000"/>
                                        </a:solidFill>
                                        <a:latin typeface="Cambria Math" panose="02040503050406030204" pitchFamily="18" charset="0"/>
                                      </a:rPr>
                                      <m:t>−</m:t>
                                    </m:r>
                                    <m:r>
                                      <a:rPr lang="en-US" sz="2800" b="1" i="1">
                                        <a:solidFill>
                                          <a:srgbClr val="C00000"/>
                                        </a:solidFill>
                                        <a:latin typeface="Cambria Math" panose="02040503050406030204" pitchFamily="18" charset="0"/>
                                      </a:rPr>
                                      <m:t>𝟏</m:t>
                                    </m:r>
                                  </m:sup>
                                </m:sSup>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𝑿</m:t>
                                    </m:r>
                                  </m:e>
                                  <m:sub>
                                    <m:r>
                                      <a:rPr lang="en-US" sz="2800" i="1">
                                        <a:solidFill>
                                          <a:srgbClr val="7030A0"/>
                                        </a:solidFill>
                                        <a:latin typeface="Cambria Math" panose="02040503050406030204" pitchFamily="18" charset="0"/>
                                      </a:rPr>
                                      <m:t>2</m:t>
                                    </m:r>
                                  </m:sub>
                                </m:sSub>
                              </m:e>
                              <m:e>
                                <m:r>
                                  <a:rPr lang="en-US" sz="2800" i="1">
                                    <a:solidFill>
                                      <a:srgbClr val="7030A0"/>
                                    </a:solidFill>
                                    <a:latin typeface="Cambria Math" panose="02040503050406030204" pitchFamily="18" charset="0"/>
                                  </a:rPr>
                                  <m:t>⋯</m:t>
                                </m:r>
                              </m:e>
                              <m:e>
                                <m:sSub>
                                  <m:sSubPr>
                                    <m:ctrlPr>
                                      <a:rPr lang="en-US" sz="2800" i="1">
                                        <a:solidFill>
                                          <a:srgbClr val="7030A0"/>
                                        </a:solidFill>
                                        <a:latin typeface="Cambria Math" panose="02040503050406030204" pitchFamily="18" charset="0"/>
                                      </a:rPr>
                                    </m:ctrlPr>
                                  </m:sSubPr>
                                  <m:e>
                                    <m:sSup>
                                      <m:sSupPr>
                                        <m:ctrlPr>
                                          <a:rPr lang="en-US" sz="2800" b="1" i="1">
                                            <a:solidFill>
                                              <a:srgbClr val="C00000"/>
                                            </a:solidFill>
                                            <a:latin typeface="Cambria Math" panose="02040503050406030204" pitchFamily="18" charset="0"/>
                                          </a:rPr>
                                        </m:ctrlPr>
                                      </m:sSupPr>
                                      <m:e>
                                        <m:r>
                                          <a:rPr lang="en-US" sz="2800" b="1" i="1">
                                            <a:solidFill>
                                              <a:srgbClr val="C00000"/>
                                            </a:solidFill>
                                            <a:latin typeface="Cambria Math" panose="02040503050406030204" pitchFamily="18" charset="0"/>
                                          </a:rPr>
                                          <m:t>𝑸</m:t>
                                        </m:r>
                                      </m:e>
                                      <m:sup>
                                        <m:r>
                                          <a:rPr lang="en-US" sz="2800" b="1" i="1">
                                            <a:solidFill>
                                              <a:srgbClr val="C00000"/>
                                            </a:solidFill>
                                            <a:latin typeface="Cambria Math" panose="02040503050406030204" pitchFamily="18" charset="0"/>
                                          </a:rPr>
                                          <m:t>−</m:t>
                                        </m:r>
                                        <m:r>
                                          <a:rPr lang="en-US" sz="2800" b="1" i="1">
                                            <a:solidFill>
                                              <a:srgbClr val="C00000"/>
                                            </a:solidFill>
                                            <a:latin typeface="Cambria Math" panose="02040503050406030204" pitchFamily="18" charset="0"/>
                                          </a:rPr>
                                          <m:t>𝟏</m:t>
                                        </m:r>
                                      </m:sup>
                                    </m:sSup>
                                    <m:r>
                                      <a:rPr lang="en-US" sz="2800" b="1" i="1">
                                        <a:solidFill>
                                          <a:srgbClr val="7030A0"/>
                                        </a:solidFill>
                                        <a:latin typeface="Cambria Math" panose="02040503050406030204" pitchFamily="18" charset="0"/>
                                      </a:rPr>
                                      <m:t>𝑿</m:t>
                                    </m:r>
                                  </m:e>
                                  <m:sub>
                                    <m:r>
                                      <a:rPr lang="en-US" sz="2800" i="1">
                                        <a:solidFill>
                                          <a:srgbClr val="7030A0"/>
                                        </a:solidFill>
                                        <a:latin typeface="Cambria Math" panose="02040503050406030204" pitchFamily="18" charset="0"/>
                                      </a:rPr>
                                      <m:t>𝑛</m:t>
                                    </m:r>
                                  </m:sub>
                                </m:sSub>
                              </m:e>
                            </m:mr>
                          </m:m>
                        </m:e>
                      </m:d>
                    </m:oMath>
                  </m:oMathPara>
                </a14:m>
                <a:endParaRPr lang="en-US" sz="2800" dirty="0"/>
              </a:p>
              <a:p>
                <a:pPr marL="0" indent="0"/>
                <a:r>
                  <a:rPr lang="en-US" sz="2800" dirty="0"/>
                  <a:t>such that each camera matrix </a:t>
                </a:r>
                <a14:m>
                  <m:oMath xmlns:m="http://schemas.openxmlformats.org/officeDocument/2006/math">
                    <m:sSub>
                      <m:sSubPr>
                        <m:ctrlPr>
                          <a:rPr lang="en-US" sz="2800" i="1">
                            <a:solidFill>
                              <a:srgbClr val="7030A0"/>
                            </a:solidFill>
                            <a:latin typeface="Cambria Math" panose="02040503050406030204" pitchFamily="18" charset="0"/>
                          </a:rPr>
                        </m:ctrlPr>
                      </m:sSubPr>
                      <m:e>
                        <m:r>
                          <a:rPr lang="en-US" sz="2800" b="1" i="1">
                            <a:solidFill>
                              <a:srgbClr val="7030A0"/>
                            </a:solidFill>
                            <a:latin typeface="Cambria Math" panose="02040503050406030204" pitchFamily="18" charset="0"/>
                          </a:rPr>
                          <m:t>𝑨</m:t>
                        </m:r>
                      </m:e>
                      <m:sub>
                        <m:r>
                          <a:rPr lang="en-US" sz="2800" b="0" i="1" smtClean="0">
                            <a:solidFill>
                              <a:srgbClr val="7030A0"/>
                            </a:solidFill>
                            <a:latin typeface="Cambria Math" panose="02040503050406030204" pitchFamily="18" charset="0"/>
                          </a:rPr>
                          <m:t>𝑖</m:t>
                        </m:r>
                      </m:sub>
                    </m:sSub>
                    <m:r>
                      <a:rPr lang="en-US" sz="2800" b="1" i="1">
                        <a:solidFill>
                          <a:srgbClr val="C00000"/>
                        </a:solidFill>
                        <a:latin typeface="Cambria Math" panose="02040503050406030204" pitchFamily="18" charset="0"/>
                      </a:rPr>
                      <m:t>𝑸</m:t>
                    </m:r>
                  </m:oMath>
                </a14:m>
                <a:r>
                  <a:rPr lang="en-US" sz="2800" dirty="0"/>
                  <a:t> represents orthographic projection, i.e., has orthonormal axes (rows) </a:t>
                </a:r>
              </a:p>
            </p:txBody>
          </p:sp>
        </mc:Choice>
        <mc:Fallback xmlns="">
          <p:sp>
            <p:nvSpPr>
              <p:cNvPr id="3" name="Content Placeholder 2">
                <a:extLst>
                  <a:ext uri="{FF2B5EF4-FFF2-40B4-BE49-F238E27FC236}">
                    <a16:creationId xmlns:a16="http://schemas.microsoft.com/office/drawing/2014/main" id="{C66D01BB-108E-8848-9723-258AD44CD891}"/>
                  </a:ext>
                </a:extLst>
              </p:cNvPr>
              <p:cNvSpPr>
                <a:spLocks noGrp="1" noRot="1" noChangeAspect="1" noMove="1" noResize="1" noEditPoints="1" noAdjustHandles="1" noChangeArrowheads="1" noChangeShapeType="1" noTextEdit="1"/>
              </p:cNvSpPr>
              <p:nvPr>
                <p:ph idx="1"/>
              </p:nvPr>
            </p:nvSpPr>
            <p:spPr>
              <a:blipFill>
                <a:blip r:embed="rId2"/>
                <a:stretch>
                  <a:fillRect l="-1348" t="-1691" b="-120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1328C76-8AE5-884C-BCFB-16237E263BEA}"/>
                  </a:ext>
                </a:extLst>
              </p:cNvPr>
              <p:cNvSpPr txBox="1"/>
              <p:nvPr/>
            </p:nvSpPr>
            <p:spPr>
              <a:xfrm>
                <a:off x="4495800" y="3096479"/>
                <a:ext cx="109241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2</m:t>
                      </m:r>
                      <m:r>
                        <a:rPr lang="en-US" b="0" i="1" dirty="0" smtClean="0">
                          <a:latin typeface="Cambria Math" panose="02040503050406030204" pitchFamily="18" charset="0"/>
                        </a:rPr>
                        <m:t>𝑚</m:t>
                      </m:r>
                      <m:r>
                        <a:rPr lang="en-US" i="1" dirty="0" smtClean="0">
                          <a:latin typeface="Cambria Math" panose="02040503050406030204" pitchFamily="18" charset="0"/>
                          <a:ea typeface="Cambria Math" panose="02040503050406030204" pitchFamily="18" charset="0"/>
                        </a:rPr>
                        <m:t>×</m:t>
                      </m:r>
                      <m:r>
                        <a:rPr lang="en-US" i="1" dirty="0" smtClean="0">
                          <a:latin typeface="Cambria Math" panose="02040503050406030204" pitchFamily="18" charset="0"/>
                        </a:rPr>
                        <m:t>3</m:t>
                      </m:r>
                    </m:oMath>
                  </m:oMathPara>
                </a14:m>
                <a:endParaRPr lang="en-US" dirty="0"/>
              </a:p>
            </p:txBody>
          </p:sp>
        </mc:Choice>
        <mc:Fallback xmlns="">
          <p:sp>
            <p:nvSpPr>
              <p:cNvPr id="4" name="TextBox 3">
                <a:extLst>
                  <a:ext uri="{FF2B5EF4-FFF2-40B4-BE49-F238E27FC236}">
                    <a16:creationId xmlns:a16="http://schemas.microsoft.com/office/drawing/2014/main" id="{F1328C76-8AE5-884C-BCFB-16237E263BEA}"/>
                  </a:ext>
                </a:extLst>
              </p:cNvPr>
              <p:cNvSpPr txBox="1">
                <a:spLocks noRot="1" noChangeAspect="1" noMove="1" noResize="1" noEditPoints="1" noAdjustHandles="1" noChangeArrowheads="1" noChangeShapeType="1" noTextEdit="1"/>
              </p:cNvSpPr>
              <p:nvPr/>
            </p:nvSpPr>
            <p:spPr>
              <a:xfrm>
                <a:off x="4495800" y="3096479"/>
                <a:ext cx="1092415" cy="46166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A45B13F-2232-C14F-8B40-AE1B019CED0C}"/>
                  </a:ext>
                </a:extLst>
              </p:cNvPr>
              <p:cNvSpPr txBox="1"/>
              <p:nvPr/>
            </p:nvSpPr>
            <p:spPr>
              <a:xfrm>
                <a:off x="6400800" y="2438400"/>
                <a:ext cx="84074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3</m:t>
                      </m:r>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𝑛</m:t>
                      </m:r>
                    </m:oMath>
                  </m:oMathPara>
                </a14:m>
                <a:endParaRPr lang="en-US" dirty="0"/>
              </a:p>
            </p:txBody>
          </p:sp>
        </mc:Choice>
        <mc:Fallback xmlns="">
          <p:sp>
            <p:nvSpPr>
              <p:cNvPr id="5" name="TextBox 4">
                <a:extLst>
                  <a:ext uri="{FF2B5EF4-FFF2-40B4-BE49-F238E27FC236}">
                    <a16:creationId xmlns:a16="http://schemas.microsoft.com/office/drawing/2014/main" id="{5A45B13F-2232-C14F-8B40-AE1B019CED0C}"/>
                  </a:ext>
                </a:extLst>
              </p:cNvPr>
              <p:cNvSpPr txBox="1">
                <a:spLocks noRot="1" noChangeAspect="1" noMove="1" noResize="1" noEditPoints="1" noAdjustHandles="1" noChangeArrowheads="1" noChangeShapeType="1" noTextEdit="1"/>
              </p:cNvSpPr>
              <p:nvPr/>
            </p:nvSpPr>
            <p:spPr>
              <a:xfrm>
                <a:off x="6400800" y="2438400"/>
                <a:ext cx="840743" cy="46166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4244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r>
              <a:rPr lang="en-US"/>
              <a:t>Eliminating the affine ambiguity</a:t>
            </a:r>
          </a:p>
        </p:txBody>
      </p:sp>
      <mc:AlternateContent xmlns:mc="http://schemas.openxmlformats.org/markup-compatibility/2006" xmlns:a14="http://schemas.microsoft.com/office/drawing/2010/main">
        <mc:Choice Requires="a14">
          <p:sp>
            <p:nvSpPr>
              <p:cNvPr id="1054723" name="Rectangle 3"/>
              <p:cNvSpPr>
                <a:spLocks noGrp="1" noChangeArrowheads="1"/>
              </p:cNvSpPr>
              <p:nvPr>
                <p:ph idx="1"/>
              </p:nvPr>
            </p:nvSpPr>
            <p:spPr/>
            <p:txBody>
              <a:bodyPr/>
              <a:lstStyle/>
              <a:p>
                <a:pPr>
                  <a:buFontTx/>
                  <a:buChar char="•"/>
                </a:pPr>
                <a:r>
                  <a:rPr lang="en-US" dirty="0"/>
                  <a:t>Let </a:t>
                </a:r>
                <a14:m>
                  <m:oMath xmlns:m="http://schemas.openxmlformats.org/officeDocument/2006/math">
                    <m:sSub>
                      <m:sSubPr>
                        <m:ctrlPr>
                          <a:rPr lang="en-US" i="1" smtClean="0">
                            <a:solidFill>
                              <a:srgbClr val="C00000"/>
                            </a:solidFill>
                            <a:latin typeface="Cambria Math" panose="02040503050406030204" pitchFamily="18" charset="0"/>
                          </a:rPr>
                        </m:ctrlPr>
                      </m:sSubPr>
                      <m:e>
                        <m:r>
                          <a:rPr lang="en-US" b="1" i="1" smtClean="0">
                            <a:solidFill>
                              <a:srgbClr val="C00000"/>
                            </a:solidFill>
                            <a:latin typeface="Cambria Math" panose="02040503050406030204" pitchFamily="18" charset="0"/>
                          </a:rPr>
                          <m:t>𝒂</m:t>
                        </m:r>
                      </m:e>
                      <m:sub>
                        <m:r>
                          <a:rPr lang="en-US" b="0" i="1" smtClean="0">
                            <a:solidFill>
                              <a:srgbClr val="C00000"/>
                            </a:solidFill>
                            <a:latin typeface="Cambria Math" panose="02040503050406030204" pitchFamily="18" charset="0"/>
                          </a:rPr>
                          <m:t>1</m:t>
                        </m:r>
                      </m:sub>
                    </m:sSub>
                  </m:oMath>
                </a14:m>
                <a:r>
                  <a:rPr lang="en-US" dirty="0"/>
                  <a:t> and </a:t>
                </a:r>
                <a14:m>
                  <m:oMath xmlns:m="http://schemas.openxmlformats.org/officeDocument/2006/math">
                    <m:sSub>
                      <m:sSubPr>
                        <m:ctrlPr>
                          <a:rPr lang="en-US" i="1" smtClean="0">
                            <a:solidFill>
                              <a:srgbClr val="C00000"/>
                            </a:solidFill>
                            <a:latin typeface="Cambria Math" panose="02040503050406030204" pitchFamily="18" charset="0"/>
                          </a:rPr>
                        </m:ctrlPr>
                      </m:sSubPr>
                      <m:e>
                        <m:r>
                          <a:rPr lang="en-US" b="1" i="1">
                            <a:solidFill>
                              <a:srgbClr val="C00000"/>
                            </a:solidFill>
                            <a:latin typeface="Cambria Math" panose="02040503050406030204" pitchFamily="18" charset="0"/>
                          </a:rPr>
                          <m:t>𝒂</m:t>
                        </m:r>
                      </m:e>
                      <m:sub>
                        <m:r>
                          <a:rPr lang="en-US" b="0" i="1" smtClean="0">
                            <a:solidFill>
                              <a:srgbClr val="C00000"/>
                            </a:solidFill>
                            <a:latin typeface="Cambria Math" panose="02040503050406030204" pitchFamily="18" charset="0"/>
                          </a:rPr>
                          <m:t>2</m:t>
                        </m:r>
                      </m:sub>
                    </m:sSub>
                  </m:oMath>
                </a14:m>
                <a:r>
                  <a:rPr lang="en-US" dirty="0">
                    <a:solidFill>
                      <a:srgbClr val="C00000"/>
                    </a:solidFill>
                  </a:rPr>
                  <a:t> </a:t>
                </a:r>
                <a:r>
                  <a:rPr lang="en-US" dirty="0"/>
                  <a:t>be the rows of a </a:t>
                </a:r>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×3</m:t>
                    </m:r>
                  </m:oMath>
                </a14:m>
                <a:r>
                  <a:rPr lang="en-US" dirty="0"/>
                  <a:t> orthographic projection matrix. Then</a:t>
                </a:r>
                <a:br>
                  <a:rPr lang="en-US" dirty="0"/>
                </a:br>
                <a:br>
                  <a:rPr lang="en-US" dirty="0"/>
                </a:br>
                <a:br>
                  <a:rPr lang="en-US" dirty="0"/>
                </a:br>
                <a:br>
                  <a:rPr lang="en-US" dirty="0"/>
                </a:br>
                <a:br>
                  <a:rPr lang="en-US" dirty="0"/>
                </a:br>
                <a:br>
                  <a:rPr lang="en-US" dirty="0"/>
                </a:br>
                <a:endParaRPr lang="en-US" dirty="0"/>
              </a:p>
              <a:p>
                <a:pPr lvl="1"/>
                <a:endParaRPr lang="en-US" dirty="0"/>
              </a:p>
              <a:p>
                <a:pPr>
                  <a:buFontTx/>
                  <a:buChar char="•"/>
                </a:pPr>
                <a:r>
                  <a:rPr lang="en-US" dirty="0"/>
                  <a:t>This translates into </a:t>
                </a:r>
                <a14:m>
                  <m:oMath xmlns:m="http://schemas.openxmlformats.org/officeDocument/2006/math">
                    <m:r>
                      <a:rPr lang="en-US" i="1" dirty="0" smtClean="0">
                        <a:solidFill>
                          <a:srgbClr val="7030A0"/>
                        </a:solidFill>
                        <a:latin typeface="Cambria Math" panose="02040503050406030204" pitchFamily="18" charset="0"/>
                      </a:rPr>
                      <m:t>3</m:t>
                    </m:r>
                    <m:r>
                      <a:rPr lang="en-US" i="1" dirty="0" smtClean="0">
                        <a:solidFill>
                          <a:srgbClr val="7030A0"/>
                        </a:solidFill>
                        <a:latin typeface="Cambria Math" panose="02040503050406030204" pitchFamily="18" charset="0"/>
                      </a:rPr>
                      <m:t>𝑚</m:t>
                    </m:r>
                  </m:oMath>
                </a14:m>
                <a:r>
                  <a:rPr lang="en-US" dirty="0"/>
                  <a:t> constraints on the 9 entries of </a:t>
                </a:r>
                <a14:m>
                  <m:oMath xmlns:m="http://schemas.openxmlformats.org/officeDocument/2006/math">
                    <m:r>
                      <a:rPr lang="en-US" b="1" i="1">
                        <a:solidFill>
                          <a:srgbClr val="C00000"/>
                        </a:solidFill>
                        <a:latin typeface="Cambria Math" panose="02040503050406030204" pitchFamily="18" charset="0"/>
                      </a:rPr>
                      <m:t>𝑸</m:t>
                    </m:r>
                  </m:oMath>
                </a14:m>
                <a:r>
                  <a:rPr lang="en-US" dirty="0"/>
                  <a:t>: </a:t>
                </a:r>
              </a:p>
              <a:p>
                <a:pPr marL="0" indent="0"/>
                <a14:m>
                  <m:oMathPara xmlns:m="http://schemas.openxmlformats.org/officeDocument/2006/math">
                    <m:oMathParaPr>
                      <m:jc m:val="centerGroup"/>
                    </m:oMathParaPr>
                    <m:oMath xmlns:m="http://schemas.openxmlformats.org/officeDocument/2006/math">
                      <m:d>
                        <m:dPr>
                          <m:ctrlPr>
                            <a:rPr lang="en-US" i="1" smtClean="0">
                              <a:solidFill>
                                <a:srgbClr val="7030A0"/>
                              </a:solidFill>
                              <a:latin typeface="Cambria Math" panose="02040503050406030204" pitchFamily="18" charset="0"/>
                            </a:rPr>
                          </m:ctrlPr>
                        </m:dPr>
                        <m:e>
                          <m:sSub>
                            <m:sSubPr>
                              <m:ctrlPr>
                                <a:rPr lang="en-US" i="1" smtClean="0">
                                  <a:solidFill>
                                    <a:srgbClr val="7030A0"/>
                                  </a:solidFill>
                                  <a:latin typeface="Cambria Math" panose="02040503050406030204" pitchFamily="18" charset="0"/>
                                </a:rPr>
                              </m:ctrlPr>
                            </m:sSubPr>
                            <m:e>
                              <m:r>
                                <a:rPr lang="en-US" b="1" i="1" smtClean="0">
                                  <a:solidFill>
                                    <a:srgbClr val="7030A0"/>
                                  </a:solidFill>
                                  <a:latin typeface="Cambria Math" panose="02040503050406030204" pitchFamily="18" charset="0"/>
                                </a:rPr>
                                <m:t>𝑨</m:t>
                              </m:r>
                            </m:e>
                            <m:sub>
                              <m:r>
                                <a:rPr lang="en-US" b="0" i="1" smtClean="0">
                                  <a:solidFill>
                                    <a:srgbClr val="7030A0"/>
                                  </a:solidFill>
                                  <a:latin typeface="Cambria Math" panose="02040503050406030204" pitchFamily="18" charset="0"/>
                                </a:rPr>
                                <m:t>𝑖</m:t>
                              </m:r>
                            </m:sub>
                          </m:sSub>
                          <m:r>
                            <a:rPr lang="en-US" b="1" i="1" smtClean="0">
                              <a:solidFill>
                                <a:srgbClr val="C00000"/>
                              </a:solidFill>
                              <a:latin typeface="Cambria Math" panose="02040503050406030204" pitchFamily="18" charset="0"/>
                            </a:rPr>
                            <m:t>𝑸</m:t>
                          </m:r>
                        </m:e>
                      </m:d>
                      <m:sSup>
                        <m:sSupPr>
                          <m:ctrlPr>
                            <a:rPr lang="en-US" i="1" smtClean="0">
                              <a:solidFill>
                                <a:srgbClr val="7030A0"/>
                              </a:solidFill>
                              <a:latin typeface="Cambria Math" panose="02040503050406030204" pitchFamily="18" charset="0"/>
                            </a:rPr>
                          </m:ctrlPr>
                        </m:sSupPr>
                        <m:e>
                          <m:d>
                            <m:dPr>
                              <m:ctrlPr>
                                <a:rPr lang="en-US" i="1" smtClean="0">
                                  <a:solidFill>
                                    <a:srgbClr val="7030A0"/>
                                  </a:solidFill>
                                  <a:latin typeface="Cambria Math" panose="02040503050406030204" pitchFamily="18" charset="0"/>
                                </a:rPr>
                              </m:ctrlPr>
                            </m:dPr>
                            <m:e>
                              <m:sSub>
                                <m:sSubPr>
                                  <m:ctrlPr>
                                    <a:rPr lang="en-US" i="1" smtClean="0">
                                      <a:solidFill>
                                        <a:srgbClr val="7030A0"/>
                                      </a:solidFill>
                                      <a:latin typeface="Cambria Math" panose="02040503050406030204" pitchFamily="18" charset="0"/>
                                    </a:rPr>
                                  </m:ctrlPr>
                                </m:sSubPr>
                                <m:e>
                                  <m:r>
                                    <a:rPr lang="en-US" b="1" i="1" smtClean="0">
                                      <a:solidFill>
                                        <a:srgbClr val="7030A0"/>
                                      </a:solidFill>
                                      <a:latin typeface="Cambria Math" panose="02040503050406030204" pitchFamily="18" charset="0"/>
                                    </a:rPr>
                                    <m:t>𝑨</m:t>
                                  </m:r>
                                </m:e>
                                <m:sub>
                                  <m:r>
                                    <a:rPr lang="en-US" b="0" i="1" smtClean="0">
                                      <a:solidFill>
                                        <a:srgbClr val="7030A0"/>
                                      </a:solidFill>
                                      <a:latin typeface="Cambria Math" panose="02040503050406030204" pitchFamily="18" charset="0"/>
                                    </a:rPr>
                                    <m:t>𝑖</m:t>
                                  </m:r>
                                </m:sub>
                              </m:sSub>
                              <m:r>
                                <a:rPr lang="en-US" b="1" i="1" smtClean="0">
                                  <a:solidFill>
                                    <a:srgbClr val="C00000"/>
                                  </a:solidFill>
                                  <a:latin typeface="Cambria Math" panose="02040503050406030204" pitchFamily="18" charset="0"/>
                                </a:rPr>
                                <m:t>𝑸</m:t>
                              </m:r>
                            </m:e>
                          </m:d>
                        </m:e>
                        <m:sup>
                          <m:r>
                            <a:rPr lang="en-US" b="0" i="1" smtClean="0">
                              <a:solidFill>
                                <a:srgbClr val="7030A0"/>
                              </a:solidFill>
                              <a:latin typeface="Cambria Math" panose="02040503050406030204" pitchFamily="18" charset="0"/>
                            </a:rPr>
                            <m:t>𝑇</m:t>
                          </m:r>
                        </m:sup>
                      </m:sSup>
                      <m:r>
                        <a:rPr lang="en-US" b="0" i="1" smtClean="0">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b="1" i="1">
                              <a:solidFill>
                                <a:srgbClr val="7030A0"/>
                              </a:solidFill>
                              <a:latin typeface="Cambria Math" panose="02040503050406030204" pitchFamily="18" charset="0"/>
                            </a:rPr>
                            <m:t>𝑨</m:t>
                          </m:r>
                        </m:e>
                        <m:sub>
                          <m:r>
                            <a:rPr lang="en-US" i="1">
                              <a:solidFill>
                                <a:srgbClr val="7030A0"/>
                              </a:solidFill>
                              <a:latin typeface="Cambria Math" panose="02040503050406030204" pitchFamily="18" charset="0"/>
                            </a:rPr>
                            <m:t>𝑖</m:t>
                          </m:r>
                        </m:sub>
                      </m:sSub>
                      <m:d>
                        <m:dPr>
                          <m:ctrlPr>
                            <a:rPr lang="en-US" i="1" smtClean="0">
                              <a:solidFill>
                                <a:srgbClr val="7030A0"/>
                              </a:solidFill>
                              <a:latin typeface="Cambria Math" panose="02040503050406030204" pitchFamily="18" charset="0"/>
                            </a:rPr>
                          </m:ctrlPr>
                        </m:dPr>
                        <m:e>
                          <m:r>
                            <a:rPr lang="en-US" b="1" i="1" smtClean="0">
                              <a:solidFill>
                                <a:srgbClr val="C00000"/>
                              </a:solidFill>
                              <a:latin typeface="Cambria Math" panose="02040503050406030204" pitchFamily="18" charset="0"/>
                            </a:rPr>
                            <m:t>𝑸</m:t>
                          </m:r>
                          <m:sSup>
                            <m:sSupPr>
                              <m:ctrlPr>
                                <a:rPr lang="en-US" b="0" i="1" smtClean="0">
                                  <a:solidFill>
                                    <a:srgbClr val="C00000"/>
                                  </a:solidFill>
                                  <a:latin typeface="Cambria Math" panose="02040503050406030204" pitchFamily="18" charset="0"/>
                                </a:rPr>
                              </m:ctrlPr>
                            </m:sSupPr>
                            <m:e>
                              <m:r>
                                <a:rPr lang="en-US" b="1" i="1" smtClean="0">
                                  <a:solidFill>
                                    <a:srgbClr val="C00000"/>
                                  </a:solidFill>
                                  <a:latin typeface="Cambria Math" panose="02040503050406030204" pitchFamily="18" charset="0"/>
                                </a:rPr>
                                <m:t>𝑸</m:t>
                              </m:r>
                            </m:e>
                            <m:sup>
                              <m:r>
                                <a:rPr lang="en-US" b="0" i="1" smtClean="0">
                                  <a:solidFill>
                                    <a:srgbClr val="C00000"/>
                                  </a:solidFill>
                                  <a:latin typeface="Cambria Math" panose="02040503050406030204" pitchFamily="18" charset="0"/>
                                </a:rPr>
                                <m:t>𝑇</m:t>
                              </m:r>
                            </m:sup>
                          </m:sSup>
                        </m:e>
                      </m:d>
                      <m:sSubSup>
                        <m:sSubSupPr>
                          <m:ctrlPr>
                            <a:rPr lang="en-US" i="1" smtClean="0">
                              <a:solidFill>
                                <a:srgbClr val="7030A0"/>
                              </a:solidFill>
                              <a:latin typeface="Cambria Math" panose="02040503050406030204" pitchFamily="18" charset="0"/>
                            </a:rPr>
                          </m:ctrlPr>
                        </m:sSubSupPr>
                        <m:e>
                          <m:r>
                            <a:rPr lang="en-US" b="1" i="1" smtClean="0">
                              <a:solidFill>
                                <a:srgbClr val="7030A0"/>
                              </a:solidFill>
                              <a:latin typeface="Cambria Math" panose="02040503050406030204" pitchFamily="18" charset="0"/>
                            </a:rPr>
                            <m:t>𝑨</m:t>
                          </m:r>
                        </m:e>
                        <m:sub>
                          <m:r>
                            <a:rPr lang="en-US" b="0" i="1" smtClean="0">
                              <a:solidFill>
                                <a:srgbClr val="7030A0"/>
                              </a:solidFill>
                              <a:latin typeface="Cambria Math" panose="02040503050406030204" pitchFamily="18" charset="0"/>
                            </a:rPr>
                            <m:t>𝑖</m:t>
                          </m:r>
                        </m:sub>
                        <m:sup>
                          <m:r>
                            <a:rPr lang="en-US" b="0" i="1" smtClean="0">
                              <a:solidFill>
                                <a:srgbClr val="7030A0"/>
                              </a:solidFill>
                              <a:latin typeface="Cambria Math" panose="02040503050406030204" pitchFamily="18" charset="0"/>
                            </a:rPr>
                            <m:t>𝑇</m:t>
                          </m:r>
                        </m:sup>
                      </m:sSubSup>
                      <m: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1" i="0" smtClean="0">
                              <a:solidFill>
                                <a:srgbClr val="7030A0"/>
                              </a:solidFill>
                              <a:latin typeface="Cambria Math" panose="02040503050406030204" pitchFamily="18" charset="0"/>
                            </a:rPr>
                            <m:t>𝐈</m:t>
                          </m:r>
                        </m:e>
                        <m:sub>
                          <m:r>
                            <a:rPr lang="en-US" b="0" i="1" smtClean="0">
                              <a:solidFill>
                                <a:srgbClr val="7030A0"/>
                              </a:solidFill>
                              <a:latin typeface="Cambria Math" panose="02040503050406030204" pitchFamily="18" charset="0"/>
                            </a:rPr>
                            <m:t>2</m:t>
                          </m:r>
                          <m:r>
                            <a:rPr lang="en-US" b="0" i="1" smtClean="0">
                              <a:solidFill>
                                <a:srgbClr val="7030A0"/>
                              </a:solidFill>
                              <a:latin typeface="Cambria Math" panose="02040503050406030204" pitchFamily="18" charset="0"/>
                              <a:ea typeface="Cambria Math" panose="02040503050406030204" pitchFamily="18" charset="0"/>
                            </a:rPr>
                            <m:t>×2</m:t>
                          </m:r>
                        </m:sub>
                      </m:sSub>
                      <m:r>
                        <a:rPr lang="en-US" b="0" i="1" smtClean="0">
                          <a:solidFill>
                            <a:srgbClr val="7030A0"/>
                          </a:solidFill>
                          <a:latin typeface="Cambria Math" panose="02040503050406030204" pitchFamily="18" charset="0"/>
                        </a:rPr>
                        <m:t>,  </m:t>
                      </m:r>
                      <m:r>
                        <a:rPr lang="en-US" b="0" i="1" smtClean="0">
                          <a:solidFill>
                            <a:srgbClr val="7030A0"/>
                          </a:solidFill>
                          <a:latin typeface="Cambria Math" panose="02040503050406030204" pitchFamily="18" charset="0"/>
                        </a:rPr>
                        <m:t>𝑖</m:t>
                      </m:r>
                      <m:r>
                        <a:rPr lang="en-US" b="0" i="1" smtClean="0">
                          <a:solidFill>
                            <a:srgbClr val="7030A0"/>
                          </a:solidFill>
                          <a:latin typeface="Cambria Math" panose="02040503050406030204" pitchFamily="18" charset="0"/>
                        </a:rPr>
                        <m:t>=1, …, </m:t>
                      </m:r>
                      <m:r>
                        <a:rPr lang="en-US" b="0" i="1" smtClean="0">
                          <a:solidFill>
                            <a:srgbClr val="7030A0"/>
                          </a:solidFill>
                          <a:latin typeface="Cambria Math" panose="02040503050406030204" pitchFamily="18" charset="0"/>
                        </a:rPr>
                        <m:t>𝑚</m:t>
                      </m:r>
                    </m:oMath>
                  </m:oMathPara>
                </a14:m>
                <a:endParaRPr lang="en-US" i="1" dirty="0">
                  <a:solidFill>
                    <a:srgbClr val="7030A0"/>
                  </a:solidFill>
                </a:endParaRPr>
              </a:p>
              <a:p>
                <a:pPr lvl="1"/>
                <a:r>
                  <a:rPr lang="en-US" sz="2400" dirty="0"/>
                  <a:t>Are the constraints linear?</a:t>
                </a:r>
              </a:p>
              <a:p>
                <a:pPr lvl="1"/>
                <a:r>
                  <a:rPr lang="en-US" sz="2400" dirty="0"/>
                  <a:t>First, solve for </a:t>
                </a:r>
                <a14:m>
                  <m:oMath xmlns:m="http://schemas.openxmlformats.org/officeDocument/2006/math">
                    <m:r>
                      <a:rPr lang="en-US" sz="2400" b="1" i="1" dirty="0" smtClean="0">
                        <a:solidFill>
                          <a:srgbClr val="C00000"/>
                        </a:solidFill>
                        <a:latin typeface="Cambria Math" panose="02040503050406030204" pitchFamily="18" charset="0"/>
                      </a:rPr>
                      <m:t>𝑳</m:t>
                    </m:r>
                    <m:r>
                      <a:rPr lang="en-US" sz="2400" b="1" i="1" dirty="0" smtClean="0">
                        <a:solidFill>
                          <a:srgbClr val="C00000"/>
                        </a:solidFill>
                        <a:latin typeface="Cambria Math" panose="02040503050406030204" pitchFamily="18" charset="0"/>
                      </a:rPr>
                      <m:t> </m:t>
                    </m:r>
                    <m:r>
                      <a:rPr lang="en-US" sz="2400" i="1" dirty="0">
                        <a:solidFill>
                          <a:srgbClr val="C00000"/>
                        </a:solidFill>
                        <a:latin typeface="Cambria Math" panose="02040503050406030204" pitchFamily="18" charset="0"/>
                      </a:rPr>
                      <m:t>=</m:t>
                    </m:r>
                    <m:r>
                      <a:rPr lang="en-US" sz="2400" b="1" i="1">
                        <a:solidFill>
                          <a:srgbClr val="C00000"/>
                        </a:solidFill>
                        <a:latin typeface="Cambria Math" panose="02040503050406030204" pitchFamily="18" charset="0"/>
                      </a:rPr>
                      <m:t>𝑸</m:t>
                    </m:r>
                    <m:sSup>
                      <m:sSupPr>
                        <m:ctrlPr>
                          <a:rPr lang="en-US" sz="2400" i="1">
                            <a:solidFill>
                              <a:srgbClr val="C00000"/>
                            </a:solidFill>
                            <a:latin typeface="Cambria Math" panose="02040503050406030204" pitchFamily="18" charset="0"/>
                          </a:rPr>
                        </m:ctrlPr>
                      </m:sSupPr>
                      <m:e>
                        <m:r>
                          <a:rPr lang="en-US" sz="2400" b="1" i="1">
                            <a:solidFill>
                              <a:srgbClr val="C00000"/>
                            </a:solidFill>
                            <a:latin typeface="Cambria Math" panose="02040503050406030204" pitchFamily="18" charset="0"/>
                          </a:rPr>
                          <m:t>𝑸</m:t>
                        </m:r>
                      </m:e>
                      <m:sup>
                        <m:r>
                          <a:rPr lang="en-US" sz="2400" i="1">
                            <a:solidFill>
                              <a:srgbClr val="C00000"/>
                            </a:solidFill>
                            <a:latin typeface="Cambria Math" panose="02040503050406030204" pitchFamily="18" charset="0"/>
                          </a:rPr>
                          <m:t>𝑇</m:t>
                        </m:r>
                      </m:sup>
                    </m:sSup>
                  </m:oMath>
                </a14:m>
                <a:endParaRPr lang="en-US" sz="2400" b="1" dirty="0"/>
              </a:p>
              <a:p>
                <a:pPr lvl="1"/>
                <a:r>
                  <a:rPr lang="en-US" sz="2400" dirty="0"/>
                  <a:t>Recover </a:t>
                </a:r>
                <a14:m>
                  <m:oMath xmlns:m="http://schemas.openxmlformats.org/officeDocument/2006/math">
                    <m:r>
                      <a:rPr lang="en-US" sz="2400" b="1" i="1">
                        <a:solidFill>
                          <a:srgbClr val="C00000"/>
                        </a:solidFill>
                        <a:latin typeface="Cambria Math" panose="02040503050406030204" pitchFamily="18" charset="0"/>
                      </a:rPr>
                      <m:t>𝑸</m:t>
                    </m:r>
                  </m:oMath>
                </a14:m>
                <a:r>
                  <a:rPr lang="en-US" sz="2400" dirty="0"/>
                  <a:t> from </a:t>
                </a:r>
                <a14:m>
                  <m:oMath xmlns:m="http://schemas.openxmlformats.org/officeDocument/2006/math">
                    <m:r>
                      <a:rPr lang="en-US" sz="2400" b="1" i="1" dirty="0">
                        <a:solidFill>
                          <a:srgbClr val="C00000"/>
                        </a:solidFill>
                        <a:latin typeface="Cambria Math" panose="02040503050406030204" pitchFamily="18" charset="0"/>
                      </a:rPr>
                      <m:t>𝑳</m:t>
                    </m:r>
                  </m:oMath>
                </a14:m>
                <a:r>
                  <a:rPr lang="en-US" sz="2400" dirty="0"/>
                  <a:t> by Cholesky decomposition</a:t>
                </a:r>
                <a:endParaRPr lang="en-US" sz="2400" b="1" baseline="30000" dirty="0"/>
              </a:p>
              <a:p>
                <a:pPr lvl="1"/>
                <a:r>
                  <a:rPr lang="en-US" sz="2400" dirty="0"/>
                  <a:t>Update </a:t>
                </a:r>
                <a14:m>
                  <m:oMath xmlns:m="http://schemas.openxmlformats.org/officeDocument/2006/math">
                    <m:r>
                      <a:rPr lang="en-US" sz="2400" b="1" i="1" dirty="0" smtClean="0">
                        <a:solidFill>
                          <a:srgbClr val="7030A0"/>
                        </a:solidFill>
                        <a:latin typeface="Cambria Math" panose="02040503050406030204" pitchFamily="18" charset="0"/>
                      </a:rPr>
                      <m:t>𝑴</m:t>
                    </m:r>
                  </m:oMath>
                </a14:m>
                <a:r>
                  <a:rPr lang="en-US" sz="2400" dirty="0"/>
                  <a:t> to </a:t>
                </a:r>
                <a14:m>
                  <m:oMath xmlns:m="http://schemas.openxmlformats.org/officeDocument/2006/math">
                    <m:r>
                      <a:rPr lang="en-US" sz="2400" b="1" i="1" smtClean="0">
                        <a:solidFill>
                          <a:srgbClr val="7030A0"/>
                        </a:solidFill>
                        <a:latin typeface="Cambria Math" panose="02040503050406030204" pitchFamily="18" charset="0"/>
                        <a:ea typeface="Cambria Math" panose="02040503050406030204" pitchFamily="18" charset="0"/>
                      </a:rPr>
                      <m:t>𝑴</m:t>
                    </m:r>
                    <m:r>
                      <a:rPr lang="en-US" sz="2400" b="1" i="1" smtClean="0">
                        <a:solidFill>
                          <a:srgbClr val="C00000"/>
                        </a:solidFill>
                        <a:latin typeface="Cambria Math" panose="02040503050406030204" pitchFamily="18" charset="0"/>
                        <a:ea typeface="Cambria Math" panose="02040503050406030204" pitchFamily="18" charset="0"/>
                      </a:rPr>
                      <m:t>𝑸</m:t>
                    </m:r>
                  </m:oMath>
                </a14:m>
                <a:r>
                  <a:rPr lang="en-US" sz="2400" b="1" dirty="0"/>
                  <a:t>, </a:t>
                </a:r>
                <a14:m>
                  <m:oMath xmlns:m="http://schemas.openxmlformats.org/officeDocument/2006/math">
                    <m:r>
                      <a:rPr lang="en-US" sz="2400" b="1" i="1" smtClean="0">
                        <a:solidFill>
                          <a:srgbClr val="7030A0"/>
                        </a:solidFill>
                        <a:latin typeface="Cambria Math" panose="02040503050406030204" pitchFamily="18" charset="0"/>
                        <a:ea typeface="Cambria Math" panose="02040503050406030204" pitchFamily="18" charset="0"/>
                      </a:rPr>
                      <m:t>𝑺</m:t>
                    </m:r>
                  </m:oMath>
                </a14:m>
                <a:r>
                  <a:rPr lang="en-US" sz="2400" dirty="0"/>
                  <a:t> to </a:t>
                </a:r>
                <a14:m>
                  <m:oMath xmlns:m="http://schemas.openxmlformats.org/officeDocument/2006/math">
                    <m:sSup>
                      <m:sSupPr>
                        <m:ctrlPr>
                          <a:rPr lang="en-US" sz="2400" b="1" i="1" smtClean="0">
                            <a:solidFill>
                              <a:srgbClr val="C00000"/>
                            </a:solidFill>
                            <a:latin typeface="Cambria Math" panose="02040503050406030204" pitchFamily="18" charset="0"/>
                          </a:rPr>
                        </m:ctrlPr>
                      </m:sSupPr>
                      <m:e>
                        <m:r>
                          <a:rPr lang="en-US" sz="2400" b="1" i="1" smtClean="0">
                            <a:solidFill>
                              <a:srgbClr val="C00000"/>
                            </a:solidFill>
                            <a:latin typeface="Cambria Math" panose="02040503050406030204" pitchFamily="18" charset="0"/>
                          </a:rPr>
                          <m:t>𝑸</m:t>
                        </m:r>
                      </m:e>
                      <m:sup>
                        <m:r>
                          <a:rPr lang="en-US" sz="2400" b="1" i="1" smtClean="0">
                            <a:solidFill>
                              <a:srgbClr val="C00000"/>
                            </a:solidFill>
                            <a:latin typeface="Cambria Math" panose="02040503050406030204" pitchFamily="18" charset="0"/>
                          </a:rPr>
                          <m:t>−</m:t>
                        </m:r>
                        <m:r>
                          <a:rPr lang="en-US" sz="2400" b="1" i="1" smtClean="0">
                            <a:solidFill>
                              <a:srgbClr val="C00000"/>
                            </a:solidFill>
                            <a:latin typeface="Cambria Math" panose="02040503050406030204" pitchFamily="18" charset="0"/>
                          </a:rPr>
                          <m:t>𝟏</m:t>
                        </m:r>
                      </m:sup>
                    </m:sSup>
                    <m:r>
                      <a:rPr lang="en-US" sz="2400" b="1" i="1" smtClean="0">
                        <a:solidFill>
                          <a:srgbClr val="7030A0"/>
                        </a:solidFill>
                        <a:latin typeface="Cambria Math" panose="02040503050406030204" pitchFamily="18" charset="0"/>
                      </a:rPr>
                      <m:t>𝑺</m:t>
                    </m:r>
                  </m:oMath>
                </a14:m>
                <a:endParaRPr lang="en-US" sz="2400" b="1" dirty="0"/>
              </a:p>
            </p:txBody>
          </p:sp>
        </mc:Choice>
        <mc:Fallback xmlns="">
          <p:sp>
            <p:nvSpPr>
              <p:cNvPr id="1054723" name="Rectangle 3"/>
              <p:cNvSpPr>
                <a:spLocks noGrp="1" noRot="1" noChangeAspect="1" noMove="1" noResize="1" noEditPoints="1" noAdjustHandles="1" noChangeArrowheads="1" noChangeShapeType="1" noTextEdit="1"/>
              </p:cNvSpPr>
              <p:nvPr>
                <p:ph idx="1"/>
              </p:nvPr>
            </p:nvSpPr>
            <p:spPr>
              <a:blipFill>
                <a:blip r:embed="rId3"/>
                <a:stretch>
                  <a:fillRect l="-858" t="-966" b="-9179"/>
                </a:stretch>
              </a:blipFill>
            </p:spPr>
            <p:txBody>
              <a:bodyPr/>
              <a:lstStyle/>
              <a:p>
                <a:r>
                  <a:rPr lang="en-US">
                    <a:noFill/>
                  </a:rPr>
                  <a:t> </a:t>
                </a:r>
              </a:p>
            </p:txBody>
          </p:sp>
        </mc:Fallback>
      </mc:AlternateContent>
      <p:sp>
        <p:nvSpPr>
          <p:cNvPr id="35844" name="Freeform 5"/>
          <p:cNvSpPr>
            <a:spLocks/>
          </p:cNvSpPr>
          <p:nvPr/>
        </p:nvSpPr>
        <p:spPr bwMode="auto">
          <a:xfrm>
            <a:off x="3635290" y="1600200"/>
            <a:ext cx="1799438" cy="1843393"/>
          </a:xfrm>
          <a:custGeom>
            <a:avLst/>
            <a:gdLst>
              <a:gd name="T0" fmla="*/ 0 w 1842"/>
              <a:gd name="T1" fmla="*/ 2147483647 h 1847"/>
              <a:gd name="T2" fmla="*/ 2147483647 w 1842"/>
              <a:gd name="T3" fmla="*/ 0 h 1847"/>
              <a:gd name="T4" fmla="*/ 2147483647 w 1842"/>
              <a:gd name="T5" fmla="*/ 2147483647 h 1847"/>
              <a:gd name="T6" fmla="*/ 0 w 1842"/>
              <a:gd name="T7" fmla="*/ 2147483647 h 1847"/>
              <a:gd name="T8" fmla="*/ 0 w 1842"/>
              <a:gd name="T9" fmla="*/ 2147483647 h 1847"/>
              <a:gd name="T10" fmla="*/ 0 60000 65536"/>
              <a:gd name="T11" fmla="*/ 0 60000 65536"/>
              <a:gd name="T12" fmla="*/ 0 60000 65536"/>
              <a:gd name="T13" fmla="*/ 0 60000 65536"/>
              <a:gd name="T14" fmla="*/ 0 60000 65536"/>
              <a:gd name="T15" fmla="*/ 0 w 1842"/>
              <a:gd name="T16" fmla="*/ 0 h 1847"/>
              <a:gd name="T17" fmla="*/ 1842 w 1842"/>
              <a:gd name="T18" fmla="*/ 1847 h 1847"/>
            </a:gdLst>
            <a:ahLst/>
            <a:cxnLst>
              <a:cxn ang="T10">
                <a:pos x="T0" y="T1"/>
              </a:cxn>
              <a:cxn ang="T11">
                <a:pos x="T2" y="T3"/>
              </a:cxn>
              <a:cxn ang="T12">
                <a:pos x="T4" y="T5"/>
              </a:cxn>
              <a:cxn ang="T13">
                <a:pos x="T6" y="T7"/>
              </a:cxn>
              <a:cxn ang="T14">
                <a:pos x="T8" y="T9"/>
              </a:cxn>
            </a:cxnLst>
            <a:rect l="T15" t="T16" r="T17" b="T18"/>
            <a:pathLst>
              <a:path w="1842" h="1847">
                <a:moveTo>
                  <a:pt x="0" y="660"/>
                </a:moveTo>
                <a:lnTo>
                  <a:pt x="1842" y="0"/>
                </a:lnTo>
                <a:lnTo>
                  <a:pt x="1842" y="1186"/>
                </a:lnTo>
                <a:lnTo>
                  <a:pt x="0" y="1847"/>
                </a:lnTo>
                <a:lnTo>
                  <a:pt x="0" y="660"/>
                </a:lnTo>
                <a:close/>
              </a:path>
            </a:pathLst>
          </a:custGeom>
          <a:noFill/>
          <a:ln w="11113">
            <a:solidFill>
              <a:srgbClr val="000000"/>
            </a:solidFill>
            <a:round/>
            <a:headEnd/>
            <a:tailEnd/>
          </a:ln>
        </p:spPr>
        <p:txBody>
          <a:bodyPr/>
          <a:lstStyle/>
          <a:p>
            <a:endParaRPr lang="en-US"/>
          </a:p>
        </p:txBody>
      </p:sp>
      <p:sp>
        <p:nvSpPr>
          <p:cNvPr id="35845" name="Line 6"/>
          <p:cNvSpPr>
            <a:spLocks noChangeShapeType="1"/>
          </p:cNvSpPr>
          <p:nvPr/>
        </p:nvSpPr>
        <p:spPr bwMode="auto">
          <a:xfrm>
            <a:off x="4223199" y="2663378"/>
            <a:ext cx="2781573" cy="817302"/>
          </a:xfrm>
          <a:prstGeom prst="line">
            <a:avLst/>
          </a:prstGeom>
          <a:noFill/>
          <a:ln w="12700">
            <a:solidFill>
              <a:schemeClr val="tx1"/>
            </a:solidFill>
            <a:prstDash val="dash"/>
            <a:round/>
            <a:headEnd/>
            <a:tailEnd/>
          </a:ln>
        </p:spPr>
        <p:txBody>
          <a:bodyPr/>
          <a:lstStyle/>
          <a:p>
            <a:endParaRPr lang="en-US"/>
          </a:p>
        </p:txBody>
      </p:sp>
      <p:sp>
        <p:nvSpPr>
          <p:cNvPr id="35846" name="Freeform 7"/>
          <p:cNvSpPr>
            <a:spLocks/>
          </p:cNvSpPr>
          <p:nvPr/>
        </p:nvSpPr>
        <p:spPr bwMode="auto">
          <a:xfrm>
            <a:off x="3633916" y="2645522"/>
            <a:ext cx="1374" cy="798071"/>
          </a:xfrm>
          <a:custGeom>
            <a:avLst/>
            <a:gdLst>
              <a:gd name="T0" fmla="*/ 0 w 1"/>
              <a:gd name="T1" fmla="*/ 2147483647 h 702"/>
              <a:gd name="T2" fmla="*/ 0 w 1"/>
              <a:gd name="T3" fmla="*/ 0 h 702"/>
              <a:gd name="T4" fmla="*/ 0 60000 65536"/>
              <a:gd name="T5" fmla="*/ 0 60000 65536"/>
              <a:gd name="T6" fmla="*/ 0 w 1"/>
              <a:gd name="T7" fmla="*/ 0 h 702"/>
              <a:gd name="T8" fmla="*/ 1 w 1"/>
              <a:gd name="T9" fmla="*/ 702 h 702"/>
            </a:gdLst>
            <a:ahLst/>
            <a:cxnLst>
              <a:cxn ang="T4">
                <a:pos x="T0" y="T1"/>
              </a:cxn>
              <a:cxn ang="T5">
                <a:pos x="T2" y="T3"/>
              </a:cxn>
            </a:cxnLst>
            <a:rect l="T6" t="T7" r="T8" b="T9"/>
            <a:pathLst>
              <a:path w="1" h="702">
                <a:moveTo>
                  <a:pt x="0" y="702"/>
                </a:moveTo>
                <a:lnTo>
                  <a:pt x="0" y="0"/>
                </a:lnTo>
              </a:path>
            </a:pathLst>
          </a:custGeom>
          <a:noFill/>
          <a:ln w="38100">
            <a:solidFill>
              <a:srgbClr val="FF0000"/>
            </a:solidFill>
            <a:round/>
            <a:headEnd/>
            <a:tailEnd type="stealth" w="lg" len="med"/>
          </a:ln>
        </p:spPr>
        <p:txBody>
          <a:bodyPr/>
          <a:lstStyle/>
          <a:p>
            <a:endParaRPr lang="en-US"/>
          </a:p>
        </p:txBody>
      </p:sp>
      <p:sp>
        <p:nvSpPr>
          <p:cNvPr id="35847" name="Freeform 8"/>
          <p:cNvSpPr>
            <a:spLocks/>
          </p:cNvSpPr>
          <p:nvPr/>
        </p:nvSpPr>
        <p:spPr bwMode="auto">
          <a:xfrm>
            <a:off x="3635290" y="3199088"/>
            <a:ext cx="666204" cy="241756"/>
          </a:xfrm>
          <a:custGeom>
            <a:avLst/>
            <a:gdLst>
              <a:gd name="T0" fmla="*/ 0 w 485"/>
              <a:gd name="T1" fmla="*/ 2147483647 h 176"/>
              <a:gd name="T2" fmla="*/ 2147483647 w 485"/>
              <a:gd name="T3" fmla="*/ 0 h 176"/>
              <a:gd name="T4" fmla="*/ 0 60000 65536"/>
              <a:gd name="T5" fmla="*/ 0 60000 65536"/>
              <a:gd name="T6" fmla="*/ 0 w 485"/>
              <a:gd name="T7" fmla="*/ 0 h 176"/>
              <a:gd name="T8" fmla="*/ 485 w 485"/>
              <a:gd name="T9" fmla="*/ 176 h 176"/>
            </a:gdLst>
            <a:ahLst/>
            <a:cxnLst>
              <a:cxn ang="T4">
                <a:pos x="T0" y="T1"/>
              </a:cxn>
              <a:cxn ang="T5">
                <a:pos x="T2" y="T3"/>
              </a:cxn>
            </a:cxnLst>
            <a:rect l="T6" t="T7" r="T8" b="T9"/>
            <a:pathLst>
              <a:path w="485" h="176">
                <a:moveTo>
                  <a:pt x="0" y="176"/>
                </a:moveTo>
                <a:lnTo>
                  <a:pt x="485" y="0"/>
                </a:lnTo>
              </a:path>
            </a:pathLst>
          </a:custGeom>
          <a:noFill/>
          <a:ln w="38100">
            <a:solidFill>
              <a:srgbClr val="FF0000"/>
            </a:solidFill>
            <a:round/>
            <a:headEnd/>
            <a:tailEnd type="stealth" w="lg" len="med"/>
          </a:ln>
        </p:spPr>
        <p:txBody>
          <a:bodyPr/>
          <a:lstStyle/>
          <a:p>
            <a:endParaRPr lang="en-US"/>
          </a:p>
        </p:txBody>
      </p:sp>
      <p:sp>
        <p:nvSpPr>
          <p:cNvPr id="35848" name="Oval 9"/>
          <p:cNvSpPr>
            <a:spLocks noChangeArrowheads="1"/>
          </p:cNvSpPr>
          <p:nvPr/>
        </p:nvSpPr>
        <p:spPr bwMode="auto">
          <a:xfrm>
            <a:off x="6952573" y="3427109"/>
            <a:ext cx="81044" cy="8516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35849" name="Oval 10"/>
          <p:cNvSpPr>
            <a:spLocks noChangeArrowheads="1"/>
          </p:cNvSpPr>
          <p:nvPr/>
        </p:nvSpPr>
        <p:spPr bwMode="auto">
          <a:xfrm>
            <a:off x="4171001" y="2608433"/>
            <a:ext cx="81043" cy="85164"/>
          </a:xfrm>
          <a:prstGeom prst="ellipse">
            <a:avLst/>
          </a:prstGeom>
          <a:solidFill>
            <a:schemeClr val="accent1"/>
          </a:solidFill>
          <a:ln w="9525">
            <a:solidFill>
              <a:schemeClr val="tx1"/>
            </a:solidFill>
            <a:round/>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35850" name="Text Box 11"/>
              <p:cNvSpPr txBox="1">
                <a:spLocks noChangeArrowheads="1"/>
              </p:cNvSpPr>
              <p:nvPr/>
            </p:nvSpPr>
            <p:spPr bwMode="auto">
              <a:xfrm>
                <a:off x="4233446" y="2281514"/>
                <a:ext cx="447558" cy="46166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𝒙</m:t>
                      </m:r>
                    </m:oMath>
                  </m:oMathPara>
                </a14:m>
                <a:endParaRPr lang="en-US" b="1" i="1" dirty="0">
                  <a:solidFill>
                    <a:srgbClr val="7030A0"/>
                  </a:solidFill>
                </a:endParaRPr>
              </a:p>
            </p:txBody>
          </p:sp>
        </mc:Choice>
        <mc:Fallback xmlns="">
          <p:sp>
            <p:nvSpPr>
              <p:cNvPr id="35850" name="Text Box 11"/>
              <p:cNvSpPr txBox="1">
                <a:spLocks noRot="1" noChangeAspect="1" noMove="1" noResize="1" noEditPoints="1" noAdjustHandles="1" noChangeArrowheads="1" noChangeShapeType="1" noTextEdit="1"/>
              </p:cNvSpPr>
              <p:nvPr/>
            </p:nvSpPr>
            <p:spPr bwMode="auto">
              <a:xfrm>
                <a:off x="4233446" y="2281514"/>
                <a:ext cx="447558" cy="461665"/>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851" name="Text Box 12"/>
              <p:cNvSpPr txBox="1">
                <a:spLocks noChangeArrowheads="1"/>
              </p:cNvSpPr>
              <p:nvPr/>
            </p:nvSpPr>
            <p:spPr bwMode="auto">
              <a:xfrm>
                <a:off x="7055595" y="3153760"/>
                <a:ext cx="482824" cy="46166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7030A0"/>
                          </a:solidFill>
                          <a:latin typeface="Cambria Math" panose="02040503050406030204" pitchFamily="18" charset="0"/>
                        </a:rPr>
                        <m:t>𝑿</m:t>
                      </m:r>
                    </m:oMath>
                  </m:oMathPara>
                </a14:m>
                <a:endParaRPr lang="en-US" b="1" i="1" dirty="0">
                  <a:solidFill>
                    <a:srgbClr val="7030A0"/>
                  </a:solidFill>
                </a:endParaRPr>
              </a:p>
            </p:txBody>
          </p:sp>
        </mc:Choice>
        <mc:Fallback xmlns="">
          <p:sp>
            <p:nvSpPr>
              <p:cNvPr id="35851" name="Text Box 12"/>
              <p:cNvSpPr txBox="1">
                <a:spLocks noRot="1" noChangeAspect="1" noMove="1" noResize="1" noEditPoints="1" noAdjustHandles="1" noChangeArrowheads="1" noChangeShapeType="1" noTextEdit="1"/>
              </p:cNvSpPr>
              <p:nvPr/>
            </p:nvSpPr>
            <p:spPr bwMode="auto">
              <a:xfrm>
                <a:off x="7055595" y="3153760"/>
                <a:ext cx="482824" cy="461665"/>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852" name="Text Box 13"/>
              <p:cNvSpPr txBox="1">
                <a:spLocks noChangeArrowheads="1"/>
              </p:cNvSpPr>
              <p:nvPr/>
            </p:nvSpPr>
            <p:spPr bwMode="auto">
              <a:xfrm>
                <a:off x="3889409" y="3248540"/>
                <a:ext cx="546945" cy="453137"/>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𝒂</m:t>
                      </m:r>
                      <m:r>
                        <a:rPr lang="en-US" i="1" baseline="-25000" dirty="0">
                          <a:solidFill>
                            <a:srgbClr val="C00000"/>
                          </a:solidFill>
                          <a:latin typeface="Cambria Math" panose="02040503050406030204" pitchFamily="18" charset="0"/>
                        </a:rPr>
                        <m:t>1</m:t>
                      </m:r>
                    </m:oMath>
                  </m:oMathPara>
                </a14:m>
                <a:endParaRPr lang="en-US" baseline="-25000" dirty="0">
                  <a:solidFill>
                    <a:srgbClr val="C00000"/>
                  </a:solidFill>
                </a:endParaRPr>
              </a:p>
            </p:txBody>
          </p:sp>
        </mc:Choice>
        <mc:Fallback xmlns="">
          <p:sp>
            <p:nvSpPr>
              <p:cNvPr id="35852" name="Text Box 13"/>
              <p:cNvSpPr txBox="1">
                <a:spLocks noRot="1" noChangeAspect="1" noMove="1" noResize="1" noEditPoints="1" noAdjustHandles="1" noChangeArrowheads="1" noChangeShapeType="1" noTextEdit="1"/>
              </p:cNvSpPr>
              <p:nvPr/>
            </p:nvSpPr>
            <p:spPr bwMode="auto">
              <a:xfrm>
                <a:off x="3889409" y="3248540"/>
                <a:ext cx="546945" cy="453137"/>
              </a:xfrm>
              <a:prstGeom prst="rect">
                <a:avLst/>
              </a:prstGeom>
              <a:blipFill>
                <a:blip r:embed="rId6"/>
                <a:stretch>
                  <a:fillRect b="-5556"/>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853" name="Text Box 14"/>
              <p:cNvSpPr txBox="1">
                <a:spLocks noChangeArrowheads="1"/>
              </p:cNvSpPr>
              <p:nvPr/>
            </p:nvSpPr>
            <p:spPr bwMode="auto">
              <a:xfrm>
                <a:off x="3124200" y="2787004"/>
                <a:ext cx="546945" cy="453137"/>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𝒂</m:t>
                      </m:r>
                      <m:r>
                        <a:rPr lang="en-US" i="1" baseline="-25000" dirty="0">
                          <a:solidFill>
                            <a:srgbClr val="C00000"/>
                          </a:solidFill>
                          <a:latin typeface="Cambria Math" panose="02040503050406030204" pitchFamily="18" charset="0"/>
                        </a:rPr>
                        <m:t>2</m:t>
                      </m:r>
                    </m:oMath>
                  </m:oMathPara>
                </a14:m>
                <a:endParaRPr lang="en-US" baseline="-25000" dirty="0">
                  <a:solidFill>
                    <a:srgbClr val="C00000"/>
                  </a:solidFill>
                </a:endParaRPr>
              </a:p>
            </p:txBody>
          </p:sp>
        </mc:Choice>
        <mc:Fallback xmlns="">
          <p:sp>
            <p:nvSpPr>
              <p:cNvPr id="35853" name="Text Box 14"/>
              <p:cNvSpPr txBox="1">
                <a:spLocks noRot="1" noChangeAspect="1" noMove="1" noResize="1" noEditPoints="1" noAdjustHandles="1" noChangeArrowheads="1" noChangeShapeType="1" noTextEdit="1"/>
              </p:cNvSpPr>
              <p:nvPr/>
            </p:nvSpPr>
            <p:spPr bwMode="auto">
              <a:xfrm>
                <a:off x="3124200" y="2787004"/>
                <a:ext cx="546945" cy="453137"/>
              </a:xfrm>
              <a:prstGeom prst="rect">
                <a:avLst/>
              </a:prstGeom>
              <a:blipFill>
                <a:blip r:embed="rId7"/>
                <a:stretch>
                  <a:fillRect b="-2703"/>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854" name="Text Box 15"/>
              <p:cNvSpPr txBox="1">
                <a:spLocks noChangeArrowheads="1"/>
              </p:cNvSpPr>
              <p:nvPr/>
            </p:nvSpPr>
            <p:spPr bwMode="auto">
              <a:xfrm>
                <a:off x="6988287" y="1891541"/>
                <a:ext cx="2835648" cy="830997"/>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𝒂</m:t>
                      </m:r>
                      <m:r>
                        <a:rPr lang="en-US" i="1" baseline="-25000" dirty="0">
                          <a:solidFill>
                            <a:srgbClr val="C00000"/>
                          </a:solidFill>
                          <a:latin typeface="Cambria Math" panose="02040503050406030204" pitchFamily="18" charset="0"/>
                        </a:rPr>
                        <m:t>1</m:t>
                      </m:r>
                      <m:r>
                        <a:rPr lang="en-US" i="1" dirty="0">
                          <a:solidFill>
                            <a:srgbClr val="C00000"/>
                          </a:solidFill>
                          <a:latin typeface="Cambria Math" panose="02040503050406030204" pitchFamily="18" charset="0"/>
                          <a:cs typeface="Arial" charset="0"/>
                        </a:rPr>
                        <m:t>·</m:t>
                      </m:r>
                      <m:r>
                        <a:rPr lang="en-US" b="1" i="1" dirty="0">
                          <a:solidFill>
                            <a:srgbClr val="C00000"/>
                          </a:solidFill>
                          <a:latin typeface="Cambria Math" panose="02040503050406030204" pitchFamily="18" charset="0"/>
                          <a:cs typeface="Arial" charset="0"/>
                        </a:rPr>
                        <m:t>𝒂</m:t>
                      </m:r>
                      <m:r>
                        <a:rPr lang="en-US" i="1" baseline="-25000" dirty="0">
                          <a:solidFill>
                            <a:srgbClr val="C00000"/>
                          </a:solidFill>
                          <a:latin typeface="Cambria Math" panose="02040503050406030204" pitchFamily="18" charset="0"/>
                          <a:cs typeface="Arial" charset="0"/>
                        </a:rPr>
                        <m:t>2 </m:t>
                      </m:r>
                      <m:r>
                        <a:rPr lang="en-US" b="0" i="1" dirty="0" smtClean="0">
                          <a:solidFill>
                            <a:srgbClr val="C00000"/>
                          </a:solidFill>
                          <a:latin typeface="Cambria Math" panose="02040503050406030204" pitchFamily="18" charset="0"/>
                          <a:cs typeface="Arial" charset="0"/>
                        </a:rPr>
                        <m:t>=</m:t>
                      </m:r>
                      <m:r>
                        <a:rPr lang="en-US" i="1" dirty="0">
                          <a:solidFill>
                            <a:srgbClr val="C00000"/>
                          </a:solidFill>
                          <a:latin typeface="Cambria Math" panose="02040503050406030204" pitchFamily="18" charset="0"/>
                          <a:cs typeface="Arial" charset="0"/>
                        </a:rPr>
                        <m:t>0</m:t>
                      </m:r>
                    </m:oMath>
                  </m:oMathPara>
                </a14:m>
                <a:endParaRPr lang="en-US" dirty="0">
                  <a:solidFill>
                    <a:srgbClr val="C00000"/>
                  </a:solidFill>
                  <a:cs typeface="Arial" charset="0"/>
                </a:endParaRPr>
              </a:p>
              <a:p>
                <a:pPr/>
                <a14:m>
                  <m:oMathPara xmlns:m="http://schemas.openxmlformats.org/officeDocument/2006/math">
                    <m:oMathParaPr>
                      <m:jc m:val="centerGroup"/>
                    </m:oMathParaPr>
                    <m:oMath xmlns:m="http://schemas.openxmlformats.org/officeDocument/2006/math">
                      <m:sSup>
                        <m:sSupPr>
                          <m:ctrlPr>
                            <a:rPr lang="en-US" i="1" smtClean="0">
                              <a:solidFill>
                                <a:srgbClr val="C00000"/>
                              </a:solidFill>
                              <a:latin typeface="Cambria Math" panose="02040503050406030204" pitchFamily="18" charset="0"/>
                              <a:cs typeface="Arial" charset="0"/>
                            </a:rPr>
                          </m:ctrlPr>
                        </m:sSupPr>
                        <m:e>
                          <m:d>
                            <m:dPr>
                              <m:begChr m:val="‖"/>
                              <m:endChr m:val="‖"/>
                              <m:ctrlPr>
                                <a:rPr lang="en-US" i="1" smtClean="0">
                                  <a:solidFill>
                                    <a:srgbClr val="C00000"/>
                                  </a:solidFill>
                                  <a:latin typeface="Cambria Math" panose="02040503050406030204" pitchFamily="18" charset="0"/>
                                  <a:cs typeface="Arial" charset="0"/>
                                </a:rPr>
                              </m:ctrlPr>
                            </m:dPr>
                            <m:e>
                              <m:sSub>
                                <m:sSubPr>
                                  <m:ctrlPr>
                                    <a:rPr lang="en-US" i="1" smtClean="0">
                                      <a:solidFill>
                                        <a:srgbClr val="C00000"/>
                                      </a:solidFill>
                                      <a:latin typeface="Cambria Math" panose="02040503050406030204" pitchFamily="18" charset="0"/>
                                      <a:cs typeface="Arial" charset="0"/>
                                    </a:rPr>
                                  </m:ctrlPr>
                                </m:sSubPr>
                                <m:e>
                                  <m:r>
                                    <a:rPr lang="en-US" b="1" i="1" smtClean="0">
                                      <a:solidFill>
                                        <a:srgbClr val="C00000"/>
                                      </a:solidFill>
                                      <a:latin typeface="Cambria Math" panose="02040503050406030204" pitchFamily="18" charset="0"/>
                                      <a:cs typeface="Arial" charset="0"/>
                                    </a:rPr>
                                    <m:t>𝒂</m:t>
                                  </m:r>
                                </m:e>
                                <m:sub>
                                  <m:r>
                                    <a:rPr lang="en-US" b="0" i="1" smtClean="0">
                                      <a:solidFill>
                                        <a:srgbClr val="C00000"/>
                                      </a:solidFill>
                                      <a:latin typeface="Cambria Math" panose="02040503050406030204" pitchFamily="18" charset="0"/>
                                      <a:cs typeface="Arial" charset="0"/>
                                    </a:rPr>
                                    <m:t>1</m:t>
                                  </m:r>
                                </m:sub>
                              </m:sSub>
                            </m:e>
                          </m:d>
                        </m:e>
                        <m:sup>
                          <m:r>
                            <a:rPr lang="en-US" b="0" i="1" smtClean="0">
                              <a:solidFill>
                                <a:srgbClr val="C00000"/>
                              </a:solidFill>
                              <a:latin typeface="Cambria Math" panose="02040503050406030204" pitchFamily="18" charset="0"/>
                              <a:cs typeface="Arial" charset="0"/>
                            </a:rPr>
                            <m:t>2</m:t>
                          </m:r>
                        </m:sup>
                      </m:sSup>
                      <m:r>
                        <a:rPr lang="en-US" b="0" i="1" smtClean="0">
                          <a:solidFill>
                            <a:srgbClr val="C00000"/>
                          </a:solidFill>
                          <a:latin typeface="Cambria Math" panose="02040503050406030204" pitchFamily="18" charset="0"/>
                          <a:cs typeface="Arial" charset="0"/>
                        </a:rPr>
                        <m:t>=</m:t>
                      </m:r>
                      <m:sSup>
                        <m:sSupPr>
                          <m:ctrlPr>
                            <a:rPr lang="en-US" i="1">
                              <a:solidFill>
                                <a:srgbClr val="C00000"/>
                              </a:solidFill>
                              <a:latin typeface="Cambria Math" panose="02040503050406030204" pitchFamily="18" charset="0"/>
                              <a:cs typeface="Arial" charset="0"/>
                            </a:rPr>
                          </m:ctrlPr>
                        </m:sSupPr>
                        <m:e>
                          <m:d>
                            <m:dPr>
                              <m:begChr m:val="‖"/>
                              <m:endChr m:val="‖"/>
                              <m:ctrlPr>
                                <a:rPr lang="en-US" i="1">
                                  <a:solidFill>
                                    <a:srgbClr val="C00000"/>
                                  </a:solidFill>
                                  <a:latin typeface="Cambria Math" panose="02040503050406030204" pitchFamily="18" charset="0"/>
                                  <a:cs typeface="Arial" charset="0"/>
                                </a:rPr>
                              </m:ctrlPr>
                            </m:dPr>
                            <m:e>
                              <m:sSub>
                                <m:sSubPr>
                                  <m:ctrlPr>
                                    <a:rPr lang="en-US" i="1">
                                      <a:solidFill>
                                        <a:srgbClr val="C00000"/>
                                      </a:solidFill>
                                      <a:latin typeface="Cambria Math" panose="02040503050406030204" pitchFamily="18" charset="0"/>
                                      <a:cs typeface="Arial" charset="0"/>
                                    </a:rPr>
                                  </m:ctrlPr>
                                </m:sSubPr>
                                <m:e>
                                  <m:r>
                                    <a:rPr lang="en-US" b="1" i="1">
                                      <a:solidFill>
                                        <a:srgbClr val="C00000"/>
                                      </a:solidFill>
                                      <a:latin typeface="Cambria Math" panose="02040503050406030204" pitchFamily="18" charset="0"/>
                                      <a:cs typeface="Arial" charset="0"/>
                                    </a:rPr>
                                    <m:t>𝒂</m:t>
                                  </m:r>
                                </m:e>
                                <m:sub>
                                  <m:r>
                                    <a:rPr lang="en-US" b="0" i="1" smtClean="0">
                                      <a:solidFill>
                                        <a:srgbClr val="C00000"/>
                                      </a:solidFill>
                                      <a:latin typeface="Cambria Math" panose="02040503050406030204" pitchFamily="18" charset="0"/>
                                      <a:cs typeface="Arial" charset="0"/>
                                    </a:rPr>
                                    <m:t>2</m:t>
                                  </m:r>
                                </m:sub>
                              </m:sSub>
                            </m:e>
                          </m:d>
                        </m:e>
                        <m:sup>
                          <m:r>
                            <a:rPr lang="en-US" i="1">
                              <a:solidFill>
                                <a:srgbClr val="C00000"/>
                              </a:solidFill>
                              <a:latin typeface="Cambria Math" panose="02040503050406030204" pitchFamily="18" charset="0"/>
                              <a:cs typeface="Arial" charset="0"/>
                            </a:rPr>
                            <m:t>2</m:t>
                          </m:r>
                        </m:sup>
                      </m:sSup>
                      <m:r>
                        <a:rPr lang="en-US" b="0" i="1" smtClean="0">
                          <a:solidFill>
                            <a:srgbClr val="C00000"/>
                          </a:solidFill>
                          <a:latin typeface="Cambria Math" panose="02040503050406030204" pitchFamily="18" charset="0"/>
                          <a:cs typeface="Arial" charset="0"/>
                        </a:rPr>
                        <m:t>=1</m:t>
                      </m:r>
                    </m:oMath>
                  </m:oMathPara>
                </a14:m>
                <a:endParaRPr lang="en-US" dirty="0">
                  <a:solidFill>
                    <a:srgbClr val="C00000"/>
                  </a:solidFill>
                  <a:cs typeface="Arial" charset="0"/>
                </a:endParaRPr>
              </a:p>
            </p:txBody>
          </p:sp>
        </mc:Choice>
        <mc:Fallback xmlns="">
          <p:sp>
            <p:nvSpPr>
              <p:cNvPr id="35854" name="Text Box 15"/>
              <p:cNvSpPr txBox="1">
                <a:spLocks noRot="1" noChangeAspect="1" noMove="1" noResize="1" noEditPoints="1" noAdjustHandles="1" noChangeArrowheads="1" noChangeShapeType="1" noTextEdit="1"/>
              </p:cNvSpPr>
              <p:nvPr/>
            </p:nvSpPr>
            <p:spPr bwMode="auto">
              <a:xfrm>
                <a:off x="6988287" y="1891541"/>
                <a:ext cx="2835648" cy="830997"/>
              </a:xfrm>
              <a:prstGeom prst="rect">
                <a:avLst/>
              </a:prstGeom>
              <a:blipFill>
                <a:blip r:embed="rId8"/>
                <a:stretch>
                  <a:fillRect b="-1515"/>
                </a:stretch>
              </a:blipFill>
              <a:ln w="9525">
                <a:noFill/>
                <a:miter lim="800000"/>
                <a:headEnd/>
                <a:tailEnd/>
              </a:ln>
            </p:spPr>
            <p:txBody>
              <a:bodyPr/>
              <a:lstStyle/>
              <a:p>
                <a:r>
                  <a:rPr lang="en-US">
                    <a:noFill/>
                  </a:rPr>
                  <a:t> </a:t>
                </a:r>
              </a:p>
            </p:txBody>
          </p:sp>
        </mc:Fallback>
      </mc:AlternateContent>
      <p:sp>
        <p:nvSpPr>
          <p:cNvPr id="35857" name="Freeform 18"/>
          <p:cNvSpPr>
            <a:spLocks/>
          </p:cNvSpPr>
          <p:nvPr/>
        </p:nvSpPr>
        <p:spPr bwMode="auto">
          <a:xfrm>
            <a:off x="3625675" y="3182606"/>
            <a:ext cx="197801" cy="181317"/>
          </a:xfrm>
          <a:custGeom>
            <a:avLst/>
            <a:gdLst>
              <a:gd name="T0" fmla="*/ 0 w 144"/>
              <a:gd name="T1" fmla="*/ 2147483647 h 132"/>
              <a:gd name="T2" fmla="*/ 2147483647 w 144"/>
              <a:gd name="T3" fmla="*/ 0 h 132"/>
              <a:gd name="T4" fmla="*/ 2147483647 w 144"/>
              <a:gd name="T5" fmla="*/ 2147483647 h 132"/>
              <a:gd name="T6" fmla="*/ 0 60000 65536"/>
              <a:gd name="T7" fmla="*/ 0 60000 65536"/>
              <a:gd name="T8" fmla="*/ 0 60000 65536"/>
              <a:gd name="T9" fmla="*/ 0 w 144"/>
              <a:gd name="T10" fmla="*/ 0 h 132"/>
              <a:gd name="T11" fmla="*/ 144 w 144"/>
              <a:gd name="T12" fmla="*/ 132 h 132"/>
            </a:gdLst>
            <a:ahLst/>
            <a:cxnLst>
              <a:cxn ang="T6">
                <a:pos x="T0" y="T1"/>
              </a:cxn>
              <a:cxn ang="T7">
                <a:pos x="T2" y="T3"/>
              </a:cxn>
              <a:cxn ang="T8">
                <a:pos x="T4" y="T5"/>
              </a:cxn>
            </a:cxnLst>
            <a:rect l="T9" t="T10" r="T11" b="T12"/>
            <a:pathLst>
              <a:path w="144" h="132">
                <a:moveTo>
                  <a:pt x="0" y="48"/>
                </a:moveTo>
                <a:lnTo>
                  <a:pt x="144" y="0"/>
                </a:lnTo>
                <a:lnTo>
                  <a:pt x="144" y="132"/>
                </a:lnTo>
              </a:path>
            </a:pathLst>
          </a:custGeom>
          <a:noFill/>
          <a:ln w="9525">
            <a:solidFill>
              <a:srgbClr val="FF0000"/>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54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47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472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5472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5472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5472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5472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2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tomasi1"/>
          <p:cNvPicPr>
            <a:picLocks noChangeAspect="1" noChangeArrowheads="1"/>
          </p:cNvPicPr>
          <p:nvPr/>
        </p:nvPicPr>
        <p:blipFill>
          <a:blip r:embed="rId3" cstate="print"/>
          <a:srcRect/>
          <a:stretch>
            <a:fillRect/>
          </a:stretch>
        </p:blipFill>
        <p:spPr bwMode="auto">
          <a:xfrm>
            <a:off x="2238375" y="1143000"/>
            <a:ext cx="4819650" cy="5029200"/>
          </a:xfrm>
          <a:prstGeom prst="rect">
            <a:avLst/>
          </a:prstGeom>
          <a:noFill/>
          <a:ln w="9525">
            <a:noFill/>
            <a:miter lim="800000"/>
            <a:headEnd/>
            <a:tailEnd/>
          </a:ln>
        </p:spPr>
      </p:pic>
      <p:pic>
        <p:nvPicPr>
          <p:cNvPr id="37891" name="Picture 3" descr="tomasi5"/>
          <p:cNvPicPr>
            <a:picLocks noChangeAspect="1" noChangeArrowheads="1"/>
          </p:cNvPicPr>
          <p:nvPr/>
        </p:nvPicPr>
        <p:blipFill>
          <a:blip r:embed="rId4" cstate="print"/>
          <a:srcRect/>
          <a:stretch>
            <a:fillRect/>
          </a:stretch>
        </p:blipFill>
        <p:spPr bwMode="auto">
          <a:xfrm>
            <a:off x="7286626" y="1054101"/>
            <a:ext cx="2619375" cy="2227263"/>
          </a:xfrm>
          <a:prstGeom prst="rect">
            <a:avLst/>
          </a:prstGeom>
          <a:noFill/>
          <a:ln w="9525">
            <a:noFill/>
            <a:miter lim="800000"/>
            <a:headEnd/>
            <a:tailEnd/>
          </a:ln>
        </p:spPr>
      </p:pic>
      <p:sp>
        <p:nvSpPr>
          <p:cNvPr id="37892" name="Rectangle 7"/>
          <p:cNvSpPr>
            <a:spLocks noGrp="1" noChangeArrowheads="1"/>
          </p:cNvSpPr>
          <p:nvPr>
            <p:ph type="title"/>
          </p:nvPr>
        </p:nvSpPr>
        <p:spPr/>
        <p:txBody>
          <a:bodyPr/>
          <a:lstStyle/>
          <a:p>
            <a:r>
              <a:rPr lang="en-US"/>
              <a:t>Reconstruction results</a:t>
            </a:r>
          </a:p>
        </p:txBody>
      </p:sp>
      <p:pic>
        <p:nvPicPr>
          <p:cNvPr id="37893" name="Picture 8" descr="tomasi6"/>
          <p:cNvPicPr>
            <a:picLocks noChangeAspect="1" noChangeArrowheads="1"/>
          </p:cNvPicPr>
          <p:nvPr/>
        </p:nvPicPr>
        <p:blipFill>
          <a:blip r:embed="rId5" cstate="print"/>
          <a:srcRect/>
          <a:stretch>
            <a:fillRect/>
          </a:stretch>
        </p:blipFill>
        <p:spPr bwMode="auto">
          <a:xfrm>
            <a:off x="7413626" y="3657600"/>
            <a:ext cx="2371725" cy="2260600"/>
          </a:xfrm>
          <a:prstGeom prst="rect">
            <a:avLst/>
          </a:prstGeom>
          <a:noFill/>
          <a:ln w="9525">
            <a:noFill/>
            <a:miter lim="800000"/>
            <a:headEnd/>
            <a:tailEnd/>
          </a:ln>
        </p:spPr>
      </p:pic>
      <p:sp>
        <p:nvSpPr>
          <p:cNvPr id="37894" name="Rectangle 9"/>
          <p:cNvSpPr>
            <a:spLocks noChangeArrowheads="1"/>
          </p:cNvSpPr>
          <p:nvPr/>
        </p:nvSpPr>
        <p:spPr bwMode="auto">
          <a:xfrm>
            <a:off x="0" y="6216650"/>
            <a:ext cx="12192000" cy="641350"/>
          </a:xfrm>
          <a:prstGeom prst="rect">
            <a:avLst/>
          </a:prstGeom>
          <a:noFill/>
          <a:ln w="9525">
            <a:noFill/>
            <a:miter lim="800000"/>
            <a:headEnd/>
            <a:tailEnd/>
          </a:ln>
        </p:spPr>
        <p:txBody>
          <a:bodyPr wrap="square" anchor="ctr">
            <a:spAutoFit/>
          </a:bodyPr>
          <a:lstStyle/>
          <a:p>
            <a:pPr algn="ctr"/>
            <a:r>
              <a:rPr lang="en-US" sz="1800" dirty="0"/>
              <a:t>C. </a:t>
            </a:r>
            <a:r>
              <a:rPr lang="en-US" sz="1800" dirty="0" err="1"/>
              <a:t>Tomasi</a:t>
            </a:r>
            <a:r>
              <a:rPr lang="en-US" sz="1800" dirty="0"/>
              <a:t> and T. </a:t>
            </a:r>
            <a:r>
              <a:rPr lang="en-US" sz="1800" dirty="0" err="1"/>
              <a:t>Kanade</a:t>
            </a:r>
            <a:r>
              <a:rPr lang="en-US" sz="1800" dirty="0"/>
              <a:t>, </a:t>
            </a:r>
            <a:r>
              <a:rPr lang="en-US" sz="1800" dirty="0">
                <a:hlinkClick r:id="rId6"/>
              </a:rPr>
              <a:t>Shape and motion from image streams under orthography: </a:t>
            </a:r>
            <a:br>
              <a:rPr lang="en-US" sz="1800" dirty="0">
                <a:hlinkClick r:id="rId6"/>
              </a:rPr>
            </a:br>
            <a:r>
              <a:rPr lang="en-US" sz="1800" dirty="0">
                <a:hlinkClick r:id="rId6"/>
              </a:rPr>
              <a:t>A factorization method</a:t>
            </a:r>
            <a:r>
              <a:rPr lang="en-US" sz="1800" dirty="0"/>
              <a:t>, IJCV 1992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US"/>
              <a:t>Dealing with missing data</a:t>
            </a:r>
          </a:p>
        </p:txBody>
      </p:sp>
      <p:sp>
        <p:nvSpPr>
          <p:cNvPr id="19460" name="Rectangle 3"/>
          <p:cNvSpPr>
            <a:spLocks noGrp="1" noChangeArrowheads="1"/>
          </p:cNvSpPr>
          <p:nvPr>
            <p:ph type="body" idx="1"/>
          </p:nvPr>
        </p:nvSpPr>
        <p:spPr>
          <a:xfrm>
            <a:off x="914400" y="914400"/>
            <a:ext cx="10363200" cy="5562600"/>
          </a:xfrm>
        </p:spPr>
        <p:txBody>
          <a:bodyPr/>
          <a:lstStyle/>
          <a:p>
            <a:pPr>
              <a:buFontTx/>
              <a:buChar char="•"/>
            </a:pPr>
            <a:r>
              <a:rPr lang="en-US" sz="2800" dirty="0"/>
              <a:t>So far, we have assumed that all points are visible in all views</a:t>
            </a:r>
          </a:p>
          <a:p>
            <a:pPr>
              <a:buFontTx/>
              <a:buChar char="•"/>
            </a:pPr>
            <a:r>
              <a:rPr lang="en-US" sz="2800" dirty="0"/>
              <a:t>In reality, the measurement matrix typically looks something like this:</a:t>
            </a:r>
            <a:br>
              <a:rPr lang="en-US" sz="2800" dirty="0"/>
            </a:br>
            <a:endParaRPr lang="en-US" sz="2800" dirty="0"/>
          </a:p>
          <a:p>
            <a:pPr>
              <a:buFontTx/>
              <a:buChar char="•"/>
            </a:pPr>
            <a:endParaRPr lang="en-US" sz="2800" dirty="0"/>
          </a:p>
          <a:p>
            <a:pPr>
              <a:buFontTx/>
              <a:buChar char="•"/>
            </a:pPr>
            <a:endParaRPr lang="en-US" sz="2800" dirty="0"/>
          </a:p>
          <a:p>
            <a:pPr>
              <a:buFontTx/>
              <a:buChar char="•"/>
            </a:pPr>
            <a:endParaRPr lang="en-US" sz="2800" dirty="0"/>
          </a:p>
          <a:p>
            <a:pPr marL="0" indent="0"/>
            <a:endParaRPr lang="en-US" sz="2800" dirty="0"/>
          </a:p>
          <a:p>
            <a:pPr>
              <a:buFontTx/>
              <a:buChar char="•"/>
            </a:pPr>
            <a:r>
              <a:rPr lang="en-US" sz="2800" dirty="0"/>
              <a:t>Possible solution: decompose matrix into dense sub-blocks, factorize each sub-block, and fuse the results</a:t>
            </a:r>
          </a:p>
          <a:p>
            <a:pPr lvl="1"/>
            <a:r>
              <a:rPr lang="en-US" sz="2400" dirty="0"/>
              <a:t>Unfortunately, finding dense maximal sub-blocks of the matrix is </a:t>
            </a:r>
            <a:br>
              <a:rPr lang="en-US" sz="2400" dirty="0"/>
            </a:br>
            <a:r>
              <a:rPr lang="en-US" sz="2400" dirty="0"/>
              <a:t>NP-complete (equivalent to finding maximal cliques in a graph)</a:t>
            </a:r>
            <a:br>
              <a:rPr lang="en-US" sz="2400" dirty="0"/>
            </a:br>
            <a:br>
              <a:rPr lang="en-US" sz="2400" dirty="0"/>
            </a:br>
            <a:endParaRPr lang="en-US" sz="2400" dirty="0"/>
          </a:p>
        </p:txBody>
      </p:sp>
      <p:graphicFrame>
        <p:nvGraphicFramePr>
          <p:cNvPr id="19458" name="Object 5"/>
          <p:cNvGraphicFramePr>
            <a:graphicFrameLocks noGrp="1" noChangeAspect="1"/>
          </p:cNvGraphicFramePr>
          <p:nvPr>
            <p:ph sz="half" idx="4294967295"/>
            <p:extLst>
              <p:ext uri="{D42A27DB-BD31-4B8C-83A1-F6EECF244321}">
                <p14:modId xmlns:p14="http://schemas.microsoft.com/office/powerpoint/2010/main" val="855444009"/>
              </p:ext>
            </p:extLst>
          </p:nvPr>
        </p:nvGraphicFramePr>
        <p:xfrm>
          <a:off x="2286000" y="2743201"/>
          <a:ext cx="6705600" cy="1427163"/>
        </p:xfrm>
        <a:graphic>
          <a:graphicData uri="http://schemas.openxmlformats.org/presentationml/2006/ole">
            <mc:AlternateContent xmlns:mc="http://schemas.openxmlformats.org/markup-compatibility/2006">
              <mc:Choice xmlns:v="urn:schemas-microsoft-com:vml" Requires="v">
                <p:oleObj name="Image" r:id="rId3" imgW="11746032" imgH="2501587" progId="Photoshop.Image.10">
                  <p:embed/>
                </p:oleObj>
              </mc:Choice>
              <mc:Fallback>
                <p:oleObj name="Image" r:id="rId3" imgW="11746032" imgH="2501587" progId="Photoshop.Image.10">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743201"/>
                        <a:ext cx="6705600" cy="1427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9461" name="Line 7"/>
          <p:cNvSpPr>
            <a:spLocks noChangeShapeType="1"/>
          </p:cNvSpPr>
          <p:nvPr/>
        </p:nvSpPr>
        <p:spPr bwMode="auto">
          <a:xfrm>
            <a:off x="9144000" y="2743200"/>
            <a:ext cx="0" cy="1371600"/>
          </a:xfrm>
          <a:prstGeom prst="line">
            <a:avLst/>
          </a:prstGeom>
          <a:noFill/>
          <a:ln w="9525">
            <a:solidFill>
              <a:srgbClr val="FF0000"/>
            </a:solidFill>
            <a:round/>
            <a:headEnd/>
            <a:tailEnd type="triangle" w="med" len="med"/>
          </a:ln>
        </p:spPr>
        <p:txBody>
          <a:bodyPr/>
          <a:lstStyle/>
          <a:p>
            <a:endParaRPr lang="en-US"/>
          </a:p>
        </p:txBody>
      </p:sp>
      <p:sp>
        <p:nvSpPr>
          <p:cNvPr id="19462" name="Text Box 8"/>
          <p:cNvSpPr txBox="1">
            <a:spLocks noChangeArrowheads="1"/>
          </p:cNvSpPr>
          <p:nvPr/>
        </p:nvSpPr>
        <p:spPr bwMode="auto">
          <a:xfrm>
            <a:off x="9237664" y="3200400"/>
            <a:ext cx="1354137" cy="457200"/>
          </a:xfrm>
          <a:prstGeom prst="rect">
            <a:avLst/>
          </a:prstGeom>
          <a:noFill/>
          <a:ln w="9525">
            <a:noFill/>
            <a:miter lim="800000"/>
            <a:headEnd/>
            <a:tailEnd/>
          </a:ln>
        </p:spPr>
        <p:txBody>
          <a:bodyPr wrap="none">
            <a:spAutoFit/>
          </a:bodyPr>
          <a:lstStyle/>
          <a:p>
            <a:pPr algn="ctr"/>
            <a:r>
              <a:rPr lang="en-US">
                <a:solidFill>
                  <a:srgbClr val="FF0000"/>
                </a:solidFill>
              </a:rPr>
              <a:t>cameras</a:t>
            </a:r>
          </a:p>
        </p:txBody>
      </p:sp>
      <p:sp>
        <p:nvSpPr>
          <p:cNvPr id="19463" name="Line 9"/>
          <p:cNvSpPr>
            <a:spLocks noChangeShapeType="1"/>
          </p:cNvSpPr>
          <p:nvPr/>
        </p:nvSpPr>
        <p:spPr bwMode="auto">
          <a:xfrm>
            <a:off x="4114800" y="4343400"/>
            <a:ext cx="3124200" cy="0"/>
          </a:xfrm>
          <a:prstGeom prst="line">
            <a:avLst/>
          </a:prstGeom>
          <a:noFill/>
          <a:ln w="9525">
            <a:solidFill>
              <a:srgbClr val="FF0000"/>
            </a:solidFill>
            <a:round/>
            <a:headEnd/>
            <a:tailEnd type="triangle" w="med" len="med"/>
          </a:ln>
        </p:spPr>
        <p:txBody>
          <a:bodyPr/>
          <a:lstStyle/>
          <a:p>
            <a:endParaRPr lang="en-US"/>
          </a:p>
        </p:txBody>
      </p:sp>
      <p:sp>
        <p:nvSpPr>
          <p:cNvPr id="19464" name="Text Box 10"/>
          <p:cNvSpPr txBox="1">
            <a:spLocks noChangeArrowheads="1"/>
          </p:cNvSpPr>
          <p:nvPr/>
        </p:nvSpPr>
        <p:spPr bwMode="auto">
          <a:xfrm>
            <a:off x="5181600" y="4343400"/>
            <a:ext cx="998538" cy="457200"/>
          </a:xfrm>
          <a:prstGeom prst="rect">
            <a:avLst/>
          </a:prstGeom>
          <a:noFill/>
          <a:ln w="9525">
            <a:noFill/>
            <a:miter lim="800000"/>
            <a:headEnd/>
            <a:tailEnd/>
          </a:ln>
        </p:spPr>
        <p:txBody>
          <a:bodyPr wrap="none">
            <a:spAutoFit/>
          </a:bodyPr>
          <a:lstStyle/>
          <a:p>
            <a:r>
              <a:rPr lang="en-US">
                <a:solidFill>
                  <a:srgbClr val="FF0000"/>
                </a:solidFill>
              </a:rPr>
              <a:t>points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60">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6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a:t>Dealing with missing data</a:t>
            </a:r>
          </a:p>
        </p:txBody>
      </p:sp>
      <p:sp>
        <p:nvSpPr>
          <p:cNvPr id="1061891" name="Rectangle 3"/>
          <p:cNvSpPr>
            <a:spLocks noGrp="1" noChangeArrowheads="1"/>
          </p:cNvSpPr>
          <p:nvPr>
            <p:ph type="body" idx="1"/>
          </p:nvPr>
        </p:nvSpPr>
        <p:spPr/>
        <p:txBody>
          <a:bodyPr/>
          <a:lstStyle/>
          <a:p>
            <a:pPr>
              <a:buFontTx/>
              <a:buChar char="•"/>
            </a:pPr>
            <a:r>
              <a:rPr lang="en-US" sz="2800" dirty="0"/>
              <a:t>Incremental bilinear refinement:</a:t>
            </a:r>
          </a:p>
          <a:p>
            <a:pPr>
              <a:buFontTx/>
              <a:buChar char="•"/>
            </a:pPr>
            <a:endParaRPr lang="en-US" dirty="0"/>
          </a:p>
        </p:txBody>
      </p:sp>
      <p:graphicFrame>
        <p:nvGraphicFramePr>
          <p:cNvPr id="1061892" name="Object 4"/>
          <p:cNvGraphicFramePr>
            <a:graphicFrameLocks noGrp="1" noChangeAspect="1"/>
          </p:cNvGraphicFramePr>
          <p:nvPr>
            <p:ph sz="half" idx="4294967295"/>
            <p:extLst>
              <p:ext uri="{D42A27DB-BD31-4B8C-83A1-F6EECF244321}">
                <p14:modId xmlns:p14="http://schemas.microsoft.com/office/powerpoint/2010/main" val="447203535"/>
              </p:ext>
            </p:extLst>
          </p:nvPr>
        </p:nvGraphicFramePr>
        <p:xfrm>
          <a:off x="2209800" y="1962151"/>
          <a:ext cx="7696200" cy="2106613"/>
        </p:xfrm>
        <a:graphic>
          <a:graphicData uri="http://schemas.openxmlformats.org/presentationml/2006/ole">
            <mc:AlternateContent xmlns:mc="http://schemas.openxmlformats.org/markup-compatibility/2006">
              <mc:Choice xmlns:v="urn:schemas-microsoft-com:vml" Requires="v">
                <p:oleObj name="Image" r:id="rId3" imgW="11365079" imgH="3111111" progId="Photoshop.Image.10">
                  <p:embed/>
                </p:oleObj>
              </mc:Choice>
              <mc:Fallback>
                <p:oleObj name="Image" r:id="rId3" imgW="11365079" imgH="3111111" progId="Photoshop.Image.10">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962151"/>
                        <a:ext cx="7696200" cy="2106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061894" name="Text Box 6"/>
          <p:cNvSpPr txBox="1">
            <a:spLocks noChangeArrowheads="1"/>
          </p:cNvSpPr>
          <p:nvPr/>
        </p:nvSpPr>
        <p:spPr bwMode="auto">
          <a:xfrm>
            <a:off x="1828799" y="4171950"/>
            <a:ext cx="2743201" cy="707886"/>
          </a:xfrm>
          <a:prstGeom prst="rect">
            <a:avLst/>
          </a:prstGeom>
          <a:noFill/>
          <a:ln w="9525">
            <a:noFill/>
            <a:miter lim="800000"/>
            <a:headEnd/>
            <a:tailEnd/>
          </a:ln>
        </p:spPr>
        <p:txBody>
          <a:bodyPr wrap="square">
            <a:spAutoFit/>
          </a:bodyPr>
          <a:lstStyle/>
          <a:p>
            <a:r>
              <a:rPr lang="en-US" sz="2000" dirty="0"/>
              <a:t>Perform factorization on a dense sub-block</a:t>
            </a:r>
          </a:p>
        </p:txBody>
      </p:sp>
      <p:sp>
        <p:nvSpPr>
          <p:cNvPr id="1061895" name="Text Box 7"/>
          <p:cNvSpPr txBox="1">
            <a:spLocks noChangeArrowheads="1"/>
          </p:cNvSpPr>
          <p:nvPr/>
        </p:nvSpPr>
        <p:spPr bwMode="auto">
          <a:xfrm>
            <a:off x="4800601" y="4171950"/>
            <a:ext cx="2590799" cy="1631216"/>
          </a:xfrm>
          <a:prstGeom prst="rect">
            <a:avLst/>
          </a:prstGeom>
          <a:noFill/>
          <a:ln w="9525">
            <a:noFill/>
            <a:miter lim="800000"/>
            <a:headEnd/>
            <a:tailEnd/>
          </a:ln>
        </p:spPr>
        <p:txBody>
          <a:bodyPr wrap="square">
            <a:spAutoFit/>
          </a:bodyPr>
          <a:lstStyle/>
          <a:p>
            <a:r>
              <a:rPr lang="en-US" sz="2000" dirty="0"/>
              <a:t>Solve for a new 3D point visible by at least two known cameras – </a:t>
            </a:r>
            <a:r>
              <a:rPr lang="en-US" sz="2000" dirty="0">
                <a:solidFill>
                  <a:srgbClr val="C00000"/>
                </a:solidFill>
              </a:rPr>
              <a:t>triangulation</a:t>
            </a:r>
          </a:p>
        </p:txBody>
      </p:sp>
      <p:sp>
        <p:nvSpPr>
          <p:cNvPr id="1061896" name="Text Box 8"/>
          <p:cNvSpPr txBox="1">
            <a:spLocks noChangeArrowheads="1"/>
          </p:cNvSpPr>
          <p:nvPr/>
        </p:nvSpPr>
        <p:spPr bwMode="auto">
          <a:xfrm>
            <a:off x="7451726" y="4173538"/>
            <a:ext cx="2759075" cy="1323439"/>
          </a:xfrm>
          <a:prstGeom prst="rect">
            <a:avLst/>
          </a:prstGeom>
          <a:noFill/>
          <a:ln w="9525">
            <a:noFill/>
            <a:miter lim="800000"/>
            <a:headEnd/>
            <a:tailEnd/>
          </a:ln>
        </p:spPr>
        <p:txBody>
          <a:bodyPr>
            <a:spAutoFit/>
          </a:bodyPr>
          <a:lstStyle/>
          <a:p>
            <a:r>
              <a:rPr lang="en-US" sz="2000" dirty="0"/>
              <a:t>Solve for a new camera that sees at least three known 3D points – </a:t>
            </a:r>
            <a:r>
              <a:rPr lang="en-US" sz="2000" dirty="0">
                <a:solidFill>
                  <a:srgbClr val="C00000"/>
                </a:solidFill>
              </a:rPr>
              <a:t>calibration </a:t>
            </a:r>
          </a:p>
        </p:txBody>
      </p:sp>
      <p:sp>
        <p:nvSpPr>
          <p:cNvPr id="1061897" name="Rectangle 9"/>
          <p:cNvSpPr>
            <a:spLocks noChangeArrowheads="1"/>
          </p:cNvSpPr>
          <p:nvPr/>
        </p:nvSpPr>
        <p:spPr bwMode="auto">
          <a:xfrm>
            <a:off x="495300" y="6375777"/>
            <a:ext cx="11125200" cy="338554"/>
          </a:xfrm>
          <a:prstGeom prst="rect">
            <a:avLst/>
          </a:prstGeom>
          <a:noFill/>
          <a:ln w="9525">
            <a:noFill/>
            <a:miter lim="800000"/>
            <a:headEnd/>
            <a:tailEnd/>
          </a:ln>
        </p:spPr>
        <p:txBody>
          <a:bodyPr wrap="square" anchor="ctr">
            <a:spAutoFit/>
          </a:bodyPr>
          <a:lstStyle/>
          <a:p>
            <a:pPr algn="ctr"/>
            <a:r>
              <a:rPr lang="en-US" sz="1600" dirty="0"/>
              <a:t>F. </a:t>
            </a:r>
            <a:r>
              <a:rPr lang="en-US" sz="1600" dirty="0" err="1"/>
              <a:t>Rothganger</a:t>
            </a:r>
            <a:r>
              <a:rPr lang="en-US" sz="1600" dirty="0"/>
              <a:t> et al. </a:t>
            </a:r>
            <a:r>
              <a:rPr lang="en-US" sz="1600" dirty="0">
                <a:hlinkClick r:id="rId5"/>
              </a:rPr>
              <a:t>Segmenting, Modeling, and Matching Video Clips Containing Multiple Moving Objects</a:t>
            </a:r>
            <a:r>
              <a:rPr lang="en-US" sz="1600" dirty="0"/>
              <a:t>. PAMI 2007.</a:t>
            </a:r>
          </a:p>
        </p:txBody>
      </p:sp>
      <p:sp>
        <p:nvSpPr>
          <p:cNvPr id="2" name="Rectangle 1"/>
          <p:cNvSpPr/>
          <p:nvPr/>
        </p:nvSpPr>
        <p:spPr bwMode="auto">
          <a:xfrm>
            <a:off x="4419600" y="1905000"/>
            <a:ext cx="2819400" cy="2133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10" name="Rectangle 9"/>
          <p:cNvSpPr/>
          <p:nvPr/>
        </p:nvSpPr>
        <p:spPr bwMode="auto">
          <a:xfrm>
            <a:off x="7696200" y="1905000"/>
            <a:ext cx="2819400" cy="21336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6189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10618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1895" grpId="0"/>
      <p:bldP spid="1061896" grpId="1"/>
      <p:bldP spid="2"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Outline: Structure from motion</a:t>
            </a:r>
          </a:p>
        </p:txBody>
      </p:sp>
      <p:sp>
        <p:nvSpPr>
          <p:cNvPr id="1092611" name="Rectangle 3"/>
          <p:cNvSpPr>
            <a:spLocks noGrp="1" noChangeArrowheads="1"/>
          </p:cNvSpPr>
          <p:nvPr>
            <p:ph type="body" idx="1"/>
          </p:nvPr>
        </p:nvSpPr>
        <p:spPr/>
        <p:txBody>
          <a:bodyPr/>
          <a:lstStyle/>
          <a:p>
            <a:pPr>
              <a:buFontTx/>
              <a:buChar char="•"/>
            </a:pPr>
            <a:r>
              <a:rPr lang="en-US" sz="2800" dirty="0">
                <a:solidFill>
                  <a:schemeClr val="bg1">
                    <a:lumMod val="50000"/>
                  </a:schemeClr>
                </a:solidFill>
              </a:rPr>
              <a:t>Problem definition and ambiguities</a:t>
            </a:r>
          </a:p>
          <a:p>
            <a:pPr>
              <a:buFontTx/>
              <a:buChar char="•"/>
            </a:pPr>
            <a:r>
              <a:rPr lang="en-US" sz="2800" dirty="0">
                <a:solidFill>
                  <a:schemeClr val="bg1">
                    <a:lumMod val="50000"/>
                  </a:schemeClr>
                </a:solidFill>
              </a:rPr>
              <a:t>Affine structure from motion</a:t>
            </a:r>
          </a:p>
          <a:p>
            <a:pPr lvl="1"/>
            <a:r>
              <a:rPr lang="en-US" sz="2400" dirty="0">
                <a:solidFill>
                  <a:schemeClr val="bg1">
                    <a:lumMod val="50000"/>
                  </a:schemeClr>
                </a:solidFill>
              </a:rPr>
              <a:t>Factorization</a:t>
            </a:r>
          </a:p>
          <a:p>
            <a:pPr>
              <a:buFontTx/>
              <a:buChar char="•"/>
            </a:pPr>
            <a:r>
              <a:rPr lang="en-US" sz="2800" dirty="0"/>
              <a:t>Projective structure from motion</a:t>
            </a:r>
          </a:p>
          <a:p>
            <a:pPr lvl="1"/>
            <a:endParaRPr lang="en-US" sz="2400" dirty="0"/>
          </a:p>
        </p:txBody>
      </p:sp>
    </p:spTree>
    <p:extLst>
      <p:ext uri="{BB962C8B-B14F-4D97-AF65-F5344CB8AC3E}">
        <p14:creationId xmlns:p14="http://schemas.microsoft.com/office/powerpoint/2010/main" val="1901015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261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2611" grpId="0" uiExpand="1" build="p" bldLvl="2"/>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a:t>Projective structure from motion</a:t>
            </a:r>
          </a:p>
        </p:txBody>
      </p:sp>
      <mc:AlternateContent xmlns:mc="http://schemas.openxmlformats.org/markup-compatibility/2006" xmlns:a14="http://schemas.microsoft.com/office/drawing/2010/main">
        <mc:Choice Requires="a14">
          <p:sp>
            <p:nvSpPr>
              <p:cNvPr id="28675" name="Rectangle 3"/>
              <p:cNvSpPr>
                <a:spLocks noGrp="1" noChangeArrowheads="1"/>
              </p:cNvSpPr>
              <p:nvPr>
                <p:ph type="body" idx="1"/>
              </p:nvPr>
            </p:nvSpPr>
            <p:spPr>
              <a:xfrm>
                <a:off x="457200" y="914400"/>
                <a:ext cx="11277600" cy="5257800"/>
              </a:xfrm>
            </p:spPr>
            <p:txBody>
              <a:bodyPr/>
              <a:lstStyle/>
              <a:p>
                <a:pPr>
                  <a:buFontTx/>
                  <a:buChar char="•"/>
                </a:pPr>
                <a:r>
                  <a:rPr lang="en-US" sz="2800" b="1" dirty="0"/>
                  <a:t>Given</a:t>
                </a:r>
                <a:r>
                  <a:rPr lang="en-US" sz="2800" dirty="0"/>
                  <a:t>: </a:t>
                </a:r>
                <a14:m>
                  <m:oMath xmlns:m="http://schemas.openxmlformats.org/officeDocument/2006/math">
                    <m:r>
                      <a:rPr lang="en-US" sz="2800" i="1" dirty="0" smtClean="0">
                        <a:solidFill>
                          <a:srgbClr val="7030A0"/>
                        </a:solidFill>
                        <a:latin typeface="Cambria Math" panose="02040503050406030204" pitchFamily="18" charset="0"/>
                      </a:rPr>
                      <m:t>𝑚</m:t>
                    </m:r>
                    <m:r>
                      <a:rPr lang="en-US" sz="2800" i="1" dirty="0" smtClean="0">
                        <a:latin typeface="Cambria Math" panose="02040503050406030204" pitchFamily="18" charset="0"/>
                      </a:rPr>
                      <m:t> </m:t>
                    </m:r>
                  </m:oMath>
                </a14:m>
                <a:r>
                  <a:rPr lang="en-US" sz="2800" dirty="0"/>
                  <a:t>images of </a:t>
                </a:r>
                <a14:m>
                  <m:oMath xmlns:m="http://schemas.openxmlformats.org/officeDocument/2006/math">
                    <m:r>
                      <a:rPr lang="en-US" sz="2800" i="1" dirty="0" smtClean="0">
                        <a:solidFill>
                          <a:srgbClr val="7030A0"/>
                        </a:solidFill>
                        <a:latin typeface="Cambria Math" panose="02040503050406030204" pitchFamily="18" charset="0"/>
                      </a:rPr>
                      <m:t>𝑛</m:t>
                    </m:r>
                  </m:oMath>
                </a14:m>
                <a:r>
                  <a:rPr lang="en-US" sz="2800" dirty="0"/>
                  <a:t> fixed 3D points such that (ignoring visibility):</a:t>
                </a:r>
                <a:br>
                  <a:rPr lang="en-US" sz="2800" dirty="0"/>
                </a:br>
                <a:endParaRPr lang="en-US" sz="1200" dirty="0"/>
              </a:p>
              <a:p>
                <a:pPr algn="ctr"/>
                <a14:m>
                  <m:oMath xmlns:m="http://schemas.openxmlformats.org/officeDocument/2006/math">
                    <m:r>
                      <a:rPr lang="en-US" sz="2800" b="1" i="1" dirty="0" err="1">
                        <a:solidFill>
                          <a:srgbClr val="7030A0"/>
                        </a:solidFill>
                        <a:latin typeface="Cambria Math" panose="02040503050406030204" pitchFamily="18" charset="0"/>
                      </a:rPr>
                      <m:t>𝒙</m:t>
                    </m:r>
                    <m:r>
                      <a:rPr lang="en-US" sz="2800" i="1" baseline="-25000" dirty="0" err="1">
                        <a:solidFill>
                          <a:srgbClr val="7030A0"/>
                        </a:solidFill>
                        <a:latin typeface="Cambria Math" panose="02040503050406030204" pitchFamily="18" charset="0"/>
                      </a:rPr>
                      <m:t>𝑖𝑗</m:t>
                    </m:r>
                    <m:r>
                      <a:rPr lang="en-US" sz="2800" b="0" i="1" dirty="0" smtClean="0">
                        <a:solidFill>
                          <a:srgbClr val="7030A0"/>
                        </a:solidFill>
                        <a:latin typeface="Cambria Math" panose="02040503050406030204" pitchFamily="18" charset="0"/>
                        <a:ea typeface="Cambria Math" panose="02040503050406030204" pitchFamily="18" charset="0"/>
                      </a:rPr>
                      <m:t>≅</m:t>
                    </m:r>
                    <m:r>
                      <a:rPr lang="en-US" sz="2800" b="1" i="1" dirty="0" smtClean="0">
                        <a:solidFill>
                          <a:srgbClr val="C00000"/>
                        </a:solidFill>
                        <a:latin typeface="Cambria Math" panose="02040503050406030204" pitchFamily="18" charset="0"/>
                      </a:rPr>
                      <m:t>𝑷</m:t>
                    </m:r>
                    <m:r>
                      <a:rPr lang="en-US" sz="2800" i="1" baseline="-25000" dirty="0">
                        <a:solidFill>
                          <a:srgbClr val="C00000"/>
                        </a:solidFill>
                        <a:latin typeface="Cambria Math" panose="02040503050406030204" pitchFamily="18" charset="0"/>
                      </a:rPr>
                      <m:t>𝑖</m:t>
                    </m:r>
                    <m:r>
                      <a:rPr lang="en-US" sz="2800" i="1" baseline="-25000" dirty="0">
                        <a:solidFill>
                          <a:srgbClr val="C00000"/>
                        </a:solidFill>
                        <a:latin typeface="Cambria Math" panose="02040503050406030204" pitchFamily="18" charset="0"/>
                      </a:rPr>
                      <m:t> </m:t>
                    </m:r>
                    <m:r>
                      <a:rPr lang="en-US" sz="2800" b="1" i="1" dirty="0">
                        <a:solidFill>
                          <a:srgbClr val="C00000"/>
                        </a:solidFill>
                        <a:latin typeface="Cambria Math" panose="02040503050406030204" pitchFamily="18" charset="0"/>
                      </a:rPr>
                      <m:t>𝑿</m:t>
                    </m:r>
                    <m:r>
                      <a:rPr lang="en-US" sz="2800" i="1" baseline="-25000" dirty="0">
                        <a:solidFill>
                          <a:srgbClr val="C00000"/>
                        </a:solidFill>
                        <a:latin typeface="Cambria Math" panose="02040503050406030204" pitchFamily="18" charset="0"/>
                      </a:rPr>
                      <m:t>𝑗</m:t>
                    </m:r>
                    <m:r>
                      <a:rPr lang="en-US" sz="2800" i="1" baseline="-25000" dirty="0">
                        <a:latin typeface="Cambria Math" panose="02040503050406030204" pitchFamily="18" charset="0"/>
                      </a:rPr>
                      <m:t> </m:t>
                    </m:r>
                  </m:oMath>
                </a14:m>
                <a:r>
                  <a:rPr lang="en-US" sz="2800" i="1" dirty="0">
                    <a:latin typeface="Times New Roman" pitchFamily="18" charset="0"/>
                  </a:rPr>
                  <a:t>, 	</a:t>
                </a:r>
                <a14:m>
                  <m:oMath xmlns:m="http://schemas.openxmlformats.org/officeDocument/2006/math">
                    <m:r>
                      <a:rPr lang="en-US" sz="2800" i="1" dirty="0" smtClean="0">
                        <a:solidFill>
                          <a:srgbClr val="7030A0"/>
                        </a:solidFill>
                        <a:latin typeface="Cambria Math" panose="02040503050406030204" pitchFamily="18" charset="0"/>
                      </a:rPr>
                      <m:t>𝑖</m:t>
                    </m:r>
                    <m:r>
                      <a:rPr lang="en-US" sz="2800" i="1" dirty="0">
                        <a:solidFill>
                          <a:srgbClr val="7030A0"/>
                        </a:solidFill>
                        <a:latin typeface="Cambria Math" panose="02040503050406030204" pitchFamily="18" charset="0"/>
                      </a:rPr>
                      <m:t> = 1, … , </m:t>
                    </m:r>
                    <m:r>
                      <a:rPr lang="en-US" sz="2800" i="1" dirty="0">
                        <a:solidFill>
                          <a:srgbClr val="7030A0"/>
                        </a:solidFill>
                        <a:latin typeface="Cambria Math" panose="02040503050406030204" pitchFamily="18" charset="0"/>
                      </a:rPr>
                      <m:t>𝑚</m:t>
                    </m:r>
                    <m:r>
                      <a:rPr lang="en-US" sz="2800" i="1" dirty="0">
                        <a:solidFill>
                          <a:srgbClr val="7030A0"/>
                        </a:solidFill>
                        <a:latin typeface="Cambria Math" panose="02040503050406030204" pitchFamily="18" charset="0"/>
                      </a:rPr>
                      <m:t>,    </m:t>
                    </m:r>
                    <m:r>
                      <a:rPr lang="en-US" sz="2800" i="1" dirty="0">
                        <a:solidFill>
                          <a:srgbClr val="7030A0"/>
                        </a:solidFill>
                        <a:latin typeface="Cambria Math" panose="02040503050406030204" pitchFamily="18" charset="0"/>
                      </a:rPr>
                      <m:t>𝑗</m:t>
                    </m:r>
                    <m:r>
                      <a:rPr lang="en-US" sz="2800" i="1" dirty="0">
                        <a:solidFill>
                          <a:srgbClr val="7030A0"/>
                        </a:solidFill>
                        <a:latin typeface="Cambria Math" panose="02040503050406030204" pitchFamily="18" charset="0"/>
                      </a:rPr>
                      <m:t> = 1, … , </m:t>
                    </m:r>
                    <m:r>
                      <a:rPr lang="en-US" sz="2800" i="1" dirty="0">
                        <a:solidFill>
                          <a:srgbClr val="7030A0"/>
                        </a:solidFill>
                        <a:latin typeface="Cambria Math" panose="02040503050406030204" pitchFamily="18" charset="0"/>
                      </a:rPr>
                      <m:t>𝑛</m:t>
                    </m:r>
                    <m:r>
                      <a:rPr lang="en-US" sz="2800" i="1" dirty="0">
                        <a:solidFill>
                          <a:srgbClr val="7030A0"/>
                        </a:solidFill>
                        <a:latin typeface="Cambria Math" panose="02040503050406030204" pitchFamily="18" charset="0"/>
                      </a:rPr>
                      <m:t>  </m:t>
                    </m:r>
                  </m:oMath>
                </a14:m>
                <a:endParaRPr lang="en-US" sz="2800" i="1" dirty="0">
                  <a:latin typeface="Times New Roman" pitchFamily="18" charset="0"/>
                </a:endParaRPr>
              </a:p>
              <a:p>
                <a:pPr>
                  <a:buFontTx/>
                  <a:buChar char="•"/>
                </a:pPr>
                <a:endParaRPr lang="en-US" sz="1200" dirty="0">
                  <a:latin typeface="Times New Roman" pitchFamily="18" charset="0"/>
                </a:endParaRPr>
              </a:p>
              <a:p>
                <a:pPr>
                  <a:buFontTx/>
                  <a:buChar char="•"/>
                </a:pPr>
                <a:r>
                  <a:rPr lang="en-US" sz="2800" b="1" dirty="0"/>
                  <a:t>Problem</a:t>
                </a:r>
                <a:r>
                  <a:rPr lang="en-US" sz="2800" dirty="0"/>
                  <a:t>: estimate </a:t>
                </a:r>
                <a14:m>
                  <m:oMath xmlns:m="http://schemas.openxmlformats.org/officeDocument/2006/math">
                    <m:r>
                      <a:rPr lang="en-US" sz="2800" i="1" dirty="0" smtClean="0">
                        <a:solidFill>
                          <a:srgbClr val="7030A0"/>
                        </a:solidFill>
                        <a:latin typeface="Cambria Math" panose="02040503050406030204" pitchFamily="18" charset="0"/>
                      </a:rPr>
                      <m:t>𝑚</m:t>
                    </m:r>
                  </m:oMath>
                </a14:m>
                <a:r>
                  <a:rPr lang="en-US" sz="2800" dirty="0"/>
                  <a:t> projection matrices </a:t>
                </a:r>
                <a14:m>
                  <m:oMath xmlns:m="http://schemas.openxmlformats.org/officeDocument/2006/math">
                    <m:r>
                      <a:rPr lang="en-US" sz="2800" b="1" i="1" dirty="0" smtClean="0">
                        <a:solidFill>
                          <a:srgbClr val="C00000"/>
                        </a:solidFill>
                        <a:latin typeface="Cambria Math" panose="02040503050406030204" pitchFamily="18" charset="0"/>
                      </a:rPr>
                      <m:t>𝑷</m:t>
                    </m:r>
                    <m:r>
                      <a:rPr lang="en-US" sz="2800" i="1" baseline="-25000" dirty="0">
                        <a:solidFill>
                          <a:srgbClr val="C00000"/>
                        </a:solidFill>
                        <a:latin typeface="Cambria Math" panose="02040503050406030204" pitchFamily="18" charset="0"/>
                      </a:rPr>
                      <m:t>𝑖</m:t>
                    </m:r>
                  </m:oMath>
                </a14:m>
                <a:r>
                  <a:rPr lang="en-US" sz="2800" dirty="0">
                    <a:latin typeface="Times New Roman" pitchFamily="18" charset="0"/>
                  </a:rPr>
                  <a:t> </a:t>
                </a:r>
                <a:r>
                  <a:rPr lang="en-US" sz="2800" dirty="0"/>
                  <a:t>and </a:t>
                </a:r>
                <a14:m>
                  <m:oMath xmlns:m="http://schemas.openxmlformats.org/officeDocument/2006/math">
                    <m:r>
                      <a:rPr lang="en-US" sz="2800" i="1" dirty="0" smtClean="0">
                        <a:solidFill>
                          <a:srgbClr val="7030A0"/>
                        </a:solidFill>
                        <a:latin typeface="Cambria Math" panose="02040503050406030204" pitchFamily="18" charset="0"/>
                      </a:rPr>
                      <m:t>𝑛</m:t>
                    </m:r>
                  </m:oMath>
                </a14:m>
                <a:r>
                  <a:rPr lang="en-US" sz="2800" dirty="0"/>
                  <a:t> 3D points </a:t>
                </a:r>
                <a14:m>
                  <m:oMath xmlns:m="http://schemas.openxmlformats.org/officeDocument/2006/math">
                    <m:r>
                      <a:rPr lang="en-US" sz="2800" b="1" i="1" dirty="0" smtClean="0">
                        <a:solidFill>
                          <a:srgbClr val="C00000"/>
                        </a:solidFill>
                        <a:latin typeface="Cambria Math" panose="02040503050406030204" pitchFamily="18" charset="0"/>
                      </a:rPr>
                      <m:t>𝑿</m:t>
                    </m:r>
                    <m:r>
                      <a:rPr lang="en-US" sz="2800" i="1" baseline="-25000" dirty="0">
                        <a:solidFill>
                          <a:srgbClr val="C00000"/>
                        </a:solidFill>
                        <a:latin typeface="Cambria Math" panose="02040503050406030204" pitchFamily="18" charset="0"/>
                      </a:rPr>
                      <m:t>𝑗</m:t>
                    </m:r>
                  </m:oMath>
                </a14:m>
                <a:r>
                  <a:rPr lang="en-US" sz="2800" dirty="0">
                    <a:latin typeface="Times New Roman" pitchFamily="18" charset="0"/>
                  </a:rPr>
                  <a:t> </a:t>
                </a:r>
                <a:r>
                  <a:rPr lang="en-US" sz="2800" dirty="0"/>
                  <a:t>from the </a:t>
                </a:r>
                <a14:m>
                  <m:oMath xmlns:m="http://schemas.openxmlformats.org/officeDocument/2006/math">
                    <m:r>
                      <a:rPr lang="en-US" sz="2800" i="1" dirty="0" smtClean="0">
                        <a:solidFill>
                          <a:srgbClr val="C00000"/>
                        </a:solidFill>
                        <a:latin typeface="Cambria Math" panose="02040503050406030204" pitchFamily="18" charset="0"/>
                      </a:rPr>
                      <m:t>𝑚𝑛</m:t>
                    </m:r>
                  </m:oMath>
                </a14:m>
                <a:r>
                  <a:rPr lang="en-US" sz="2800" dirty="0"/>
                  <a:t> correspondences </a:t>
                </a:r>
                <a14:m>
                  <m:oMath xmlns:m="http://schemas.openxmlformats.org/officeDocument/2006/math">
                    <m:r>
                      <a:rPr lang="en-US" sz="2800" b="1" i="1" dirty="0" smtClean="0">
                        <a:solidFill>
                          <a:srgbClr val="7030A0"/>
                        </a:solidFill>
                        <a:latin typeface="Cambria Math" panose="02040503050406030204" pitchFamily="18" charset="0"/>
                      </a:rPr>
                      <m:t>𝒙</m:t>
                    </m:r>
                    <m:r>
                      <a:rPr lang="en-US" sz="2800" i="1" baseline="-25000" dirty="0">
                        <a:solidFill>
                          <a:srgbClr val="7030A0"/>
                        </a:solidFill>
                        <a:latin typeface="Cambria Math" panose="02040503050406030204" pitchFamily="18" charset="0"/>
                      </a:rPr>
                      <m:t>𝑖𝑗</m:t>
                    </m:r>
                  </m:oMath>
                </a14:m>
                <a:endParaRPr lang="en-US" sz="2800" i="1" baseline="-25000" dirty="0">
                  <a:latin typeface="Times New Roman" pitchFamily="18" charset="0"/>
                </a:endParaRPr>
              </a:p>
              <a:p>
                <a:endParaRPr lang="en-US" dirty="0">
                  <a:latin typeface="Times New Roman" pitchFamily="18" charset="0"/>
                </a:endParaRPr>
              </a:p>
            </p:txBody>
          </p:sp>
        </mc:Choice>
        <mc:Fallback xmlns="">
          <p:sp>
            <p:nvSpPr>
              <p:cNvPr id="28675" name="Rectangle 3"/>
              <p:cNvSpPr>
                <a:spLocks noGrp="1" noRot="1" noChangeAspect="1" noMove="1" noResize="1" noEditPoints="1" noAdjustHandles="1" noChangeArrowheads="1" noChangeShapeType="1" noTextEdit="1"/>
              </p:cNvSpPr>
              <p:nvPr>
                <p:ph type="body" idx="1"/>
              </p:nvPr>
            </p:nvSpPr>
            <p:spPr>
              <a:xfrm>
                <a:off x="457200" y="914400"/>
                <a:ext cx="11277600" cy="5257800"/>
              </a:xfrm>
              <a:blipFill>
                <a:blip r:embed="rId3"/>
                <a:stretch>
                  <a:fillRect l="-1014" t="-1449" r="-1689"/>
                </a:stretch>
              </a:blipFill>
            </p:spPr>
            <p:txBody>
              <a:bodyPr/>
              <a:lstStyle/>
              <a:p>
                <a:r>
                  <a:rPr lang="en-US">
                    <a:noFill/>
                  </a:rPr>
                  <a:t> </a:t>
                </a:r>
              </a:p>
            </p:txBody>
          </p:sp>
        </mc:Fallback>
      </mc:AlternateContent>
      <p:grpSp>
        <p:nvGrpSpPr>
          <p:cNvPr id="28676" name="Group 63"/>
          <p:cNvGrpSpPr>
            <a:grpSpLocks/>
          </p:cNvGrpSpPr>
          <p:nvPr/>
        </p:nvGrpSpPr>
        <p:grpSpPr bwMode="auto">
          <a:xfrm>
            <a:off x="3581400" y="2936875"/>
            <a:ext cx="5129213" cy="3921125"/>
            <a:chOff x="1296" y="1824"/>
            <a:chExt cx="3231" cy="2470"/>
          </a:xfrm>
        </p:grpSpPr>
        <p:sp>
          <p:nvSpPr>
            <p:cNvPr id="28677" name="Line 5"/>
            <p:cNvSpPr>
              <a:spLocks noChangeShapeType="1"/>
            </p:cNvSpPr>
            <p:nvPr/>
          </p:nvSpPr>
          <p:spPr bwMode="auto">
            <a:xfrm flipH="1" flipV="1">
              <a:off x="2814" y="2886"/>
              <a:ext cx="1341" cy="979"/>
            </a:xfrm>
            <a:prstGeom prst="line">
              <a:avLst/>
            </a:prstGeom>
            <a:noFill/>
            <a:ln w="9525">
              <a:solidFill>
                <a:schemeClr val="tx1"/>
              </a:solidFill>
              <a:round/>
              <a:headEnd/>
              <a:tailEnd/>
            </a:ln>
          </p:spPr>
          <p:txBody>
            <a:bodyPr/>
            <a:lstStyle/>
            <a:p>
              <a:endParaRPr lang="en-US"/>
            </a:p>
          </p:txBody>
        </p:sp>
        <p:sp>
          <p:nvSpPr>
            <p:cNvPr id="28678" name="Line 6"/>
            <p:cNvSpPr>
              <a:spLocks noChangeShapeType="1"/>
            </p:cNvSpPr>
            <p:nvPr/>
          </p:nvSpPr>
          <p:spPr bwMode="auto">
            <a:xfrm flipV="1">
              <a:off x="2765" y="2886"/>
              <a:ext cx="57" cy="1219"/>
            </a:xfrm>
            <a:prstGeom prst="line">
              <a:avLst/>
            </a:prstGeom>
            <a:noFill/>
            <a:ln w="9525">
              <a:solidFill>
                <a:schemeClr val="tx1"/>
              </a:solidFill>
              <a:round/>
              <a:headEnd/>
              <a:tailEnd/>
            </a:ln>
          </p:spPr>
          <p:txBody>
            <a:bodyPr/>
            <a:lstStyle/>
            <a:p>
              <a:endParaRPr lang="en-US"/>
            </a:p>
          </p:txBody>
        </p:sp>
        <p:sp>
          <p:nvSpPr>
            <p:cNvPr id="28679" name="Line 7"/>
            <p:cNvSpPr>
              <a:spLocks noChangeShapeType="1"/>
            </p:cNvSpPr>
            <p:nvPr/>
          </p:nvSpPr>
          <p:spPr bwMode="auto">
            <a:xfrm flipV="1">
              <a:off x="1473" y="2877"/>
              <a:ext cx="1333" cy="670"/>
            </a:xfrm>
            <a:prstGeom prst="line">
              <a:avLst/>
            </a:prstGeom>
            <a:noFill/>
            <a:ln w="9525">
              <a:solidFill>
                <a:schemeClr val="tx1"/>
              </a:solidFill>
              <a:round/>
              <a:headEnd/>
              <a:tailEnd/>
            </a:ln>
          </p:spPr>
          <p:txBody>
            <a:bodyPr/>
            <a:lstStyle/>
            <a:p>
              <a:endParaRPr lang="en-US"/>
            </a:p>
          </p:txBody>
        </p:sp>
        <p:sp>
          <p:nvSpPr>
            <p:cNvPr id="28680" name="Line 8"/>
            <p:cNvSpPr>
              <a:spLocks noChangeShapeType="1"/>
            </p:cNvSpPr>
            <p:nvPr/>
          </p:nvSpPr>
          <p:spPr bwMode="auto">
            <a:xfrm flipV="1">
              <a:off x="1481" y="2096"/>
              <a:ext cx="1079" cy="1443"/>
            </a:xfrm>
            <a:prstGeom prst="line">
              <a:avLst/>
            </a:prstGeom>
            <a:noFill/>
            <a:ln w="9525">
              <a:solidFill>
                <a:schemeClr val="tx1"/>
              </a:solidFill>
              <a:round/>
              <a:headEnd/>
              <a:tailEnd/>
            </a:ln>
          </p:spPr>
          <p:txBody>
            <a:bodyPr/>
            <a:lstStyle/>
            <a:p>
              <a:endParaRPr lang="en-US"/>
            </a:p>
          </p:txBody>
        </p:sp>
        <p:sp>
          <p:nvSpPr>
            <p:cNvPr id="28681" name="Line 9"/>
            <p:cNvSpPr>
              <a:spLocks noChangeShapeType="1"/>
            </p:cNvSpPr>
            <p:nvPr/>
          </p:nvSpPr>
          <p:spPr bwMode="auto">
            <a:xfrm flipV="1">
              <a:off x="1481" y="2508"/>
              <a:ext cx="1079" cy="1031"/>
            </a:xfrm>
            <a:prstGeom prst="line">
              <a:avLst/>
            </a:prstGeom>
            <a:noFill/>
            <a:ln w="9525">
              <a:solidFill>
                <a:schemeClr val="tx1"/>
              </a:solidFill>
              <a:round/>
              <a:headEnd/>
              <a:tailEnd/>
            </a:ln>
          </p:spPr>
          <p:txBody>
            <a:bodyPr/>
            <a:lstStyle/>
            <a:p>
              <a:endParaRPr lang="en-US"/>
            </a:p>
          </p:txBody>
        </p:sp>
        <p:sp>
          <p:nvSpPr>
            <p:cNvPr id="28682" name="Line 10"/>
            <p:cNvSpPr>
              <a:spLocks noChangeShapeType="1"/>
            </p:cNvSpPr>
            <p:nvPr/>
          </p:nvSpPr>
          <p:spPr bwMode="auto">
            <a:xfrm flipV="1">
              <a:off x="1481" y="2199"/>
              <a:ext cx="1668" cy="1340"/>
            </a:xfrm>
            <a:prstGeom prst="line">
              <a:avLst/>
            </a:prstGeom>
            <a:noFill/>
            <a:ln w="9525">
              <a:solidFill>
                <a:schemeClr val="tx1"/>
              </a:solidFill>
              <a:round/>
              <a:headEnd/>
              <a:tailEnd/>
            </a:ln>
          </p:spPr>
          <p:txBody>
            <a:bodyPr/>
            <a:lstStyle/>
            <a:p>
              <a:endParaRPr lang="en-US"/>
            </a:p>
          </p:txBody>
        </p:sp>
        <p:sp>
          <p:nvSpPr>
            <p:cNvPr id="28683" name="Line 11"/>
            <p:cNvSpPr>
              <a:spLocks noChangeShapeType="1"/>
            </p:cNvSpPr>
            <p:nvPr/>
          </p:nvSpPr>
          <p:spPr bwMode="auto">
            <a:xfrm flipV="1">
              <a:off x="1481" y="2611"/>
              <a:ext cx="1472" cy="928"/>
            </a:xfrm>
            <a:prstGeom prst="line">
              <a:avLst/>
            </a:prstGeom>
            <a:noFill/>
            <a:ln w="9525">
              <a:solidFill>
                <a:schemeClr val="tx1"/>
              </a:solidFill>
              <a:round/>
              <a:headEnd/>
              <a:tailEnd/>
            </a:ln>
          </p:spPr>
          <p:txBody>
            <a:bodyPr/>
            <a:lstStyle/>
            <a:p>
              <a:endParaRPr lang="en-US"/>
            </a:p>
          </p:txBody>
        </p:sp>
        <p:sp>
          <p:nvSpPr>
            <p:cNvPr id="28684" name="Line 12"/>
            <p:cNvSpPr>
              <a:spLocks noChangeShapeType="1"/>
            </p:cNvSpPr>
            <p:nvPr/>
          </p:nvSpPr>
          <p:spPr bwMode="auto">
            <a:xfrm flipV="1">
              <a:off x="1481" y="3126"/>
              <a:ext cx="1668" cy="413"/>
            </a:xfrm>
            <a:prstGeom prst="line">
              <a:avLst/>
            </a:prstGeom>
            <a:noFill/>
            <a:ln w="9525">
              <a:solidFill>
                <a:schemeClr val="tx1"/>
              </a:solidFill>
              <a:round/>
              <a:headEnd/>
              <a:tailEnd/>
            </a:ln>
          </p:spPr>
          <p:txBody>
            <a:bodyPr/>
            <a:lstStyle/>
            <a:p>
              <a:endParaRPr lang="en-US"/>
            </a:p>
          </p:txBody>
        </p:sp>
        <p:sp>
          <p:nvSpPr>
            <p:cNvPr id="28685" name="Line 13"/>
            <p:cNvSpPr>
              <a:spLocks noChangeShapeType="1"/>
            </p:cNvSpPr>
            <p:nvPr/>
          </p:nvSpPr>
          <p:spPr bwMode="auto">
            <a:xfrm flipH="1" flipV="1">
              <a:off x="2560" y="2508"/>
              <a:ext cx="197" cy="1604"/>
            </a:xfrm>
            <a:prstGeom prst="line">
              <a:avLst/>
            </a:prstGeom>
            <a:noFill/>
            <a:ln w="9525">
              <a:solidFill>
                <a:schemeClr val="tx1"/>
              </a:solidFill>
              <a:round/>
              <a:headEnd/>
              <a:tailEnd/>
            </a:ln>
          </p:spPr>
          <p:txBody>
            <a:bodyPr/>
            <a:lstStyle/>
            <a:p>
              <a:endParaRPr lang="en-US"/>
            </a:p>
          </p:txBody>
        </p:sp>
        <p:sp>
          <p:nvSpPr>
            <p:cNvPr id="28686" name="Line 14"/>
            <p:cNvSpPr>
              <a:spLocks noChangeShapeType="1"/>
            </p:cNvSpPr>
            <p:nvPr/>
          </p:nvSpPr>
          <p:spPr bwMode="auto">
            <a:xfrm flipV="1">
              <a:off x="2757" y="2199"/>
              <a:ext cx="392" cy="1913"/>
            </a:xfrm>
            <a:prstGeom prst="line">
              <a:avLst/>
            </a:prstGeom>
            <a:noFill/>
            <a:ln w="9525">
              <a:solidFill>
                <a:schemeClr val="tx1"/>
              </a:solidFill>
              <a:round/>
              <a:headEnd/>
              <a:tailEnd/>
            </a:ln>
          </p:spPr>
          <p:txBody>
            <a:bodyPr/>
            <a:lstStyle/>
            <a:p>
              <a:endParaRPr lang="en-US"/>
            </a:p>
          </p:txBody>
        </p:sp>
        <p:sp>
          <p:nvSpPr>
            <p:cNvPr id="28687" name="Line 15"/>
            <p:cNvSpPr>
              <a:spLocks noChangeShapeType="1"/>
            </p:cNvSpPr>
            <p:nvPr/>
          </p:nvSpPr>
          <p:spPr bwMode="auto">
            <a:xfrm flipH="1" flipV="1">
              <a:off x="2560" y="2096"/>
              <a:ext cx="197" cy="2016"/>
            </a:xfrm>
            <a:prstGeom prst="line">
              <a:avLst/>
            </a:prstGeom>
            <a:noFill/>
            <a:ln w="9525">
              <a:solidFill>
                <a:schemeClr val="tx1"/>
              </a:solidFill>
              <a:round/>
              <a:headEnd/>
              <a:tailEnd/>
            </a:ln>
          </p:spPr>
          <p:txBody>
            <a:bodyPr/>
            <a:lstStyle/>
            <a:p>
              <a:endParaRPr lang="en-US"/>
            </a:p>
          </p:txBody>
        </p:sp>
        <p:sp>
          <p:nvSpPr>
            <p:cNvPr id="28688" name="Line 16"/>
            <p:cNvSpPr>
              <a:spLocks noChangeShapeType="1"/>
            </p:cNvSpPr>
            <p:nvPr/>
          </p:nvSpPr>
          <p:spPr bwMode="auto">
            <a:xfrm flipV="1">
              <a:off x="2757" y="2611"/>
              <a:ext cx="196" cy="1501"/>
            </a:xfrm>
            <a:prstGeom prst="line">
              <a:avLst/>
            </a:prstGeom>
            <a:noFill/>
            <a:ln w="9525">
              <a:solidFill>
                <a:schemeClr val="tx1"/>
              </a:solidFill>
              <a:round/>
              <a:headEnd/>
              <a:tailEnd/>
            </a:ln>
          </p:spPr>
          <p:txBody>
            <a:bodyPr/>
            <a:lstStyle/>
            <a:p>
              <a:endParaRPr lang="en-US"/>
            </a:p>
          </p:txBody>
        </p:sp>
        <p:sp>
          <p:nvSpPr>
            <p:cNvPr id="28689" name="Line 17"/>
            <p:cNvSpPr>
              <a:spLocks noChangeShapeType="1"/>
            </p:cNvSpPr>
            <p:nvPr/>
          </p:nvSpPr>
          <p:spPr bwMode="auto">
            <a:xfrm flipV="1">
              <a:off x="2757" y="3126"/>
              <a:ext cx="392" cy="986"/>
            </a:xfrm>
            <a:prstGeom prst="line">
              <a:avLst/>
            </a:prstGeom>
            <a:noFill/>
            <a:ln w="9525">
              <a:solidFill>
                <a:schemeClr val="tx1"/>
              </a:solidFill>
              <a:round/>
              <a:headEnd/>
              <a:tailEnd/>
            </a:ln>
          </p:spPr>
          <p:txBody>
            <a:bodyPr/>
            <a:lstStyle/>
            <a:p>
              <a:endParaRPr lang="en-US"/>
            </a:p>
          </p:txBody>
        </p:sp>
        <p:sp>
          <p:nvSpPr>
            <p:cNvPr id="28690" name="Line 18"/>
            <p:cNvSpPr>
              <a:spLocks noChangeShapeType="1"/>
            </p:cNvSpPr>
            <p:nvPr/>
          </p:nvSpPr>
          <p:spPr bwMode="auto">
            <a:xfrm flipH="1" flipV="1">
              <a:off x="2560" y="2508"/>
              <a:ext cx="1570" cy="1340"/>
            </a:xfrm>
            <a:prstGeom prst="line">
              <a:avLst/>
            </a:prstGeom>
            <a:noFill/>
            <a:ln w="9525">
              <a:solidFill>
                <a:schemeClr val="tx1"/>
              </a:solidFill>
              <a:round/>
              <a:headEnd/>
              <a:tailEnd/>
            </a:ln>
          </p:spPr>
          <p:txBody>
            <a:bodyPr/>
            <a:lstStyle/>
            <a:p>
              <a:endParaRPr lang="en-US"/>
            </a:p>
          </p:txBody>
        </p:sp>
        <p:sp>
          <p:nvSpPr>
            <p:cNvPr id="28691" name="Line 19"/>
            <p:cNvSpPr>
              <a:spLocks noChangeShapeType="1"/>
            </p:cNvSpPr>
            <p:nvPr/>
          </p:nvSpPr>
          <p:spPr bwMode="auto">
            <a:xfrm flipH="1" flipV="1">
              <a:off x="2560" y="2096"/>
              <a:ext cx="1570" cy="1752"/>
            </a:xfrm>
            <a:prstGeom prst="line">
              <a:avLst/>
            </a:prstGeom>
            <a:noFill/>
            <a:ln w="9525">
              <a:solidFill>
                <a:schemeClr val="tx1"/>
              </a:solidFill>
              <a:round/>
              <a:headEnd/>
              <a:tailEnd/>
            </a:ln>
          </p:spPr>
          <p:txBody>
            <a:bodyPr/>
            <a:lstStyle/>
            <a:p>
              <a:endParaRPr lang="en-US"/>
            </a:p>
          </p:txBody>
        </p:sp>
        <p:sp>
          <p:nvSpPr>
            <p:cNvPr id="28692" name="Line 20"/>
            <p:cNvSpPr>
              <a:spLocks noChangeShapeType="1"/>
            </p:cNvSpPr>
            <p:nvPr/>
          </p:nvSpPr>
          <p:spPr bwMode="auto">
            <a:xfrm flipH="1" flipV="1">
              <a:off x="3149" y="2199"/>
              <a:ext cx="981" cy="1649"/>
            </a:xfrm>
            <a:prstGeom prst="line">
              <a:avLst/>
            </a:prstGeom>
            <a:noFill/>
            <a:ln w="9525">
              <a:solidFill>
                <a:schemeClr val="tx1"/>
              </a:solidFill>
              <a:round/>
              <a:headEnd/>
              <a:tailEnd/>
            </a:ln>
          </p:spPr>
          <p:txBody>
            <a:bodyPr/>
            <a:lstStyle/>
            <a:p>
              <a:endParaRPr lang="en-US"/>
            </a:p>
          </p:txBody>
        </p:sp>
        <p:sp>
          <p:nvSpPr>
            <p:cNvPr id="28693" name="Line 21"/>
            <p:cNvSpPr>
              <a:spLocks noChangeShapeType="1"/>
            </p:cNvSpPr>
            <p:nvPr/>
          </p:nvSpPr>
          <p:spPr bwMode="auto">
            <a:xfrm flipH="1" flipV="1">
              <a:off x="2953" y="2611"/>
              <a:ext cx="1177" cy="1237"/>
            </a:xfrm>
            <a:prstGeom prst="line">
              <a:avLst/>
            </a:prstGeom>
            <a:noFill/>
            <a:ln w="9525">
              <a:solidFill>
                <a:schemeClr val="tx1"/>
              </a:solidFill>
              <a:round/>
              <a:headEnd/>
              <a:tailEnd/>
            </a:ln>
          </p:spPr>
          <p:txBody>
            <a:bodyPr/>
            <a:lstStyle/>
            <a:p>
              <a:endParaRPr lang="en-US"/>
            </a:p>
          </p:txBody>
        </p:sp>
        <p:sp>
          <p:nvSpPr>
            <p:cNvPr id="28694" name="Line 22"/>
            <p:cNvSpPr>
              <a:spLocks noChangeShapeType="1"/>
            </p:cNvSpPr>
            <p:nvPr/>
          </p:nvSpPr>
          <p:spPr bwMode="auto">
            <a:xfrm flipH="1" flipV="1">
              <a:off x="3149" y="3126"/>
              <a:ext cx="981" cy="722"/>
            </a:xfrm>
            <a:prstGeom prst="line">
              <a:avLst/>
            </a:prstGeom>
            <a:noFill/>
            <a:ln w="9525">
              <a:solidFill>
                <a:schemeClr val="tx1"/>
              </a:solidFill>
              <a:round/>
              <a:headEnd/>
              <a:tailEnd/>
            </a:ln>
          </p:spPr>
          <p:txBody>
            <a:bodyPr/>
            <a:lstStyle/>
            <a:p>
              <a:endParaRPr lang="en-US"/>
            </a:p>
          </p:txBody>
        </p:sp>
        <p:sp>
          <p:nvSpPr>
            <p:cNvPr id="28695" name="Rectangle 23"/>
            <p:cNvSpPr>
              <a:spLocks noChangeArrowheads="1"/>
            </p:cNvSpPr>
            <p:nvPr/>
          </p:nvSpPr>
          <p:spPr bwMode="auto">
            <a:xfrm>
              <a:off x="2400" y="3435"/>
              <a:ext cx="720" cy="501"/>
            </a:xfrm>
            <a:prstGeom prst="rect">
              <a:avLst/>
            </a:prstGeom>
            <a:noFill/>
            <a:ln w="9525">
              <a:solidFill>
                <a:schemeClr val="tx1"/>
              </a:solidFill>
              <a:miter lim="800000"/>
              <a:headEnd/>
              <a:tailEnd/>
            </a:ln>
          </p:spPr>
          <p:txBody>
            <a:bodyPr wrap="none" anchor="ctr"/>
            <a:lstStyle/>
            <a:p>
              <a:endParaRPr lang="en-US"/>
            </a:p>
          </p:txBody>
        </p:sp>
        <p:sp>
          <p:nvSpPr>
            <p:cNvPr id="28696" name="AutoShape 24"/>
            <p:cNvSpPr>
              <a:spLocks noChangeArrowheads="1"/>
            </p:cNvSpPr>
            <p:nvPr/>
          </p:nvSpPr>
          <p:spPr bwMode="auto">
            <a:xfrm rot="-5400000">
              <a:off x="1466" y="2935"/>
              <a:ext cx="619" cy="589"/>
            </a:xfrm>
            <a:prstGeom prst="parallelogram">
              <a:avLst>
                <a:gd name="adj" fmla="val 26273"/>
              </a:avLst>
            </a:prstGeom>
            <a:noFill/>
            <a:ln w="9525">
              <a:solidFill>
                <a:schemeClr val="tx1"/>
              </a:solidFill>
              <a:miter lim="800000"/>
              <a:headEnd/>
              <a:tailEnd/>
            </a:ln>
          </p:spPr>
          <p:txBody>
            <a:bodyPr wrap="none" anchor="ctr"/>
            <a:lstStyle/>
            <a:p>
              <a:endParaRPr lang="en-US"/>
            </a:p>
          </p:txBody>
        </p:sp>
        <p:sp>
          <p:nvSpPr>
            <p:cNvPr id="28697" name="AutoShape 25"/>
            <p:cNvSpPr>
              <a:spLocks noChangeArrowheads="1"/>
            </p:cNvSpPr>
            <p:nvPr/>
          </p:nvSpPr>
          <p:spPr bwMode="auto">
            <a:xfrm rot="5400000" flipH="1">
              <a:off x="3428" y="3141"/>
              <a:ext cx="619" cy="589"/>
            </a:xfrm>
            <a:prstGeom prst="parallelogram">
              <a:avLst>
                <a:gd name="adj" fmla="val 26273"/>
              </a:avLst>
            </a:prstGeom>
            <a:noFill/>
            <a:ln w="9525">
              <a:solidFill>
                <a:schemeClr val="tx1"/>
              </a:solidFill>
              <a:miter lim="800000"/>
              <a:headEnd/>
              <a:tailEnd/>
            </a:ln>
          </p:spPr>
          <p:txBody>
            <a:bodyPr wrap="none" anchor="ctr"/>
            <a:lstStyle/>
            <a:p>
              <a:endParaRPr lang="en-US"/>
            </a:p>
          </p:txBody>
        </p:sp>
        <p:sp>
          <p:nvSpPr>
            <p:cNvPr id="28698" name="Oval 26"/>
            <p:cNvSpPr>
              <a:spLocks noChangeAspect="1" noChangeArrowheads="1"/>
            </p:cNvSpPr>
            <p:nvPr/>
          </p:nvSpPr>
          <p:spPr bwMode="auto">
            <a:xfrm>
              <a:off x="1465" y="3515"/>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699" name="Oval 27"/>
            <p:cNvSpPr>
              <a:spLocks noChangeAspect="1" noChangeArrowheads="1"/>
            </p:cNvSpPr>
            <p:nvPr/>
          </p:nvSpPr>
          <p:spPr bwMode="auto">
            <a:xfrm>
              <a:off x="2740" y="4082"/>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0" name="Oval 28"/>
            <p:cNvSpPr>
              <a:spLocks noChangeAspect="1" noChangeArrowheads="1"/>
            </p:cNvSpPr>
            <p:nvPr/>
          </p:nvSpPr>
          <p:spPr bwMode="auto">
            <a:xfrm>
              <a:off x="4122" y="3833"/>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1" name="Oval 29"/>
            <p:cNvSpPr>
              <a:spLocks noChangeAspect="1" noChangeArrowheads="1"/>
            </p:cNvSpPr>
            <p:nvPr/>
          </p:nvSpPr>
          <p:spPr bwMode="auto">
            <a:xfrm>
              <a:off x="2528" y="2098"/>
              <a:ext cx="47" cy="50"/>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2" name="Oval 30"/>
            <p:cNvSpPr>
              <a:spLocks noChangeAspect="1" noChangeArrowheads="1"/>
            </p:cNvSpPr>
            <p:nvPr/>
          </p:nvSpPr>
          <p:spPr bwMode="auto">
            <a:xfrm>
              <a:off x="3133" y="2184"/>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3" name="Oval 31"/>
            <p:cNvSpPr>
              <a:spLocks noChangeAspect="1" noChangeArrowheads="1"/>
            </p:cNvSpPr>
            <p:nvPr/>
          </p:nvSpPr>
          <p:spPr bwMode="auto">
            <a:xfrm>
              <a:off x="2544" y="2476"/>
              <a:ext cx="47" cy="49"/>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4" name="Oval 32"/>
            <p:cNvSpPr>
              <a:spLocks noChangeAspect="1" noChangeArrowheads="1"/>
            </p:cNvSpPr>
            <p:nvPr/>
          </p:nvSpPr>
          <p:spPr bwMode="auto">
            <a:xfrm>
              <a:off x="2928" y="2596"/>
              <a:ext cx="47" cy="50"/>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5" name="Oval 33"/>
            <p:cNvSpPr>
              <a:spLocks noChangeAspect="1" noChangeArrowheads="1"/>
            </p:cNvSpPr>
            <p:nvPr/>
          </p:nvSpPr>
          <p:spPr bwMode="auto">
            <a:xfrm>
              <a:off x="3133" y="3111"/>
              <a:ext cx="47" cy="50"/>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6" name="Oval 34"/>
            <p:cNvSpPr>
              <a:spLocks noChangeAspect="1" noChangeArrowheads="1"/>
            </p:cNvSpPr>
            <p:nvPr/>
          </p:nvSpPr>
          <p:spPr bwMode="auto">
            <a:xfrm>
              <a:off x="2798" y="2845"/>
              <a:ext cx="47" cy="50"/>
            </a:xfrm>
            <a:prstGeom prst="ellipse">
              <a:avLst/>
            </a:prstGeom>
            <a:solidFill>
              <a:srgbClr val="FF0000"/>
            </a:solidFill>
            <a:ln w="9525">
              <a:solidFill>
                <a:srgbClr val="FF0000"/>
              </a:solidFill>
              <a:round/>
              <a:headEnd/>
              <a:tailEnd/>
            </a:ln>
          </p:spPr>
          <p:txBody>
            <a:bodyPr wrap="none" anchor="ctr"/>
            <a:lstStyle/>
            <a:p>
              <a:endParaRPr lang="en-US"/>
            </a:p>
          </p:txBody>
        </p:sp>
        <p:sp>
          <p:nvSpPr>
            <p:cNvPr id="28707" name="Oval 35"/>
            <p:cNvSpPr>
              <a:spLocks noChangeAspect="1" noChangeArrowheads="1"/>
            </p:cNvSpPr>
            <p:nvPr/>
          </p:nvSpPr>
          <p:spPr bwMode="auto">
            <a:xfrm>
              <a:off x="1718" y="3163"/>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08" name="Oval 36"/>
            <p:cNvSpPr>
              <a:spLocks noChangeAspect="1" noChangeArrowheads="1"/>
            </p:cNvSpPr>
            <p:nvPr/>
          </p:nvSpPr>
          <p:spPr bwMode="auto">
            <a:xfrm>
              <a:off x="1849" y="3137"/>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09" name="Oval 37"/>
            <p:cNvSpPr>
              <a:spLocks noChangeAspect="1" noChangeArrowheads="1"/>
            </p:cNvSpPr>
            <p:nvPr/>
          </p:nvSpPr>
          <p:spPr bwMode="auto">
            <a:xfrm>
              <a:off x="1808" y="3274"/>
              <a:ext cx="47" cy="50"/>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0" name="Oval 38"/>
            <p:cNvSpPr>
              <a:spLocks noChangeAspect="1" noChangeArrowheads="1"/>
            </p:cNvSpPr>
            <p:nvPr/>
          </p:nvSpPr>
          <p:spPr bwMode="auto">
            <a:xfrm>
              <a:off x="1906" y="3292"/>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1" name="Oval 39"/>
            <p:cNvSpPr>
              <a:spLocks noChangeAspect="1" noChangeArrowheads="1"/>
            </p:cNvSpPr>
            <p:nvPr/>
          </p:nvSpPr>
          <p:spPr bwMode="auto">
            <a:xfrm>
              <a:off x="1956" y="3403"/>
              <a:ext cx="47" cy="50"/>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2" name="Oval 40"/>
            <p:cNvSpPr>
              <a:spLocks noChangeAspect="1" noChangeArrowheads="1"/>
            </p:cNvSpPr>
            <p:nvPr/>
          </p:nvSpPr>
          <p:spPr bwMode="auto">
            <a:xfrm>
              <a:off x="1735" y="3292"/>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3" name="Oval 41"/>
            <p:cNvSpPr>
              <a:spLocks noChangeAspect="1" noChangeArrowheads="1"/>
            </p:cNvSpPr>
            <p:nvPr/>
          </p:nvSpPr>
          <p:spPr bwMode="auto">
            <a:xfrm>
              <a:off x="2659" y="3515"/>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4" name="Oval 42"/>
            <p:cNvSpPr>
              <a:spLocks noChangeAspect="1" noChangeArrowheads="1"/>
            </p:cNvSpPr>
            <p:nvPr/>
          </p:nvSpPr>
          <p:spPr bwMode="auto">
            <a:xfrm>
              <a:off x="2749" y="3678"/>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5" name="Oval 43"/>
            <p:cNvSpPr>
              <a:spLocks noChangeAspect="1" noChangeArrowheads="1"/>
            </p:cNvSpPr>
            <p:nvPr/>
          </p:nvSpPr>
          <p:spPr bwMode="auto">
            <a:xfrm>
              <a:off x="2847" y="3506"/>
              <a:ext cx="47" cy="50"/>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6" name="Oval 44"/>
            <p:cNvSpPr>
              <a:spLocks noChangeAspect="1" noChangeArrowheads="1"/>
            </p:cNvSpPr>
            <p:nvPr/>
          </p:nvSpPr>
          <p:spPr bwMode="auto">
            <a:xfrm>
              <a:off x="2798" y="3627"/>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7" name="Oval 45"/>
            <p:cNvSpPr>
              <a:spLocks noChangeAspect="1" noChangeArrowheads="1"/>
            </p:cNvSpPr>
            <p:nvPr/>
          </p:nvSpPr>
          <p:spPr bwMode="auto">
            <a:xfrm>
              <a:off x="2879" y="3738"/>
              <a:ext cx="47" cy="50"/>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8" name="Oval 46"/>
            <p:cNvSpPr>
              <a:spLocks noChangeAspect="1" noChangeArrowheads="1"/>
            </p:cNvSpPr>
            <p:nvPr/>
          </p:nvSpPr>
          <p:spPr bwMode="auto">
            <a:xfrm>
              <a:off x="2691" y="3687"/>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19" name="Oval 47"/>
            <p:cNvSpPr>
              <a:spLocks noChangeAspect="1" noChangeArrowheads="1"/>
            </p:cNvSpPr>
            <p:nvPr/>
          </p:nvSpPr>
          <p:spPr bwMode="auto">
            <a:xfrm>
              <a:off x="3664" y="3326"/>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0" name="Oval 48"/>
            <p:cNvSpPr>
              <a:spLocks noChangeAspect="1" noChangeArrowheads="1"/>
            </p:cNvSpPr>
            <p:nvPr/>
          </p:nvSpPr>
          <p:spPr bwMode="auto">
            <a:xfrm>
              <a:off x="3795" y="3292"/>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1" name="Oval 49"/>
            <p:cNvSpPr>
              <a:spLocks noChangeAspect="1" noChangeArrowheads="1"/>
            </p:cNvSpPr>
            <p:nvPr/>
          </p:nvSpPr>
          <p:spPr bwMode="auto">
            <a:xfrm>
              <a:off x="3738" y="3438"/>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2" name="Oval 50"/>
            <p:cNvSpPr>
              <a:spLocks noChangeAspect="1" noChangeArrowheads="1"/>
            </p:cNvSpPr>
            <p:nvPr/>
          </p:nvSpPr>
          <p:spPr bwMode="auto">
            <a:xfrm>
              <a:off x="3681" y="3455"/>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3" name="Oval 51"/>
            <p:cNvSpPr>
              <a:spLocks noChangeAspect="1" noChangeArrowheads="1"/>
            </p:cNvSpPr>
            <p:nvPr/>
          </p:nvSpPr>
          <p:spPr bwMode="auto">
            <a:xfrm>
              <a:off x="3754" y="3575"/>
              <a:ext cx="47" cy="49"/>
            </a:xfrm>
            <a:prstGeom prst="ellipse">
              <a:avLst/>
            </a:prstGeom>
            <a:solidFill>
              <a:srgbClr val="2175D9"/>
            </a:solidFill>
            <a:ln w="9525">
              <a:solidFill>
                <a:srgbClr val="2175D9"/>
              </a:solidFill>
              <a:round/>
              <a:headEnd/>
              <a:tailEnd/>
            </a:ln>
          </p:spPr>
          <p:txBody>
            <a:bodyPr wrap="none" anchor="ctr"/>
            <a:lstStyle/>
            <a:p>
              <a:endParaRPr lang="en-US"/>
            </a:p>
          </p:txBody>
        </p:sp>
        <p:sp>
          <p:nvSpPr>
            <p:cNvPr id="28724" name="Oval 52"/>
            <p:cNvSpPr>
              <a:spLocks noChangeAspect="1" noChangeArrowheads="1"/>
            </p:cNvSpPr>
            <p:nvPr/>
          </p:nvSpPr>
          <p:spPr bwMode="auto">
            <a:xfrm>
              <a:off x="3599" y="3446"/>
              <a:ext cx="47" cy="50"/>
            </a:xfrm>
            <a:prstGeom prst="ellipse">
              <a:avLst/>
            </a:prstGeom>
            <a:solidFill>
              <a:srgbClr val="2175D9"/>
            </a:solidFill>
            <a:ln w="9525">
              <a:solidFill>
                <a:srgbClr val="2175D9"/>
              </a:solidFill>
              <a:round/>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28725" name="Rectangle 53"/>
                <p:cNvSpPr>
                  <a:spLocks noChangeArrowheads="1"/>
                </p:cNvSpPr>
                <p:nvPr/>
              </p:nvSpPr>
              <p:spPr bwMode="auto">
                <a:xfrm>
                  <a:off x="1440" y="2951"/>
                  <a:ext cx="363" cy="266"/>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2200" b="1" i="1" dirty="0" smtClean="0">
                            <a:solidFill>
                              <a:srgbClr val="7030A0"/>
                            </a:solidFill>
                            <a:latin typeface="Cambria Math" panose="02040503050406030204" pitchFamily="18" charset="0"/>
                          </a:rPr>
                          <m:t>𝒙</m:t>
                        </m:r>
                        <m:r>
                          <a:rPr lang="en-US" sz="2200" i="1" baseline="-25000" dirty="0">
                            <a:solidFill>
                              <a:srgbClr val="7030A0"/>
                            </a:solidFill>
                            <a:latin typeface="Cambria Math" panose="02040503050406030204" pitchFamily="18" charset="0"/>
                          </a:rPr>
                          <m:t>1</m:t>
                        </m:r>
                        <m:r>
                          <a:rPr lang="en-US" sz="2200" i="1" baseline="-25000" dirty="0">
                            <a:solidFill>
                              <a:srgbClr val="7030A0"/>
                            </a:solidFill>
                            <a:latin typeface="Cambria Math" panose="02040503050406030204" pitchFamily="18" charset="0"/>
                          </a:rPr>
                          <m:t>𝑗</m:t>
                        </m:r>
                      </m:oMath>
                    </m:oMathPara>
                  </a14:m>
                  <a:endParaRPr lang="en-US" sz="2200" i="1" baseline="-25000" dirty="0">
                    <a:solidFill>
                      <a:srgbClr val="7030A0"/>
                    </a:solidFill>
                  </a:endParaRPr>
                </a:p>
              </p:txBody>
            </p:sp>
          </mc:Choice>
          <mc:Fallback xmlns="">
            <p:sp>
              <p:nvSpPr>
                <p:cNvPr id="28725" name="Rectangle 53"/>
                <p:cNvSpPr>
                  <a:spLocks noRot="1" noChangeAspect="1" noMove="1" noResize="1" noEditPoints="1" noAdjustHandles="1" noChangeArrowheads="1" noChangeShapeType="1" noTextEdit="1"/>
                </p:cNvSpPr>
                <p:nvPr/>
              </p:nvSpPr>
              <p:spPr bwMode="auto">
                <a:xfrm>
                  <a:off x="1440" y="2951"/>
                  <a:ext cx="363" cy="266"/>
                </a:xfrm>
                <a:prstGeom prst="rect">
                  <a:avLst/>
                </a:prstGeom>
                <a:blipFill>
                  <a:blip r:embed="rId4"/>
                  <a:stretch>
                    <a:fillRect b="-18182"/>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26" name="Rectangle 54"/>
                <p:cNvSpPr>
                  <a:spLocks noChangeArrowheads="1"/>
                </p:cNvSpPr>
                <p:nvPr/>
              </p:nvSpPr>
              <p:spPr bwMode="auto">
                <a:xfrm>
                  <a:off x="2377" y="3439"/>
                  <a:ext cx="363" cy="266"/>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2200" b="1" i="1" dirty="0" smtClean="0">
                            <a:solidFill>
                              <a:srgbClr val="7030A0"/>
                            </a:solidFill>
                            <a:latin typeface="Cambria Math" panose="02040503050406030204" pitchFamily="18" charset="0"/>
                          </a:rPr>
                          <m:t>𝒙</m:t>
                        </m:r>
                        <m:r>
                          <a:rPr lang="en-US" sz="2200" i="1" baseline="-25000" dirty="0">
                            <a:solidFill>
                              <a:srgbClr val="7030A0"/>
                            </a:solidFill>
                            <a:latin typeface="Cambria Math" panose="02040503050406030204" pitchFamily="18" charset="0"/>
                          </a:rPr>
                          <m:t>2</m:t>
                        </m:r>
                        <m:r>
                          <a:rPr lang="en-US" sz="2200" i="1" baseline="-25000" dirty="0">
                            <a:solidFill>
                              <a:srgbClr val="7030A0"/>
                            </a:solidFill>
                            <a:latin typeface="Cambria Math" panose="02040503050406030204" pitchFamily="18" charset="0"/>
                          </a:rPr>
                          <m:t>𝑗</m:t>
                        </m:r>
                      </m:oMath>
                    </m:oMathPara>
                  </a14:m>
                  <a:endParaRPr lang="en-US" sz="2200" i="1" baseline="-25000" dirty="0">
                    <a:solidFill>
                      <a:srgbClr val="7030A0"/>
                    </a:solidFill>
                  </a:endParaRPr>
                </a:p>
              </p:txBody>
            </p:sp>
          </mc:Choice>
          <mc:Fallback xmlns="">
            <p:sp>
              <p:nvSpPr>
                <p:cNvPr id="28726" name="Rectangle 54"/>
                <p:cNvSpPr>
                  <a:spLocks noRot="1" noChangeAspect="1" noMove="1" noResize="1" noEditPoints="1" noAdjustHandles="1" noChangeArrowheads="1" noChangeShapeType="1" noTextEdit="1"/>
                </p:cNvSpPr>
                <p:nvPr/>
              </p:nvSpPr>
              <p:spPr bwMode="auto">
                <a:xfrm>
                  <a:off x="2377" y="3439"/>
                  <a:ext cx="363" cy="266"/>
                </a:xfrm>
                <a:prstGeom prst="rect">
                  <a:avLst/>
                </a:prstGeom>
                <a:blipFill>
                  <a:blip r:embed="rId5"/>
                  <a:stretch>
                    <a:fillRect b="-1764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27" name="Rectangle 55"/>
                <p:cNvSpPr>
                  <a:spLocks noChangeArrowheads="1"/>
                </p:cNvSpPr>
                <p:nvPr/>
              </p:nvSpPr>
              <p:spPr bwMode="auto">
                <a:xfrm>
                  <a:off x="4107" y="3236"/>
                  <a:ext cx="363" cy="266"/>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2200" b="1" i="1" dirty="0" smtClean="0">
                            <a:solidFill>
                              <a:srgbClr val="7030A0"/>
                            </a:solidFill>
                            <a:latin typeface="Cambria Math" panose="02040503050406030204" pitchFamily="18" charset="0"/>
                          </a:rPr>
                          <m:t>𝒙</m:t>
                        </m:r>
                        <m:r>
                          <a:rPr lang="en-US" sz="2200" i="1" baseline="-25000" dirty="0">
                            <a:solidFill>
                              <a:srgbClr val="7030A0"/>
                            </a:solidFill>
                            <a:latin typeface="Cambria Math" panose="02040503050406030204" pitchFamily="18" charset="0"/>
                          </a:rPr>
                          <m:t>3</m:t>
                        </m:r>
                        <m:r>
                          <a:rPr lang="en-US" sz="2200" i="1" baseline="-25000" dirty="0">
                            <a:solidFill>
                              <a:srgbClr val="7030A0"/>
                            </a:solidFill>
                            <a:latin typeface="Cambria Math" panose="02040503050406030204" pitchFamily="18" charset="0"/>
                          </a:rPr>
                          <m:t>𝑗</m:t>
                        </m:r>
                      </m:oMath>
                    </m:oMathPara>
                  </a14:m>
                  <a:endParaRPr lang="en-US" sz="2200" i="1" baseline="-25000" dirty="0">
                    <a:solidFill>
                      <a:srgbClr val="7030A0"/>
                    </a:solidFill>
                  </a:endParaRPr>
                </a:p>
              </p:txBody>
            </p:sp>
          </mc:Choice>
          <mc:Fallback xmlns="">
            <p:sp>
              <p:nvSpPr>
                <p:cNvPr id="28727" name="Rectangle 55"/>
                <p:cNvSpPr>
                  <a:spLocks noRot="1" noChangeAspect="1" noMove="1" noResize="1" noEditPoints="1" noAdjustHandles="1" noChangeArrowheads="1" noChangeShapeType="1" noTextEdit="1"/>
                </p:cNvSpPr>
                <p:nvPr/>
              </p:nvSpPr>
              <p:spPr bwMode="auto">
                <a:xfrm>
                  <a:off x="4107" y="3236"/>
                  <a:ext cx="363" cy="266"/>
                </a:xfrm>
                <a:prstGeom prst="rect">
                  <a:avLst/>
                </a:prstGeom>
                <a:blipFill>
                  <a:blip r:embed="rId6"/>
                  <a:stretch>
                    <a:fillRect b="-15152"/>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28" name="Rectangle 56"/>
                <p:cNvSpPr>
                  <a:spLocks noChangeArrowheads="1"/>
                </p:cNvSpPr>
                <p:nvPr/>
              </p:nvSpPr>
              <p:spPr bwMode="auto">
                <a:xfrm>
                  <a:off x="2511" y="1824"/>
                  <a:ext cx="337"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𝑿</m:t>
                        </m:r>
                        <m:r>
                          <a:rPr lang="en-US" i="1" baseline="-25000" dirty="0">
                            <a:solidFill>
                              <a:srgbClr val="C00000"/>
                            </a:solidFill>
                            <a:latin typeface="Cambria Math" panose="02040503050406030204" pitchFamily="18" charset="0"/>
                          </a:rPr>
                          <m:t>𝑗</m:t>
                        </m:r>
                      </m:oMath>
                    </m:oMathPara>
                  </a14:m>
                  <a:endParaRPr lang="en-US" i="1" baseline="-25000" dirty="0">
                    <a:solidFill>
                      <a:srgbClr val="C00000"/>
                    </a:solidFill>
                  </a:endParaRPr>
                </a:p>
              </p:txBody>
            </p:sp>
          </mc:Choice>
          <mc:Fallback xmlns="">
            <p:sp>
              <p:nvSpPr>
                <p:cNvPr id="28728" name="Rectangle 56"/>
                <p:cNvSpPr>
                  <a:spLocks noRot="1" noChangeAspect="1" noMove="1" noResize="1" noEditPoints="1" noAdjustHandles="1" noChangeArrowheads="1" noChangeShapeType="1" noTextEdit="1"/>
                </p:cNvSpPr>
                <p:nvPr/>
              </p:nvSpPr>
              <p:spPr bwMode="auto">
                <a:xfrm>
                  <a:off x="2511" y="1824"/>
                  <a:ext cx="337" cy="285"/>
                </a:xfrm>
                <a:prstGeom prst="rect">
                  <a:avLst/>
                </a:prstGeom>
                <a:blipFill>
                  <a:blip r:embed="rId7"/>
                  <a:stretch>
                    <a:fillRect b="-16216"/>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29" name="Rectangle 57"/>
                <p:cNvSpPr>
                  <a:spLocks noChangeArrowheads="1"/>
                </p:cNvSpPr>
                <p:nvPr/>
              </p:nvSpPr>
              <p:spPr bwMode="auto">
                <a:xfrm>
                  <a:off x="1296" y="3562"/>
                  <a:ext cx="358"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𝑷</m:t>
                        </m:r>
                        <m:r>
                          <a:rPr lang="en-US" i="1" baseline="-25000" dirty="0">
                            <a:solidFill>
                              <a:srgbClr val="C00000"/>
                            </a:solidFill>
                            <a:latin typeface="Cambria Math" panose="02040503050406030204" pitchFamily="18" charset="0"/>
                          </a:rPr>
                          <m:t>1</m:t>
                        </m:r>
                      </m:oMath>
                    </m:oMathPara>
                  </a14:m>
                  <a:endParaRPr lang="en-US" i="1" baseline="-25000" dirty="0">
                    <a:solidFill>
                      <a:srgbClr val="C00000"/>
                    </a:solidFill>
                  </a:endParaRPr>
                </a:p>
              </p:txBody>
            </p:sp>
          </mc:Choice>
          <mc:Fallback xmlns="">
            <p:sp>
              <p:nvSpPr>
                <p:cNvPr id="28729" name="Rectangle 57"/>
                <p:cNvSpPr>
                  <a:spLocks noRot="1" noChangeAspect="1" noMove="1" noResize="1" noEditPoints="1" noAdjustHandles="1" noChangeArrowheads="1" noChangeShapeType="1" noTextEdit="1"/>
                </p:cNvSpPr>
                <p:nvPr/>
              </p:nvSpPr>
              <p:spPr bwMode="auto">
                <a:xfrm>
                  <a:off x="1296" y="3562"/>
                  <a:ext cx="358" cy="285"/>
                </a:xfrm>
                <a:prstGeom prst="rect">
                  <a:avLst/>
                </a:prstGeom>
                <a:blipFill>
                  <a:blip r:embed="rId8"/>
                  <a:stretch>
                    <a:fillRect b="-2778"/>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30" name="Rectangle 58"/>
                <p:cNvSpPr>
                  <a:spLocks noChangeArrowheads="1"/>
                </p:cNvSpPr>
                <p:nvPr/>
              </p:nvSpPr>
              <p:spPr bwMode="auto">
                <a:xfrm>
                  <a:off x="2793" y="4009"/>
                  <a:ext cx="358"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𝑷</m:t>
                        </m:r>
                        <m:r>
                          <a:rPr lang="en-US" i="1" baseline="-25000" dirty="0">
                            <a:solidFill>
                              <a:srgbClr val="C00000"/>
                            </a:solidFill>
                            <a:latin typeface="Cambria Math" panose="02040503050406030204" pitchFamily="18" charset="0"/>
                          </a:rPr>
                          <m:t>2</m:t>
                        </m:r>
                      </m:oMath>
                    </m:oMathPara>
                  </a14:m>
                  <a:endParaRPr lang="en-US" i="1" baseline="-25000" dirty="0">
                    <a:solidFill>
                      <a:srgbClr val="C00000"/>
                    </a:solidFill>
                  </a:endParaRPr>
                </a:p>
              </p:txBody>
            </p:sp>
          </mc:Choice>
          <mc:Fallback xmlns="">
            <p:sp>
              <p:nvSpPr>
                <p:cNvPr id="28730" name="Rectangle 58"/>
                <p:cNvSpPr>
                  <a:spLocks noRot="1" noChangeAspect="1" noMove="1" noResize="1" noEditPoints="1" noAdjustHandles="1" noChangeArrowheads="1" noChangeShapeType="1" noTextEdit="1"/>
                </p:cNvSpPr>
                <p:nvPr/>
              </p:nvSpPr>
              <p:spPr bwMode="auto">
                <a:xfrm>
                  <a:off x="2793" y="4009"/>
                  <a:ext cx="358" cy="285"/>
                </a:xfrm>
                <a:prstGeom prst="rect">
                  <a:avLst/>
                </a:prstGeom>
                <a:blipFill>
                  <a:blip r:embed="rId9"/>
                  <a:stretch>
                    <a:fillRect b="-2778"/>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731" name="Rectangle 59"/>
                <p:cNvSpPr>
                  <a:spLocks noChangeArrowheads="1"/>
                </p:cNvSpPr>
                <p:nvPr/>
              </p:nvSpPr>
              <p:spPr bwMode="auto">
                <a:xfrm>
                  <a:off x="4169" y="3765"/>
                  <a:ext cx="358" cy="28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b="1" i="1" dirty="0" smtClean="0">
                            <a:solidFill>
                              <a:srgbClr val="C00000"/>
                            </a:solidFill>
                            <a:latin typeface="Cambria Math" panose="02040503050406030204" pitchFamily="18" charset="0"/>
                          </a:rPr>
                          <m:t>𝑷</m:t>
                        </m:r>
                        <m:r>
                          <a:rPr lang="en-US" i="1" baseline="-25000" dirty="0">
                            <a:solidFill>
                              <a:srgbClr val="C00000"/>
                            </a:solidFill>
                            <a:latin typeface="Cambria Math" panose="02040503050406030204" pitchFamily="18" charset="0"/>
                          </a:rPr>
                          <m:t>3</m:t>
                        </m:r>
                      </m:oMath>
                    </m:oMathPara>
                  </a14:m>
                  <a:endParaRPr lang="en-US" i="1" baseline="-25000" dirty="0">
                    <a:solidFill>
                      <a:srgbClr val="C00000"/>
                    </a:solidFill>
                  </a:endParaRPr>
                </a:p>
              </p:txBody>
            </p:sp>
          </mc:Choice>
          <mc:Fallback xmlns="">
            <p:sp>
              <p:nvSpPr>
                <p:cNvPr id="28731" name="Rectangle 59"/>
                <p:cNvSpPr>
                  <a:spLocks noRot="1" noChangeAspect="1" noMove="1" noResize="1" noEditPoints="1" noAdjustHandles="1" noChangeArrowheads="1" noChangeShapeType="1" noTextEdit="1"/>
                </p:cNvSpPr>
                <p:nvPr/>
              </p:nvSpPr>
              <p:spPr bwMode="auto">
                <a:xfrm>
                  <a:off x="4169" y="3765"/>
                  <a:ext cx="358" cy="285"/>
                </a:xfrm>
                <a:prstGeom prst="rect">
                  <a:avLst/>
                </a:prstGeom>
                <a:blipFill>
                  <a:blip r:embed="rId10"/>
                  <a:stretch>
                    <a:fillRect b="-2703"/>
                  </a:stretch>
                </a:blipFill>
                <a:ln w="9525">
                  <a:noFill/>
                  <a:miter lim="800000"/>
                  <a:headEnd/>
                  <a:tailEnd/>
                </a:ln>
              </p:spPr>
              <p:txBody>
                <a:bodyPr/>
                <a:lstStyle/>
                <a:p>
                  <a:r>
                    <a:rPr lang="en-US">
                      <a:noFill/>
                    </a:rPr>
                    <a:t> </a:t>
                  </a:r>
                </a:p>
              </p:txBody>
            </p:sp>
          </mc:Fallback>
        </mc:AlternateContent>
        <p:sp>
          <p:nvSpPr>
            <p:cNvPr id="28732" name="Line 61"/>
            <p:cNvSpPr>
              <a:spLocks noChangeShapeType="1"/>
            </p:cNvSpPr>
            <p:nvPr/>
          </p:nvSpPr>
          <p:spPr bwMode="auto">
            <a:xfrm flipH="1" flipV="1">
              <a:off x="3726" y="3354"/>
              <a:ext cx="405" cy="43"/>
            </a:xfrm>
            <a:prstGeom prst="line">
              <a:avLst/>
            </a:prstGeom>
            <a:noFill/>
            <a:ln w="9525">
              <a:solidFill>
                <a:schemeClr val="tx1"/>
              </a:solidFill>
              <a:round/>
              <a:headEnd/>
              <a:tailEnd type="triangle" w="med" len="med"/>
            </a:ln>
          </p:spPr>
          <p:txBody>
            <a:bodyPr/>
            <a:lstStyle/>
            <a:p>
              <a:endParaRPr lang="en-US"/>
            </a:p>
          </p:txBody>
        </p:sp>
      </p:grpSp>
    </p:spTree>
    <p:extLst>
      <p:ext uri="{BB962C8B-B14F-4D97-AF65-F5344CB8AC3E}">
        <p14:creationId xmlns:p14="http://schemas.microsoft.com/office/powerpoint/2010/main" val="38463122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a:t>Projective structure from motion</a:t>
            </a:r>
          </a:p>
        </p:txBody>
      </p:sp>
      <mc:AlternateContent xmlns:mc="http://schemas.openxmlformats.org/markup-compatibility/2006" xmlns:a14="http://schemas.microsoft.com/office/drawing/2010/main">
        <mc:Choice Requires="a14">
          <p:sp>
            <p:nvSpPr>
              <p:cNvPr id="28675" name="Rectangle 3"/>
              <p:cNvSpPr>
                <a:spLocks noGrp="1" noChangeArrowheads="1"/>
              </p:cNvSpPr>
              <p:nvPr>
                <p:ph type="body" idx="1"/>
              </p:nvPr>
            </p:nvSpPr>
            <p:spPr>
              <a:xfrm>
                <a:off x="457200" y="914400"/>
                <a:ext cx="11277600" cy="5257800"/>
              </a:xfrm>
            </p:spPr>
            <p:txBody>
              <a:bodyPr/>
              <a:lstStyle/>
              <a:p>
                <a:pPr>
                  <a:buFontTx/>
                  <a:buChar char="•"/>
                </a:pPr>
                <a:r>
                  <a:rPr lang="en-US" sz="2800" b="1" dirty="0"/>
                  <a:t>Given</a:t>
                </a:r>
                <a:r>
                  <a:rPr lang="en-US" sz="2800" dirty="0"/>
                  <a:t>: </a:t>
                </a:r>
                <a14:m>
                  <m:oMath xmlns:m="http://schemas.openxmlformats.org/officeDocument/2006/math">
                    <m:r>
                      <a:rPr lang="en-US" sz="2800" i="1" dirty="0" smtClean="0">
                        <a:solidFill>
                          <a:srgbClr val="7030A0"/>
                        </a:solidFill>
                        <a:latin typeface="Cambria Math" panose="02040503050406030204" pitchFamily="18" charset="0"/>
                      </a:rPr>
                      <m:t>𝑚</m:t>
                    </m:r>
                    <m:r>
                      <a:rPr lang="en-US" sz="2800" i="1" dirty="0" smtClean="0">
                        <a:latin typeface="Cambria Math" panose="02040503050406030204" pitchFamily="18" charset="0"/>
                      </a:rPr>
                      <m:t> </m:t>
                    </m:r>
                  </m:oMath>
                </a14:m>
                <a:r>
                  <a:rPr lang="en-US" sz="2800" dirty="0"/>
                  <a:t>images of </a:t>
                </a:r>
                <a14:m>
                  <m:oMath xmlns:m="http://schemas.openxmlformats.org/officeDocument/2006/math">
                    <m:r>
                      <a:rPr lang="en-US" sz="2800" i="1" dirty="0" smtClean="0">
                        <a:solidFill>
                          <a:srgbClr val="7030A0"/>
                        </a:solidFill>
                        <a:latin typeface="Cambria Math" panose="02040503050406030204" pitchFamily="18" charset="0"/>
                      </a:rPr>
                      <m:t>𝑛</m:t>
                    </m:r>
                  </m:oMath>
                </a14:m>
                <a:r>
                  <a:rPr lang="en-US" sz="2800" dirty="0"/>
                  <a:t> fixed 3D points such that (ignoring visibility):</a:t>
                </a:r>
                <a:br>
                  <a:rPr lang="en-US" sz="2800" dirty="0"/>
                </a:br>
                <a:endParaRPr lang="en-US" sz="1200" dirty="0"/>
              </a:p>
              <a:p>
                <a:pPr algn="ctr"/>
                <a14:m>
                  <m:oMath xmlns:m="http://schemas.openxmlformats.org/officeDocument/2006/math">
                    <m:r>
                      <a:rPr lang="en-US" sz="2800" b="1" i="1" dirty="0" err="1">
                        <a:solidFill>
                          <a:srgbClr val="7030A0"/>
                        </a:solidFill>
                        <a:latin typeface="Cambria Math" panose="02040503050406030204" pitchFamily="18" charset="0"/>
                      </a:rPr>
                      <m:t>𝒙</m:t>
                    </m:r>
                    <m:r>
                      <a:rPr lang="en-US" sz="2800" i="1" baseline="-25000" dirty="0" err="1">
                        <a:solidFill>
                          <a:srgbClr val="7030A0"/>
                        </a:solidFill>
                        <a:latin typeface="Cambria Math" panose="02040503050406030204" pitchFamily="18" charset="0"/>
                      </a:rPr>
                      <m:t>𝑖𝑗</m:t>
                    </m:r>
                    <m:r>
                      <a:rPr lang="en-US" sz="2800" i="1" dirty="0" smtClean="0">
                        <a:solidFill>
                          <a:srgbClr val="7030A0"/>
                        </a:solidFill>
                        <a:latin typeface="Cambria Math" panose="02040503050406030204" pitchFamily="18" charset="0"/>
                        <a:ea typeface="Cambria Math" panose="02040503050406030204" pitchFamily="18" charset="0"/>
                      </a:rPr>
                      <m:t>≅</m:t>
                    </m:r>
                    <m:r>
                      <a:rPr lang="en-US" sz="2800" b="1" i="1" dirty="0" smtClean="0">
                        <a:solidFill>
                          <a:srgbClr val="C00000"/>
                        </a:solidFill>
                        <a:latin typeface="Cambria Math" panose="02040503050406030204" pitchFamily="18" charset="0"/>
                      </a:rPr>
                      <m:t>𝑷</m:t>
                    </m:r>
                    <m:r>
                      <a:rPr lang="en-US" sz="2800" i="1" baseline="-25000" dirty="0">
                        <a:solidFill>
                          <a:srgbClr val="C00000"/>
                        </a:solidFill>
                        <a:latin typeface="Cambria Math" panose="02040503050406030204" pitchFamily="18" charset="0"/>
                      </a:rPr>
                      <m:t>𝑖</m:t>
                    </m:r>
                    <m:r>
                      <a:rPr lang="en-US" sz="2800" i="1" baseline="-25000" dirty="0">
                        <a:solidFill>
                          <a:srgbClr val="C00000"/>
                        </a:solidFill>
                        <a:latin typeface="Cambria Math" panose="02040503050406030204" pitchFamily="18" charset="0"/>
                      </a:rPr>
                      <m:t> </m:t>
                    </m:r>
                    <m:r>
                      <a:rPr lang="en-US" sz="2800" b="1" i="1" dirty="0">
                        <a:solidFill>
                          <a:srgbClr val="C00000"/>
                        </a:solidFill>
                        <a:latin typeface="Cambria Math" panose="02040503050406030204" pitchFamily="18" charset="0"/>
                      </a:rPr>
                      <m:t>𝑿</m:t>
                    </m:r>
                    <m:r>
                      <a:rPr lang="en-US" sz="2800" i="1" baseline="-25000" dirty="0">
                        <a:solidFill>
                          <a:srgbClr val="C00000"/>
                        </a:solidFill>
                        <a:latin typeface="Cambria Math" panose="02040503050406030204" pitchFamily="18" charset="0"/>
                      </a:rPr>
                      <m:t>𝑗</m:t>
                    </m:r>
                    <m:r>
                      <a:rPr lang="en-US" sz="2800" i="1" baseline="-25000" dirty="0">
                        <a:latin typeface="Cambria Math" panose="02040503050406030204" pitchFamily="18" charset="0"/>
                      </a:rPr>
                      <m:t> </m:t>
                    </m:r>
                  </m:oMath>
                </a14:m>
                <a:r>
                  <a:rPr lang="en-US" sz="2800" i="1" dirty="0">
                    <a:latin typeface="Times New Roman" pitchFamily="18" charset="0"/>
                  </a:rPr>
                  <a:t>, 	</a:t>
                </a:r>
                <a14:m>
                  <m:oMath xmlns:m="http://schemas.openxmlformats.org/officeDocument/2006/math">
                    <m:r>
                      <a:rPr lang="en-US" sz="2800" i="1" dirty="0" smtClean="0">
                        <a:solidFill>
                          <a:srgbClr val="7030A0"/>
                        </a:solidFill>
                        <a:latin typeface="Cambria Math" panose="02040503050406030204" pitchFamily="18" charset="0"/>
                      </a:rPr>
                      <m:t>𝑖</m:t>
                    </m:r>
                    <m:r>
                      <a:rPr lang="en-US" sz="2800" i="1" dirty="0">
                        <a:solidFill>
                          <a:srgbClr val="7030A0"/>
                        </a:solidFill>
                        <a:latin typeface="Cambria Math" panose="02040503050406030204" pitchFamily="18" charset="0"/>
                      </a:rPr>
                      <m:t> = 1, … , </m:t>
                    </m:r>
                    <m:r>
                      <a:rPr lang="en-US" sz="2800" i="1" dirty="0">
                        <a:solidFill>
                          <a:srgbClr val="7030A0"/>
                        </a:solidFill>
                        <a:latin typeface="Cambria Math" panose="02040503050406030204" pitchFamily="18" charset="0"/>
                      </a:rPr>
                      <m:t>𝑚</m:t>
                    </m:r>
                    <m:r>
                      <a:rPr lang="en-US" sz="2800" i="1" dirty="0">
                        <a:solidFill>
                          <a:srgbClr val="7030A0"/>
                        </a:solidFill>
                        <a:latin typeface="Cambria Math" panose="02040503050406030204" pitchFamily="18" charset="0"/>
                      </a:rPr>
                      <m:t>,    </m:t>
                    </m:r>
                    <m:r>
                      <a:rPr lang="en-US" sz="2800" i="1" dirty="0">
                        <a:solidFill>
                          <a:srgbClr val="7030A0"/>
                        </a:solidFill>
                        <a:latin typeface="Cambria Math" panose="02040503050406030204" pitchFamily="18" charset="0"/>
                      </a:rPr>
                      <m:t>𝑗</m:t>
                    </m:r>
                    <m:r>
                      <a:rPr lang="en-US" sz="2800" i="1" dirty="0">
                        <a:solidFill>
                          <a:srgbClr val="7030A0"/>
                        </a:solidFill>
                        <a:latin typeface="Cambria Math" panose="02040503050406030204" pitchFamily="18" charset="0"/>
                      </a:rPr>
                      <m:t> = 1, … , </m:t>
                    </m:r>
                    <m:r>
                      <a:rPr lang="en-US" sz="2800" i="1" dirty="0">
                        <a:solidFill>
                          <a:srgbClr val="7030A0"/>
                        </a:solidFill>
                        <a:latin typeface="Cambria Math" panose="02040503050406030204" pitchFamily="18" charset="0"/>
                      </a:rPr>
                      <m:t>𝑛</m:t>
                    </m:r>
                    <m:r>
                      <a:rPr lang="en-US" sz="2800" i="1" dirty="0">
                        <a:solidFill>
                          <a:srgbClr val="7030A0"/>
                        </a:solidFill>
                        <a:latin typeface="Cambria Math" panose="02040503050406030204" pitchFamily="18" charset="0"/>
                      </a:rPr>
                      <m:t>  </m:t>
                    </m:r>
                  </m:oMath>
                </a14:m>
                <a:endParaRPr lang="en-US" sz="2800" i="1" dirty="0">
                  <a:latin typeface="Times New Roman" pitchFamily="18" charset="0"/>
                </a:endParaRPr>
              </a:p>
              <a:p>
                <a:pPr>
                  <a:buFontTx/>
                  <a:buChar char="•"/>
                </a:pPr>
                <a:endParaRPr lang="en-US" sz="1200" dirty="0">
                  <a:latin typeface="Times New Roman" pitchFamily="18" charset="0"/>
                </a:endParaRPr>
              </a:p>
              <a:p>
                <a:pPr>
                  <a:buFontTx/>
                  <a:buChar char="•"/>
                </a:pPr>
                <a:r>
                  <a:rPr lang="en-US" sz="2800" b="1" dirty="0"/>
                  <a:t>Problem</a:t>
                </a:r>
                <a:r>
                  <a:rPr lang="en-US" sz="2800" dirty="0"/>
                  <a:t>: estimate </a:t>
                </a:r>
                <a14:m>
                  <m:oMath xmlns:m="http://schemas.openxmlformats.org/officeDocument/2006/math">
                    <m:r>
                      <a:rPr lang="en-US" sz="2800" i="1" dirty="0" smtClean="0">
                        <a:solidFill>
                          <a:srgbClr val="7030A0"/>
                        </a:solidFill>
                        <a:latin typeface="Cambria Math" panose="02040503050406030204" pitchFamily="18" charset="0"/>
                      </a:rPr>
                      <m:t>𝑚</m:t>
                    </m:r>
                  </m:oMath>
                </a14:m>
                <a:r>
                  <a:rPr lang="en-US" sz="2800" dirty="0"/>
                  <a:t> projection matrices </a:t>
                </a:r>
                <a14:m>
                  <m:oMath xmlns:m="http://schemas.openxmlformats.org/officeDocument/2006/math">
                    <m:r>
                      <a:rPr lang="en-US" sz="2800" b="1" i="1" dirty="0" smtClean="0">
                        <a:solidFill>
                          <a:srgbClr val="C00000"/>
                        </a:solidFill>
                        <a:latin typeface="Cambria Math" panose="02040503050406030204" pitchFamily="18" charset="0"/>
                      </a:rPr>
                      <m:t>𝑷</m:t>
                    </m:r>
                    <m:r>
                      <a:rPr lang="en-US" sz="2800" i="1" baseline="-25000" dirty="0">
                        <a:solidFill>
                          <a:srgbClr val="C00000"/>
                        </a:solidFill>
                        <a:latin typeface="Cambria Math" panose="02040503050406030204" pitchFamily="18" charset="0"/>
                      </a:rPr>
                      <m:t>𝑖</m:t>
                    </m:r>
                  </m:oMath>
                </a14:m>
                <a:r>
                  <a:rPr lang="en-US" sz="2800" dirty="0">
                    <a:latin typeface="Times New Roman" pitchFamily="18" charset="0"/>
                  </a:rPr>
                  <a:t> </a:t>
                </a:r>
                <a:r>
                  <a:rPr lang="en-US" sz="2800" dirty="0"/>
                  <a:t>and </a:t>
                </a:r>
                <a14:m>
                  <m:oMath xmlns:m="http://schemas.openxmlformats.org/officeDocument/2006/math">
                    <m:r>
                      <a:rPr lang="en-US" sz="2800" i="1" dirty="0" smtClean="0">
                        <a:solidFill>
                          <a:srgbClr val="7030A0"/>
                        </a:solidFill>
                        <a:latin typeface="Cambria Math" panose="02040503050406030204" pitchFamily="18" charset="0"/>
                      </a:rPr>
                      <m:t>𝑛</m:t>
                    </m:r>
                  </m:oMath>
                </a14:m>
                <a:r>
                  <a:rPr lang="en-US" sz="2800" dirty="0"/>
                  <a:t> 3D points </a:t>
                </a:r>
                <a14:m>
                  <m:oMath xmlns:m="http://schemas.openxmlformats.org/officeDocument/2006/math">
                    <m:r>
                      <a:rPr lang="en-US" sz="2800" b="1" i="1" dirty="0" smtClean="0">
                        <a:solidFill>
                          <a:srgbClr val="C00000"/>
                        </a:solidFill>
                        <a:latin typeface="Cambria Math" panose="02040503050406030204" pitchFamily="18" charset="0"/>
                      </a:rPr>
                      <m:t>𝑿</m:t>
                    </m:r>
                    <m:r>
                      <a:rPr lang="en-US" sz="2800" i="1" baseline="-25000" dirty="0">
                        <a:solidFill>
                          <a:srgbClr val="C00000"/>
                        </a:solidFill>
                        <a:latin typeface="Cambria Math" panose="02040503050406030204" pitchFamily="18" charset="0"/>
                      </a:rPr>
                      <m:t>𝑗</m:t>
                    </m:r>
                  </m:oMath>
                </a14:m>
                <a:r>
                  <a:rPr lang="en-US" sz="2800" dirty="0">
                    <a:latin typeface="Times New Roman" pitchFamily="18" charset="0"/>
                  </a:rPr>
                  <a:t> </a:t>
                </a:r>
                <a:r>
                  <a:rPr lang="en-US" sz="2800" dirty="0"/>
                  <a:t>from the </a:t>
                </a:r>
                <a14:m>
                  <m:oMath xmlns:m="http://schemas.openxmlformats.org/officeDocument/2006/math">
                    <m:r>
                      <a:rPr lang="en-US" sz="2800" i="1" dirty="0" smtClean="0">
                        <a:solidFill>
                          <a:srgbClr val="C00000"/>
                        </a:solidFill>
                        <a:latin typeface="Cambria Math" panose="02040503050406030204" pitchFamily="18" charset="0"/>
                      </a:rPr>
                      <m:t>𝑚𝑛</m:t>
                    </m:r>
                  </m:oMath>
                </a14:m>
                <a:r>
                  <a:rPr lang="en-US" sz="2800" dirty="0"/>
                  <a:t> correspondences </a:t>
                </a:r>
                <a14:m>
                  <m:oMath xmlns:m="http://schemas.openxmlformats.org/officeDocument/2006/math">
                    <m:r>
                      <a:rPr lang="en-US" sz="2800" b="1" i="1" dirty="0" smtClean="0">
                        <a:solidFill>
                          <a:srgbClr val="7030A0"/>
                        </a:solidFill>
                        <a:latin typeface="Cambria Math" panose="02040503050406030204" pitchFamily="18" charset="0"/>
                      </a:rPr>
                      <m:t>𝒙</m:t>
                    </m:r>
                    <m:r>
                      <a:rPr lang="en-US" sz="2800" i="1" baseline="-25000" dirty="0">
                        <a:solidFill>
                          <a:srgbClr val="7030A0"/>
                        </a:solidFill>
                        <a:latin typeface="Cambria Math" panose="02040503050406030204" pitchFamily="18" charset="0"/>
                      </a:rPr>
                      <m:t>𝑖𝑗</m:t>
                    </m:r>
                  </m:oMath>
                </a14:m>
                <a:endParaRPr lang="en-US" sz="2800" i="1" baseline="-25000" dirty="0">
                  <a:latin typeface="Times New Roman" pitchFamily="18" charset="0"/>
                </a:endParaRPr>
              </a:p>
              <a:p>
                <a:pPr>
                  <a:buFontTx/>
                  <a:buChar char="•"/>
                </a:pPr>
                <a:r>
                  <a:rPr lang="en-US" sz="2800" dirty="0"/>
                  <a:t>With no calibration info, cameras and points can only be recovered up to a </a:t>
                </a:r>
                <a14:m>
                  <m:oMath xmlns:m="http://schemas.openxmlformats.org/officeDocument/2006/math">
                    <m:r>
                      <a:rPr lang="en-US" sz="2800" i="1" dirty="0" smtClean="0">
                        <a:latin typeface="Cambria Math" panose="02040503050406030204" pitchFamily="18" charset="0"/>
                      </a:rPr>
                      <m:t>4</m:t>
                    </m:r>
                    <m:r>
                      <a:rPr lang="en-US" sz="2800" i="1" dirty="0" smtClean="0">
                        <a:latin typeface="Cambria Math" panose="02040503050406030204" pitchFamily="18" charset="0"/>
                        <a:ea typeface="Cambria Math" panose="02040503050406030204" pitchFamily="18" charset="0"/>
                      </a:rPr>
                      <m:t>×</m:t>
                    </m:r>
                    <m:r>
                      <a:rPr lang="en-US" sz="2800" i="1" dirty="0" smtClean="0">
                        <a:latin typeface="Cambria Math" panose="02040503050406030204" pitchFamily="18" charset="0"/>
                      </a:rPr>
                      <m:t>4</m:t>
                    </m:r>
                  </m:oMath>
                </a14:m>
                <a:r>
                  <a:rPr lang="en-US" sz="2800" dirty="0"/>
                  <a:t> projective transformation </a:t>
                </a:r>
                <a14:m>
                  <m:oMath xmlns:m="http://schemas.openxmlformats.org/officeDocument/2006/math">
                    <m:r>
                      <a:rPr lang="en-US" sz="2800" b="1" i="1" dirty="0" smtClean="0">
                        <a:solidFill>
                          <a:srgbClr val="C00000"/>
                        </a:solidFill>
                        <a:latin typeface="Cambria Math" panose="02040503050406030204" pitchFamily="18" charset="0"/>
                      </a:rPr>
                      <m:t>𝑸</m:t>
                    </m:r>
                  </m:oMath>
                </a14:m>
                <a:r>
                  <a:rPr lang="en-US" sz="2800" dirty="0"/>
                  <a:t>:</a:t>
                </a:r>
              </a:p>
              <a:p>
                <a:pPr algn="ctr"/>
                <a14:m>
                  <m:oMathPara xmlns:m="http://schemas.openxmlformats.org/officeDocument/2006/math">
                    <m:oMathParaPr>
                      <m:jc m:val="centerGroup"/>
                    </m:oMathParaPr>
                    <m:oMath xmlns:m="http://schemas.openxmlformats.org/officeDocument/2006/math">
                      <m:r>
                        <a:rPr lang="en-US" sz="2800" b="1" i="1" dirty="0" smtClean="0">
                          <a:solidFill>
                            <a:srgbClr val="7030A0"/>
                          </a:solidFill>
                          <a:latin typeface="Cambria Math" panose="02040503050406030204" pitchFamily="18" charset="0"/>
                        </a:rPr>
                        <m:t>𝑿</m:t>
                      </m:r>
                      <m:r>
                        <a:rPr lang="en-US" sz="2800" b="1" i="1" dirty="0" smtClean="0">
                          <a:solidFill>
                            <a:srgbClr val="7030A0"/>
                          </a:solidFill>
                          <a:latin typeface="Cambria Math" panose="02040503050406030204" pitchFamily="18" charset="0"/>
                        </a:rPr>
                        <m:t> → </m:t>
                      </m:r>
                      <m:r>
                        <a:rPr lang="en-US" sz="2800" b="1" i="1" dirty="0" smtClean="0">
                          <a:solidFill>
                            <a:srgbClr val="C00000"/>
                          </a:solidFill>
                          <a:latin typeface="Cambria Math" panose="02040503050406030204" pitchFamily="18" charset="0"/>
                          <a:cs typeface="Arial" charset="0"/>
                        </a:rPr>
                        <m:t>𝑸</m:t>
                      </m:r>
                      <m:r>
                        <a:rPr lang="en-US" sz="2800" b="1" i="1" dirty="0">
                          <a:solidFill>
                            <a:srgbClr val="7030A0"/>
                          </a:solidFill>
                          <a:latin typeface="Cambria Math" panose="02040503050406030204" pitchFamily="18" charset="0"/>
                          <a:cs typeface="Arial" charset="0"/>
                        </a:rPr>
                        <m:t>𝑿</m:t>
                      </m:r>
                      <m:r>
                        <a:rPr lang="en-US" sz="2800" b="1" i="1" dirty="0">
                          <a:solidFill>
                            <a:srgbClr val="7030A0"/>
                          </a:solidFill>
                          <a:latin typeface="Cambria Math" panose="02040503050406030204" pitchFamily="18" charset="0"/>
                          <a:cs typeface="Arial" charset="0"/>
                        </a:rPr>
                        <m:t>, </m:t>
                      </m:r>
                      <m:r>
                        <a:rPr lang="en-US" sz="2800" b="1" i="1" dirty="0">
                          <a:solidFill>
                            <a:srgbClr val="7030A0"/>
                          </a:solidFill>
                          <a:latin typeface="Cambria Math" panose="02040503050406030204" pitchFamily="18" charset="0"/>
                          <a:cs typeface="Arial" charset="0"/>
                        </a:rPr>
                        <m:t>𝑷</m:t>
                      </m:r>
                      <m:r>
                        <a:rPr lang="en-US" sz="2800" b="1" i="1" dirty="0">
                          <a:solidFill>
                            <a:srgbClr val="7030A0"/>
                          </a:solidFill>
                          <a:latin typeface="Cambria Math" panose="02040503050406030204" pitchFamily="18" charset="0"/>
                          <a:cs typeface="Arial" charset="0"/>
                        </a:rPr>
                        <m:t> → </m:t>
                      </m:r>
                      <m:r>
                        <a:rPr lang="en-US" sz="2800" b="1" i="1" dirty="0">
                          <a:solidFill>
                            <a:srgbClr val="7030A0"/>
                          </a:solidFill>
                          <a:latin typeface="Cambria Math" panose="02040503050406030204" pitchFamily="18" charset="0"/>
                          <a:cs typeface="Arial" charset="0"/>
                        </a:rPr>
                        <m:t>𝑷</m:t>
                      </m:r>
                      <m:sSup>
                        <m:sSupPr>
                          <m:ctrlPr>
                            <a:rPr lang="en-US" sz="2800" b="1" i="1" dirty="0" smtClean="0">
                              <a:solidFill>
                                <a:srgbClr val="C00000"/>
                              </a:solidFill>
                              <a:latin typeface="Cambria Math" panose="02040503050406030204" pitchFamily="18" charset="0"/>
                              <a:cs typeface="Arial" charset="0"/>
                            </a:rPr>
                          </m:ctrlPr>
                        </m:sSupPr>
                        <m:e>
                          <m:r>
                            <a:rPr lang="en-US" sz="2800" b="1" i="1" dirty="0" smtClean="0">
                              <a:solidFill>
                                <a:srgbClr val="C00000"/>
                              </a:solidFill>
                              <a:latin typeface="Cambria Math" panose="02040503050406030204" pitchFamily="18" charset="0"/>
                              <a:cs typeface="Arial" charset="0"/>
                            </a:rPr>
                            <m:t>𝑸</m:t>
                          </m:r>
                        </m:e>
                        <m:sup>
                          <m:r>
                            <a:rPr lang="en-US" sz="2800" b="1" i="1" dirty="0" smtClean="0">
                              <a:solidFill>
                                <a:srgbClr val="C00000"/>
                              </a:solidFill>
                              <a:latin typeface="Cambria Math" panose="02040503050406030204" pitchFamily="18" charset="0"/>
                              <a:cs typeface="Arial" charset="0"/>
                            </a:rPr>
                            <m:t>−</m:t>
                          </m:r>
                          <m:r>
                            <a:rPr lang="en-US" sz="2800" b="1" i="1" dirty="0" smtClean="0">
                              <a:solidFill>
                                <a:srgbClr val="C00000"/>
                              </a:solidFill>
                              <a:latin typeface="Cambria Math" panose="02040503050406030204" pitchFamily="18" charset="0"/>
                              <a:cs typeface="Arial" charset="0"/>
                            </a:rPr>
                            <m:t>𝟏</m:t>
                          </m:r>
                        </m:sup>
                      </m:sSup>
                    </m:oMath>
                  </m:oMathPara>
                </a14:m>
                <a:endParaRPr lang="en-US" sz="2800" dirty="0">
                  <a:solidFill>
                    <a:srgbClr val="7030A0"/>
                  </a:solidFill>
                  <a:cs typeface="Arial" charset="0"/>
                </a:endParaRPr>
              </a:p>
              <a:p>
                <a:pPr>
                  <a:buFontTx/>
                  <a:buChar char="•"/>
                </a:pPr>
                <a:r>
                  <a:rPr lang="en-US" sz="2800" dirty="0"/>
                  <a:t>We can solve for structure and motion when </a:t>
                </a:r>
                <a14:m>
                  <m:oMath xmlns:m="http://schemas.openxmlformats.org/officeDocument/2006/math">
                    <m:r>
                      <a:rPr lang="en-US" sz="2800" i="1" dirty="0" smtClean="0">
                        <a:solidFill>
                          <a:srgbClr val="7030A0"/>
                        </a:solidFill>
                        <a:latin typeface="Cambria Math" panose="02040503050406030204" pitchFamily="18" charset="0"/>
                      </a:rPr>
                      <m:t>2</m:t>
                    </m:r>
                    <m:r>
                      <a:rPr lang="en-US" sz="2800" i="1" dirty="0" smtClean="0">
                        <a:solidFill>
                          <a:srgbClr val="7030A0"/>
                        </a:solidFill>
                        <a:latin typeface="Cambria Math" panose="02040503050406030204" pitchFamily="18" charset="0"/>
                      </a:rPr>
                      <m:t>𝑚𝑛</m:t>
                    </m:r>
                    <m:r>
                      <a:rPr lang="en-US" sz="2800" i="1" dirty="0" smtClean="0">
                        <a:solidFill>
                          <a:srgbClr val="7030A0"/>
                        </a:solidFill>
                        <a:latin typeface="Cambria Math" panose="02040503050406030204" pitchFamily="18" charset="0"/>
                        <a:ea typeface="Cambria Math" panose="02040503050406030204" pitchFamily="18" charset="0"/>
                      </a:rPr>
                      <m:t>≥</m:t>
                    </m:r>
                    <m:r>
                      <a:rPr lang="en-US" sz="2800" i="1" dirty="0">
                        <a:solidFill>
                          <a:srgbClr val="7030A0"/>
                        </a:solidFill>
                        <a:latin typeface="Cambria Math" panose="02040503050406030204" pitchFamily="18" charset="0"/>
                      </a:rPr>
                      <m:t>11</m:t>
                    </m:r>
                    <m:r>
                      <a:rPr lang="en-US" sz="2800" i="1" dirty="0">
                        <a:solidFill>
                          <a:srgbClr val="7030A0"/>
                        </a:solidFill>
                        <a:latin typeface="Cambria Math" panose="02040503050406030204" pitchFamily="18" charset="0"/>
                      </a:rPr>
                      <m:t>𝑚</m:t>
                    </m:r>
                    <m:r>
                      <a:rPr lang="en-US" sz="2800" i="1" dirty="0">
                        <a:solidFill>
                          <a:srgbClr val="7030A0"/>
                        </a:solidFill>
                        <a:latin typeface="Cambria Math" panose="02040503050406030204" pitchFamily="18" charset="0"/>
                      </a:rPr>
                      <m:t>+3</m:t>
                    </m:r>
                    <m:r>
                      <a:rPr lang="en-US" sz="2800" i="1" dirty="0">
                        <a:solidFill>
                          <a:srgbClr val="7030A0"/>
                        </a:solidFill>
                        <a:latin typeface="Cambria Math" panose="02040503050406030204" pitchFamily="18" charset="0"/>
                      </a:rPr>
                      <m:t>𝑛</m:t>
                    </m:r>
                    <m:r>
                      <a:rPr lang="en-US" sz="2800" i="1" dirty="0">
                        <a:solidFill>
                          <a:srgbClr val="7030A0"/>
                        </a:solidFill>
                        <a:latin typeface="Cambria Math" panose="02040503050406030204" pitchFamily="18" charset="0"/>
                      </a:rPr>
                      <m:t> −15</m:t>
                    </m:r>
                  </m:oMath>
                </a14:m>
                <a:endParaRPr lang="en-US" sz="2800" dirty="0"/>
              </a:p>
              <a:p>
                <a:pPr>
                  <a:buFontTx/>
                  <a:buChar char="•"/>
                </a:pPr>
                <a:r>
                  <a:rPr lang="en-US" sz="2800" dirty="0"/>
                  <a:t>For two cameras, at least </a:t>
                </a:r>
                <a:r>
                  <a:rPr lang="en-US" sz="2800" dirty="0">
                    <a:solidFill>
                      <a:srgbClr val="C00000"/>
                    </a:solidFill>
                  </a:rPr>
                  <a:t>7 points </a:t>
                </a:r>
                <a:r>
                  <a:rPr lang="en-US" sz="2800" dirty="0"/>
                  <a:t>are needed</a:t>
                </a:r>
              </a:p>
              <a:p>
                <a:pPr>
                  <a:buFontTx/>
                  <a:buChar char="•"/>
                </a:pPr>
                <a:endParaRPr lang="en-US" sz="2800" i="1" baseline="-25000" dirty="0">
                  <a:latin typeface="Times New Roman" pitchFamily="18" charset="0"/>
                </a:endParaRPr>
              </a:p>
              <a:p>
                <a:endParaRPr lang="en-US" dirty="0">
                  <a:latin typeface="Times New Roman" pitchFamily="18" charset="0"/>
                </a:endParaRPr>
              </a:p>
            </p:txBody>
          </p:sp>
        </mc:Choice>
        <mc:Fallback xmlns="">
          <p:sp>
            <p:nvSpPr>
              <p:cNvPr id="28675" name="Rectangle 3"/>
              <p:cNvSpPr>
                <a:spLocks noGrp="1" noRot="1" noChangeAspect="1" noMove="1" noResize="1" noEditPoints="1" noAdjustHandles="1" noChangeArrowheads="1" noChangeShapeType="1" noTextEdit="1"/>
              </p:cNvSpPr>
              <p:nvPr>
                <p:ph type="body" idx="1"/>
              </p:nvPr>
            </p:nvSpPr>
            <p:spPr>
              <a:xfrm>
                <a:off x="457200" y="914400"/>
                <a:ext cx="11277600" cy="5257800"/>
              </a:xfrm>
              <a:blipFill>
                <a:blip r:embed="rId3"/>
                <a:stretch>
                  <a:fillRect l="-1014" t="-1449" r="-1689"/>
                </a:stretch>
              </a:blipFill>
            </p:spPr>
            <p:txBody>
              <a:bodyPr/>
              <a:lstStyle/>
              <a:p>
                <a:r>
                  <a:rPr lang="en-US">
                    <a:noFill/>
                  </a:rPr>
                  <a:t> </a:t>
                </a:r>
              </a:p>
            </p:txBody>
          </p:sp>
        </mc:Fallback>
      </mc:AlternateContent>
    </p:spTree>
    <p:extLst>
      <p:ext uri="{BB962C8B-B14F-4D97-AF65-F5344CB8AC3E}">
        <p14:creationId xmlns:p14="http://schemas.microsoft.com/office/powerpoint/2010/main" val="239540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8675">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Projective SFM: Two-camera case</a:t>
            </a:r>
          </a:p>
        </p:txBody>
      </p:sp>
      <mc:AlternateContent xmlns:mc="http://schemas.openxmlformats.org/markup-compatibility/2006" xmlns:a14="http://schemas.microsoft.com/office/drawing/2010/main">
        <mc:Choice Requires="a14">
          <p:sp>
            <p:nvSpPr>
              <p:cNvPr id="40963" name="Rectangle 3"/>
              <p:cNvSpPr>
                <a:spLocks noGrp="1" noChangeArrowheads="1"/>
              </p:cNvSpPr>
              <p:nvPr>
                <p:ph idx="1"/>
              </p:nvPr>
            </p:nvSpPr>
            <p:spPr/>
            <p:txBody>
              <a:bodyPr/>
              <a:lstStyle/>
              <a:p>
                <a:pPr marL="514350" indent="-514350">
                  <a:buFont typeface="+mj-lt"/>
                  <a:buAutoNum type="arabicPeriod"/>
                </a:pPr>
                <a:r>
                  <a:rPr lang="en-US" sz="2800" dirty="0"/>
                  <a:t>Estimate fundamental matrix</a:t>
                </a:r>
                <a:r>
                  <a:rPr lang="en-US" sz="2800" dirty="0">
                    <a:latin typeface="Times New Roman" pitchFamily="18" charset="0"/>
                  </a:rPr>
                  <a:t> </a:t>
                </a:r>
                <a14:m>
                  <m:oMath xmlns:m="http://schemas.openxmlformats.org/officeDocument/2006/math">
                    <m:r>
                      <a:rPr lang="en-US" sz="2800" b="1" i="1" dirty="0" smtClean="0">
                        <a:solidFill>
                          <a:srgbClr val="7030A0"/>
                        </a:solidFill>
                        <a:latin typeface="Cambria Math" panose="02040503050406030204" pitchFamily="18" charset="0"/>
                      </a:rPr>
                      <m:t>𝑭</m:t>
                    </m:r>
                  </m:oMath>
                </a14:m>
                <a:r>
                  <a:rPr lang="en-US" sz="2800" dirty="0"/>
                  <a:t> between the two views</a:t>
                </a:r>
              </a:p>
              <a:p>
                <a:pPr marL="514350" indent="-514350">
                  <a:buFont typeface="+mj-lt"/>
                  <a:buAutoNum type="arabicPeriod"/>
                </a:pPr>
                <a:r>
                  <a:rPr lang="en-US" sz="2800" dirty="0"/>
                  <a:t>Set first camera matrix to </a:t>
                </a:r>
                <a14:m>
                  <m:oMath xmlns:m="http://schemas.openxmlformats.org/officeDocument/2006/math">
                    <m:r>
                      <a:rPr lang="en-US" sz="2800" b="1" i="1" dirty="0" smtClean="0">
                        <a:solidFill>
                          <a:srgbClr val="7030A0"/>
                        </a:solidFill>
                        <a:latin typeface="Cambria Math" panose="02040503050406030204" pitchFamily="18" charset="0"/>
                      </a:rPr>
                      <m:t>[</m:t>
                    </m:r>
                    <m:r>
                      <a:rPr lang="en-US" sz="2800" b="1" i="1" dirty="0" smtClean="0">
                        <a:solidFill>
                          <a:srgbClr val="7030A0"/>
                        </a:solidFill>
                        <a:latin typeface="Cambria Math" panose="02040503050406030204" pitchFamily="18" charset="0"/>
                      </a:rPr>
                      <m:t>𝑰</m:t>
                    </m:r>
                    <m:r>
                      <a:rPr lang="en-US" sz="2800" b="1" i="1" dirty="0" smtClean="0">
                        <a:solidFill>
                          <a:srgbClr val="7030A0"/>
                        </a:solidFill>
                        <a:latin typeface="Cambria Math" panose="02040503050406030204" pitchFamily="18" charset="0"/>
                      </a:rPr>
                      <m:t> | </m:t>
                    </m:r>
                    <m:r>
                      <a:rPr lang="en-US" sz="2800" b="1" i="1" dirty="0" smtClean="0">
                        <a:solidFill>
                          <a:srgbClr val="7030A0"/>
                        </a:solidFill>
                        <a:latin typeface="Cambria Math" panose="02040503050406030204" pitchFamily="18" charset="0"/>
                      </a:rPr>
                      <m:t>𝟎</m:t>
                    </m:r>
                    <m:r>
                      <a:rPr lang="en-US" sz="2800" b="1" i="1" dirty="0" smtClean="0">
                        <a:solidFill>
                          <a:srgbClr val="7030A0"/>
                        </a:solidFill>
                        <a:latin typeface="Cambria Math" panose="02040503050406030204" pitchFamily="18" charset="0"/>
                      </a:rPr>
                      <m:t>]</m:t>
                    </m:r>
                  </m:oMath>
                </a14:m>
                <a:endParaRPr lang="en-US" sz="2800" b="1" baseline="30000" dirty="0">
                  <a:latin typeface="Times New Roman" pitchFamily="18" charset="0"/>
                </a:endParaRPr>
              </a:p>
              <a:p>
                <a:pPr marL="514350" indent="-514350">
                  <a:buFont typeface="+mj-lt"/>
                  <a:buAutoNum type="arabicPeriod"/>
                </a:pPr>
                <a:r>
                  <a:rPr lang="en-US" sz="2800" dirty="0"/>
                  <a:t>Then the second camera matrix is given by </a:t>
                </a:r>
                <a14:m>
                  <m:oMath xmlns:m="http://schemas.openxmlformats.org/officeDocument/2006/math">
                    <m:r>
                      <a:rPr lang="en-US" sz="2800" b="1" i="1" dirty="0" smtClean="0">
                        <a:solidFill>
                          <a:srgbClr val="7030A0"/>
                        </a:solidFill>
                        <a:latin typeface="Cambria Math" panose="02040503050406030204" pitchFamily="18" charset="0"/>
                      </a:rPr>
                      <m:t>[</m:t>
                    </m:r>
                    <m:r>
                      <a:rPr lang="en-US" sz="2800" b="1" i="1" dirty="0">
                        <a:solidFill>
                          <a:srgbClr val="7030A0"/>
                        </a:solidFill>
                        <a:latin typeface="Cambria Math" panose="02040503050406030204" pitchFamily="18" charset="0"/>
                      </a:rPr>
                      <m:t>𝑨</m:t>
                    </m:r>
                    <m:r>
                      <a:rPr lang="en-US" sz="2800" b="1" i="1" dirty="0">
                        <a:solidFill>
                          <a:srgbClr val="7030A0"/>
                        </a:solidFill>
                        <a:latin typeface="Cambria Math" panose="02040503050406030204" pitchFamily="18" charset="0"/>
                      </a:rPr>
                      <m:t> | </m:t>
                    </m:r>
                    <m:r>
                      <a:rPr lang="en-US" sz="2800" b="1" i="1" dirty="0" smtClean="0">
                        <a:solidFill>
                          <a:srgbClr val="7030A0"/>
                        </a:solidFill>
                        <a:latin typeface="Cambria Math" panose="02040503050406030204" pitchFamily="18" charset="0"/>
                      </a:rPr>
                      <m:t>𝒕</m:t>
                    </m:r>
                    <m:r>
                      <a:rPr lang="en-US" sz="2800" b="1" i="1" dirty="0">
                        <a:solidFill>
                          <a:srgbClr val="7030A0"/>
                        </a:solidFill>
                        <a:latin typeface="Cambria Math" panose="02040503050406030204" pitchFamily="18" charset="0"/>
                      </a:rPr>
                      <m:t>]</m:t>
                    </m:r>
                  </m:oMath>
                </a14:m>
                <a:r>
                  <a:rPr lang="en-US" sz="2800" dirty="0">
                    <a:solidFill>
                      <a:srgbClr val="7030A0"/>
                    </a:solidFill>
                  </a:rPr>
                  <a:t> </a:t>
                </a:r>
                <a:r>
                  <a:rPr lang="en-US" sz="2800" dirty="0"/>
                  <a:t>where </a:t>
                </a:r>
                <a14:m>
                  <m:oMath xmlns:m="http://schemas.openxmlformats.org/officeDocument/2006/math">
                    <m:r>
                      <a:rPr lang="en-US" sz="2800" b="1" i="1" dirty="0" smtClean="0">
                        <a:solidFill>
                          <a:srgbClr val="7030A0"/>
                        </a:solidFill>
                        <a:latin typeface="Cambria Math" panose="02040503050406030204" pitchFamily="18" charset="0"/>
                      </a:rPr>
                      <m:t>𝒕</m:t>
                    </m:r>
                  </m:oMath>
                </a14:m>
                <a:r>
                  <a:rPr lang="en-US" sz="2800" dirty="0"/>
                  <a:t> is the </a:t>
                </a:r>
                <a:r>
                  <a:rPr lang="en-US" sz="2800" dirty="0" err="1"/>
                  <a:t>epipole</a:t>
                </a:r>
                <a:r>
                  <a:rPr lang="en-US" sz="2800" dirty="0"/>
                  <a:t> (</a:t>
                </a:r>
                <a14:m>
                  <m:oMath xmlns:m="http://schemas.openxmlformats.org/officeDocument/2006/math">
                    <m:r>
                      <a:rPr lang="en-US" sz="2800" b="1" i="1" dirty="0" smtClean="0">
                        <a:solidFill>
                          <a:srgbClr val="7030A0"/>
                        </a:solidFill>
                        <a:latin typeface="Cambria Math" panose="02040503050406030204" pitchFamily="18" charset="0"/>
                      </a:rPr>
                      <m:t>𝑭</m:t>
                    </m:r>
                    <m:r>
                      <a:rPr lang="en-US" sz="2800" i="1" baseline="30000" dirty="0" err="1" smtClean="0">
                        <a:solidFill>
                          <a:srgbClr val="7030A0"/>
                        </a:solidFill>
                        <a:latin typeface="Cambria Math" panose="02040503050406030204" pitchFamily="18" charset="0"/>
                      </a:rPr>
                      <m:t>𝑇</m:t>
                    </m:r>
                    <m:r>
                      <a:rPr lang="en-US" sz="2800" b="1" i="1" dirty="0" err="1" smtClean="0">
                        <a:solidFill>
                          <a:srgbClr val="7030A0"/>
                        </a:solidFill>
                        <a:latin typeface="Cambria Math" panose="02040503050406030204" pitchFamily="18" charset="0"/>
                      </a:rPr>
                      <m:t>𝒕</m:t>
                    </m:r>
                    <m:r>
                      <a:rPr lang="en-US" sz="2800" i="1" dirty="0">
                        <a:solidFill>
                          <a:srgbClr val="7030A0"/>
                        </a:solidFill>
                        <a:latin typeface="Cambria Math" panose="02040503050406030204" pitchFamily="18" charset="0"/>
                      </a:rPr>
                      <m:t>=</m:t>
                    </m:r>
                    <m:r>
                      <a:rPr lang="en-US" sz="2800" b="1" i="1" dirty="0">
                        <a:solidFill>
                          <a:srgbClr val="7030A0"/>
                        </a:solidFill>
                        <a:latin typeface="Cambria Math" panose="02040503050406030204" pitchFamily="18" charset="0"/>
                      </a:rPr>
                      <m:t>𝟎</m:t>
                    </m:r>
                  </m:oMath>
                </a14:m>
                <a:r>
                  <a:rPr lang="en-US" sz="2800" dirty="0"/>
                  <a:t>) and </a:t>
                </a:r>
                <a14:m>
                  <m:oMath xmlns:m="http://schemas.openxmlformats.org/officeDocument/2006/math">
                    <m:r>
                      <a:rPr lang="en-US" sz="2800" b="1" i="1" dirty="0" smtClean="0">
                        <a:solidFill>
                          <a:srgbClr val="7030A0"/>
                        </a:solidFill>
                        <a:latin typeface="Cambria Math" panose="02040503050406030204" pitchFamily="18" charset="0"/>
                      </a:rPr>
                      <m:t>𝑨</m:t>
                    </m:r>
                    <m:r>
                      <a:rPr lang="en-US" sz="2800" i="1" dirty="0">
                        <a:solidFill>
                          <a:srgbClr val="7030A0"/>
                        </a:solidFill>
                        <a:latin typeface="Cambria Math" panose="02040503050406030204" pitchFamily="18" charset="0"/>
                      </a:rPr>
                      <m:t>=</m:t>
                    </m:r>
                    <m:r>
                      <a:rPr lang="en-US" sz="2800" b="0" i="1" dirty="0" smtClean="0">
                        <a:solidFill>
                          <a:srgbClr val="7030A0"/>
                        </a:solidFill>
                        <a:latin typeface="Cambria Math" panose="02040503050406030204" pitchFamily="18" charset="0"/>
                      </a:rPr>
                      <m:t>−</m:t>
                    </m:r>
                    <m:r>
                      <a:rPr lang="en-US" sz="2800" i="1" dirty="0" smtClean="0">
                        <a:solidFill>
                          <a:srgbClr val="7030A0"/>
                        </a:solidFill>
                        <a:latin typeface="Cambria Math" panose="02040503050406030204" pitchFamily="18" charset="0"/>
                      </a:rPr>
                      <m:t>[</m:t>
                    </m:r>
                    <m:r>
                      <a:rPr lang="en-US" sz="2800" b="1" i="1" dirty="0" smtClean="0">
                        <a:solidFill>
                          <a:srgbClr val="7030A0"/>
                        </a:solidFill>
                        <a:latin typeface="Cambria Math" panose="02040503050406030204" pitchFamily="18" charset="0"/>
                      </a:rPr>
                      <m:t>𝒕</m:t>
                    </m:r>
                    <m:r>
                      <a:rPr lang="en-US" sz="2800" i="1" baseline="-25000" dirty="0" smtClean="0">
                        <a:solidFill>
                          <a:srgbClr val="7030A0"/>
                        </a:solidFill>
                        <a:latin typeface="Cambria Math" panose="02040503050406030204" pitchFamily="18" charset="0"/>
                        <a:cs typeface="Arial" charset="0"/>
                      </a:rPr>
                      <m:t>×</m:t>
                    </m:r>
                    <m:r>
                      <a:rPr lang="en-US" sz="2800" i="1" dirty="0" smtClean="0">
                        <a:solidFill>
                          <a:srgbClr val="7030A0"/>
                        </a:solidFill>
                        <a:latin typeface="Cambria Math" panose="02040503050406030204" pitchFamily="18" charset="0"/>
                        <a:cs typeface="Arial" charset="0"/>
                      </a:rPr>
                      <m:t>]</m:t>
                    </m:r>
                    <m:r>
                      <a:rPr lang="en-US" sz="2800" b="1" i="1" dirty="0">
                        <a:solidFill>
                          <a:srgbClr val="7030A0"/>
                        </a:solidFill>
                        <a:latin typeface="Cambria Math" panose="02040503050406030204" pitchFamily="18" charset="0"/>
                        <a:cs typeface="Arial" charset="0"/>
                      </a:rPr>
                      <m:t>𝑭</m:t>
                    </m:r>
                  </m:oMath>
                </a14:m>
                <a:endParaRPr lang="en-US" sz="2800" b="1" dirty="0">
                  <a:solidFill>
                    <a:srgbClr val="7030A0"/>
                  </a:solidFill>
                  <a:latin typeface="Times New Roman" pitchFamily="18" charset="0"/>
                  <a:cs typeface="Arial" charset="0"/>
                </a:endParaRPr>
              </a:p>
              <a:p>
                <a:pPr marL="514350" indent="-514350">
                  <a:buFont typeface="+mj-lt"/>
                  <a:buAutoNum type="arabicPeriod"/>
                </a:pPr>
                <a:endParaRPr lang="en-US" sz="2800" b="1" dirty="0">
                  <a:solidFill>
                    <a:srgbClr val="7030A0"/>
                  </a:solidFill>
                  <a:latin typeface="Times New Roman" pitchFamily="18" charset="0"/>
                  <a:cs typeface="Arial" charset="0"/>
                </a:endParaRPr>
              </a:p>
              <a:p>
                <a:pPr marL="514350" indent="-514350">
                  <a:buFont typeface="Arial" panose="020B0604020202020204" pitchFamily="34" charset="0"/>
                  <a:buChar char="•"/>
                </a:pPr>
                <a:r>
                  <a:rPr lang="en-US" sz="2800" dirty="0">
                    <a:cs typeface="Arial" charset="0"/>
                  </a:rPr>
                  <a:t>In practice, </a:t>
                </a:r>
                <a:r>
                  <a:rPr lang="en-US" sz="2800" dirty="0"/>
                  <a:t>SFM pipelines use guesses of intrinsic parameters and the </a:t>
                </a:r>
                <a:r>
                  <a:rPr lang="en-US" sz="2800" dirty="0">
                    <a:hlinkClick r:id="rId3"/>
                  </a:rPr>
                  <a:t>five-point algorithm</a:t>
                </a:r>
                <a:endParaRPr lang="en-US" sz="2800" dirty="0"/>
              </a:p>
              <a:p>
                <a:pPr marL="514350" indent="-514350">
                  <a:buFont typeface="Arial" panose="020B0604020202020204" pitchFamily="34" charset="0"/>
                  <a:buChar char="•"/>
                </a:pPr>
                <a:endParaRPr lang="en-US" sz="2800" dirty="0">
                  <a:cs typeface="Arial" charset="0"/>
                </a:endParaRPr>
              </a:p>
              <a:p>
                <a:pPr>
                  <a:buFontTx/>
                  <a:buChar char="•"/>
                </a:pPr>
                <a:endParaRPr lang="en-US" dirty="0"/>
              </a:p>
            </p:txBody>
          </p:sp>
        </mc:Choice>
        <mc:Fallback xmlns="">
          <p:sp>
            <p:nvSpPr>
              <p:cNvPr id="40963" name="Rectangle 3"/>
              <p:cNvSpPr>
                <a:spLocks noGrp="1" noRot="1" noChangeAspect="1" noMove="1" noResize="1" noEditPoints="1" noAdjustHandles="1" noChangeArrowheads="1" noChangeShapeType="1" noTextEdit="1"/>
              </p:cNvSpPr>
              <p:nvPr>
                <p:ph idx="1"/>
              </p:nvPr>
            </p:nvSpPr>
            <p:spPr>
              <a:blipFill>
                <a:blip r:embed="rId4"/>
                <a:stretch>
                  <a:fillRect l="-1103" t="-1449" r="-123"/>
                </a:stretch>
              </a:blipFill>
            </p:spPr>
            <p:txBody>
              <a:bodyPr/>
              <a:lstStyle/>
              <a:p>
                <a:r>
                  <a:rPr lang="en-US">
                    <a:noFill/>
                  </a:rPr>
                  <a:t> </a:t>
                </a:r>
              </a:p>
            </p:txBody>
          </p:sp>
        </mc:Fallback>
      </mc:AlternateContent>
      <p:sp>
        <p:nvSpPr>
          <p:cNvPr id="40964" name="Text Box 14"/>
          <p:cNvSpPr txBox="1">
            <a:spLocks noChangeArrowheads="1"/>
          </p:cNvSpPr>
          <p:nvPr/>
        </p:nvSpPr>
        <p:spPr bwMode="auto">
          <a:xfrm>
            <a:off x="9144001" y="6524626"/>
            <a:ext cx="1356397" cy="307777"/>
          </a:xfrm>
          <a:prstGeom prst="rect">
            <a:avLst/>
          </a:prstGeom>
          <a:noFill/>
          <a:ln w="9525">
            <a:noFill/>
            <a:miter lim="800000"/>
            <a:headEnd/>
            <a:tailEnd/>
          </a:ln>
        </p:spPr>
        <p:txBody>
          <a:bodyPr wrap="none">
            <a:spAutoFit/>
          </a:bodyPr>
          <a:lstStyle/>
          <a:p>
            <a:r>
              <a:rPr lang="en-US" sz="1400" dirty="0"/>
              <a:t>F&amp;P sec. </a:t>
            </a:r>
            <a:r>
              <a:rPr lang="en-US" sz="1400"/>
              <a:t>8.3.2</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94665" name="Object 9"/>
          <p:cNvGraphicFramePr>
            <a:graphicFrameLocks noGrp="1" noChangeAspect="1"/>
          </p:cNvGraphicFramePr>
          <p:nvPr>
            <p:ph sz="quarter" idx="2"/>
          </p:nvPr>
        </p:nvGraphicFramePr>
        <p:xfrm>
          <a:off x="8072437" y="2174876"/>
          <a:ext cx="3052763" cy="3090863"/>
        </p:xfrm>
        <a:graphic>
          <a:graphicData uri="http://schemas.openxmlformats.org/presentationml/2006/ole">
            <mc:AlternateContent xmlns:mc="http://schemas.openxmlformats.org/markup-compatibility/2006">
              <mc:Choice xmlns:v="urn:schemas-microsoft-com:vml" Requires="v">
                <p:oleObj name="Image" r:id="rId3" imgW="3073016" imgH="3111111" progId="Photoshop.Image.10">
                  <p:embed/>
                </p:oleObj>
              </mc:Choice>
              <mc:Fallback>
                <p:oleObj name="Image" r:id="rId3" imgW="3073016" imgH="3111111" progId="Photoshop.Image.10">
                  <p:embed/>
                  <p:pic>
                    <p:nvPicPr>
                      <p:cNvPr id="1094665"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2437" y="2174876"/>
                        <a:ext cx="3052763" cy="3090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1508" name="Rectangle 2"/>
          <p:cNvSpPr>
            <a:spLocks noGrp="1" noChangeArrowheads="1"/>
          </p:cNvSpPr>
          <p:nvPr>
            <p:ph type="title"/>
          </p:nvPr>
        </p:nvSpPr>
        <p:spPr/>
        <p:txBody>
          <a:bodyPr/>
          <a:lstStyle/>
          <a:p>
            <a:r>
              <a:rPr lang="de-DE" dirty="0" err="1"/>
              <a:t>Incremental</a:t>
            </a:r>
            <a:r>
              <a:rPr lang="de-DE" dirty="0"/>
              <a:t> </a:t>
            </a:r>
            <a:r>
              <a:rPr lang="en-US" dirty="0"/>
              <a:t>structure</a:t>
            </a:r>
            <a:r>
              <a:rPr lang="de-DE" dirty="0"/>
              <a:t> </a:t>
            </a:r>
            <a:r>
              <a:rPr lang="de-DE" dirty="0" err="1"/>
              <a:t>from</a:t>
            </a:r>
            <a:r>
              <a:rPr lang="de-DE" dirty="0"/>
              <a:t> </a:t>
            </a:r>
            <a:r>
              <a:rPr lang="de-DE" dirty="0" err="1"/>
              <a:t>motion</a:t>
            </a:r>
            <a:endParaRPr lang="en-GB" dirty="0"/>
          </a:p>
        </p:txBody>
      </p:sp>
      <p:sp>
        <p:nvSpPr>
          <p:cNvPr id="1094667" name="Text Box 11"/>
          <p:cNvSpPr txBox="1">
            <a:spLocks noChangeArrowheads="1"/>
          </p:cNvSpPr>
          <p:nvPr/>
        </p:nvSpPr>
        <p:spPr bwMode="auto">
          <a:xfrm rot="16200000">
            <a:off x="7277893" y="3352007"/>
            <a:ext cx="1157288" cy="396875"/>
          </a:xfrm>
          <a:prstGeom prst="rect">
            <a:avLst/>
          </a:prstGeom>
          <a:noFill/>
          <a:ln w="9525">
            <a:noFill/>
            <a:miter lim="800000"/>
            <a:headEnd/>
            <a:tailEnd/>
          </a:ln>
        </p:spPr>
        <p:txBody>
          <a:bodyPr wrap="none">
            <a:spAutoFit/>
          </a:bodyPr>
          <a:lstStyle/>
          <a:p>
            <a:r>
              <a:rPr lang="en-US" sz="2000">
                <a:solidFill>
                  <a:srgbClr val="FF0000"/>
                </a:solidFill>
              </a:rPr>
              <a:t>cameras</a:t>
            </a:r>
          </a:p>
        </p:txBody>
      </p:sp>
      <p:sp>
        <p:nvSpPr>
          <p:cNvPr id="1094668" name="Line 12"/>
          <p:cNvSpPr>
            <a:spLocks noChangeShapeType="1"/>
          </p:cNvSpPr>
          <p:nvPr/>
        </p:nvSpPr>
        <p:spPr bwMode="auto">
          <a:xfrm>
            <a:off x="8291511" y="2362200"/>
            <a:ext cx="2667000" cy="0"/>
          </a:xfrm>
          <a:prstGeom prst="line">
            <a:avLst/>
          </a:prstGeom>
          <a:noFill/>
          <a:ln w="9525">
            <a:solidFill>
              <a:srgbClr val="FF0000"/>
            </a:solidFill>
            <a:round/>
            <a:headEnd/>
            <a:tailEnd type="triangle" w="med" len="med"/>
          </a:ln>
        </p:spPr>
        <p:txBody>
          <a:bodyPr/>
          <a:lstStyle/>
          <a:p>
            <a:endParaRPr lang="en-US"/>
          </a:p>
        </p:txBody>
      </p:sp>
      <p:sp>
        <p:nvSpPr>
          <p:cNvPr id="1094669" name="Text Box 13"/>
          <p:cNvSpPr txBox="1">
            <a:spLocks noChangeArrowheads="1"/>
          </p:cNvSpPr>
          <p:nvPr/>
        </p:nvSpPr>
        <p:spPr bwMode="auto">
          <a:xfrm>
            <a:off x="8737599" y="1905001"/>
            <a:ext cx="862012" cy="396875"/>
          </a:xfrm>
          <a:prstGeom prst="rect">
            <a:avLst/>
          </a:prstGeom>
          <a:noFill/>
          <a:ln w="9525">
            <a:noFill/>
            <a:miter lim="800000"/>
            <a:headEnd/>
            <a:tailEnd/>
          </a:ln>
        </p:spPr>
        <p:txBody>
          <a:bodyPr wrap="none">
            <a:spAutoFit/>
          </a:bodyPr>
          <a:lstStyle/>
          <a:p>
            <a:r>
              <a:rPr lang="en-US" sz="2000">
                <a:solidFill>
                  <a:srgbClr val="FF0000"/>
                </a:solidFill>
              </a:rPr>
              <a:t>points</a:t>
            </a:r>
          </a:p>
        </p:txBody>
      </p:sp>
      <p:sp>
        <p:nvSpPr>
          <p:cNvPr id="1094670" name="Line 14"/>
          <p:cNvSpPr>
            <a:spLocks noChangeShapeType="1"/>
          </p:cNvSpPr>
          <p:nvPr/>
        </p:nvSpPr>
        <p:spPr bwMode="auto">
          <a:xfrm>
            <a:off x="8062911" y="2543176"/>
            <a:ext cx="0" cy="2409825"/>
          </a:xfrm>
          <a:prstGeom prst="line">
            <a:avLst/>
          </a:prstGeom>
          <a:noFill/>
          <a:ln w="9525">
            <a:solidFill>
              <a:srgbClr val="FF0000"/>
            </a:solidFill>
            <a:round/>
            <a:headEnd/>
            <a:tailEnd type="triangle" w="med" len="med"/>
          </a:ln>
        </p:spPr>
        <p:txBody>
          <a:bodyPr/>
          <a:lstStyle/>
          <a:p>
            <a:endParaRPr lang="en-US"/>
          </a:p>
        </p:txBody>
      </p:sp>
      <p:graphicFrame>
        <p:nvGraphicFramePr>
          <p:cNvPr id="1094677" name="Object 21"/>
          <p:cNvGraphicFramePr>
            <a:graphicFrameLocks noGrp="1" noChangeAspect="1"/>
          </p:cNvGraphicFramePr>
          <p:nvPr>
            <p:ph sz="quarter" idx="3"/>
          </p:nvPr>
        </p:nvGraphicFramePr>
        <p:xfrm>
          <a:off x="8794749" y="4514850"/>
          <a:ext cx="190500" cy="177800"/>
        </p:xfrm>
        <a:graphic>
          <a:graphicData uri="http://schemas.openxmlformats.org/presentationml/2006/ole">
            <mc:AlternateContent xmlns:mc="http://schemas.openxmlformats.org/markup-compatibility/2006">
              <mc:Choice xmlns:v="urn:schemas-microsoft-com:vml" Requires="v">
                <p:oleObj name="Image" r:id="rId5" imgW="190409" imgH="177465" progId="Photoshop.Image.10">
                  <p:embed/>
                </p:oleObj>
              </mc:Choice>
              <mc:Fallback>
                <p:oleObj name="Image" r:id="rId5" imgW="190409" imgH="177465" progId="Photoshop.Image.10">
                  <p:embed/>
                  <p:pic>
                    <p:nvPicPr>
                      <p:cNvPr id="1094677"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4749" y="4514850"/>
                        <a:ext cx="190500" cy="17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094673" name="Line 17"/>
          <p:cNvSpPr>
            <a:spLocks noChangeShapeType="1"/>
          </p:cNvSpPr>
          <p:nvPr/>
        </p:nvSpPr>
        <p:spPr bwMode="auto">
          <a:xfrm>
            <a:off x="7847011" y="4572000"/>
            <a:ext cx="2362200" cy="0"/>
          </a:xfrm>
          <a:prstGeom prst="line">
            <a:avLst/>
          </a:prstGeom>
          <a:noFill/>
          <a:ln w="25400">
            <a:solidFill>
              <a:schemeClr val="folHlink"/>
            </a:solidFill>
            <a:round/>
            <a:headEnd/>
            <a:tailEnd/>
          </a:ln>
        </p:spPr>
        <p:txBody>
          <a:bodyPr/>
          <a:lstStyle/>
          <a:p>
            <a:endParaRPr lang="en-US"/>
          </a:p>
        </p:txBody>
      </p:sp>
      <p:grpSp>
        <p:nvGrpSpPr>
          <p:cNvPr id="2" name="Group 20"/>
          <p:cNvGrpSpPr>
            <a:grpSpLocks/>
          </p:cNvGrpSpPr>
          <p:nvPr/>
        </p:nvGrpSpPr>
        <p:grpSpPr bwMode="auto">
          <a:xfrm rot="5400000">
            <a:off x="7504111" y="4381500"/>
            <a:ext cx="228600" cy="457200"/>
            <a:chOff x="2928" y="3312"/>
            <a:chExt cx="144" cy="288"/>
          </a:xfrm>
        </p:grpSpPr>
        <p:sp>
          <p:nvSpPr>
            <p:cNvPr id="21518" name="AutoShape 18"/>
            <p:cNvSpPr>
              <a:spLocks noChangeArrowheads="1"/>
            </p:cNvSpPr>
            <p:nvPr/>
          </p:nvSpPr>
          <p:spPr bwMode="auto">
            <a:xfrm>
              <a:off x="2928" y="3312"/>
              <a:ext cx="144" cy="9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folHlink"/>
            </a:solidFill>
            <a:ln w="9525">
              <a:solidFill>
                <a:schemeClr val="tx1"/>
              </a:solidFill>
              <a:miter lim="800000"/>
              <a:headEnd/>
              <a:tailEnd/>
            </a:ln>
          </p:spPr>
          <p:txBody>
            <a:bodyPr wrap="none" anchor="ctr"/>
            <a:lstStyle/>
            <a:p>
              <a:endParaRPr lang="en-US"/>
            </a:p>
          </p:txBody>
        </p:sp>
        <p:sp>
          <p:nvSpPr>
            <p:cNvPr id="21519" name="Rectangle 19"/>
            <p:cNvSpPr>
              <a:spLocks noChangeArrowheads="1"/>
            </p:cNvSpPr>
            <p:nvPr/>
          </p:nvSpPr>
          <p:spPr bwMode="auto">
            <a:xfrm>
              <a:off x="2928" y="3408"/>
              <a:ext cx="144" cy="192"/>
            </a:xfrm>
            <a:prstGeom prst="rect">
              <a:avLst/>
            </a:prstGeom>
            <a:solidFill>
              <a:schemeClr val="folHlink"/>
            </a:solidFill>
            <a:ln w="9525">
              <a:solidFill>
                <a:schemeClr val="tx1"/>
              </a:solidFill>
              <a:miter lim="800000"/>
              <a:headEnd/>
              <a:tailEnd/>
            </a:ln>
          </p:spPr>
          <p:txBody>
            <a:bodyPr wrap="none" anchor="ctr"/>
            <a:lstStyle/>
            <a:p>
              <a:endParaRPr lang="en-US"/>
            </a:p>
          </p:txBody>
        </p:sp>
      </p:grpSp>
      <p:sp>
        <p:nvSpPr>
          <p:cNvPr id="21516" name="Rectangle 24"/>
          <p:cNvSpPr>
            <a:spLocks noChangeArrowheads="1"/>
          </p:cNvSpPr>
          <p:nvPr/>
        </p:nvSpPr>
        <p:spPr bwMode="auto">
          <a:xfrm>
            <a:off x="10209211" y="2590800"/>
            <a:ext cx="838200" cy="1676400"/>
          </a:xfrm>
          <a:prstGeom prst="rect">
            <a:avLst/>
          </a:prstGeom>
          <a:solidFill>
            <a:schemeClr val="bg1"/>
          </a:solidFill>
          <a:ln w="9525">
            <a:noFill/>
            <a:miter lim="800000"/>
            <a:headEnd/>
            <a:tailEnd/>
          </a:ln>
        </p:spPr>
        <p:txBody>
          <a:bodyPr wrap="none" anchor="ctr"/>
          <a:lstStyle/>
          <a:p>
            <a:endParaRPr lang="en-US"/>
          </a:p>
        </p:txBody>
      </p:sp>
      <p:sp>
        <p:nvSpPr>
          <p:cNvPr id="21517" name="Rectangle 25"/>
          <p:cNvSpPr>
            <a:spLocks noChangeArrowheads="1"/>
          </p:cNvSpPr>
          <p:nvPr/>
        </p:nvSpPr>
        <p:spPr bwMode="auto">
          <a:xfrm>
            <a:off x="10437811" y="2590800"/>
            <a:ext cx="533400" cy="1905000"/>
          </a:xfrm>
          <a:prstGeom prst="rect">
            <a:avLst/>
          </a:prstGeom>
          <a:solidFill>
            <a:schemeClr val="bg1"/>
          </a:solidFill>
          <a:ln w="9525">
            <a:noFill/>
            <a:miter lim="800000"/>
            <a:headEnd/>
            <a:tailEnd/>
          </a:ln>
        </p:spPr>
        <p:txBody>
          <a:bodyPr wrap="none" anchor="ctr"/>
          <a:lstStyle/>
          <a:p>
            <a:endParaRPr lang="en-US"/>
          </a:p>
        </p:txBody>
      </p:sp>
      <p:sp>
        <p:nvSpPr>
          <p:cNvPr id="18" name="Text Placeholder 2">
            <a:extLst>
              <a:ext uri="{FF2B5EF4-FFF2-40B4-BE49-F238E27FC236}">
                <a16:creationId xmlns:a16="http://schemas.microsoft.com/office/drawing/2014/main" id="{B86781A3-1FD6-2841-B697-EA01BB5720CF}"/>
              </a:ext>
            </a:extLst>
          </p:cNvPr>
          <p:cNvSpPr>
            <a:spLocks noGrp="1"/>
          </p:cNvSpPr>
          <p:nvPr>
            <p:ph type="body" sz="half" idx="1"/>
          </p:nvPr>
        </p:nvSpPr>
        <p:spPr>
          <a:xfrm>
            <a:off x="914400" y="914400"/>
            <a:ext cx="6172200" cy="5257800"/>
          </a:xfrm>
        </p:spPr>
        <p:txBody>
          <a:bodyPr/>
          <a:lstStyle/>
          <a:p>
            <a:pPr>
              <a:buFont typeface="Arial" panose="020B0604020202020204" pitchFamily="34" charset="0"/>
              <a:buChar char="•"/>
            </a:pPr>
            <a:r>
              <a:rPr lang="en-US" dirty="0"/>
              <a:t>Initialize motion from two images using fundamental matrix</a:t>
            </a:r>
          </a:p>
          <a:p>
            <a:pPr>
              <a:buFont typeface="Arial" panose="020B0604020202020204" pitchFamily="34" charset="0"/>
              <a:buChar char="•"/>
            </a:pPr>
            <a:r>
              <a:rPr lang="en-US" dirty="0"/>
              <a:t>Initialize structure by triangulation</a:t>
            </a:r>
          </a:p>
          <a:p>
            <a:pPr>
              <a:buFont typeface="Arial" panose="020B0604020202020204" pitchFamily="34" charset="0"/>
              <a:buChar char="•"/>
            </a:pPr>
            <a:r>
              <a:rPr lang="en-US" dirty="0"/>
              <a:t>For each additional view:</a:t>
            </a:r>
          </a:p>
          <a:p>
            <a:pPr lvl="1">
              <a:buFont typeface="Arial" panose="020B0604020202020204" pitchFamily="34" charset="0"/>
              <a:buChar char="•"/>
            </a:pPr>
            <a:r>
              <a:rPr lang="en-US" dirty="0"/>
              <a:t>Determine projection matrix of new camera using all the known 3D points that are visible in its image – </a:t>
            </a:r>
            <a:r>
              <a:rPr lang="en-US" dirty="0">
                <a:solidFill>
                  <a:srgbClr val="C00000"/>
                </a:solidFill>
              </a:rPr>
              <a:t>calibration </a:t>
            </a:r>
          </a:p>
        </p:txBody>
      </p:sp>
    </p:spTree>
    <p:extLst>
      <p:ext uri="{BB962C8B-B14F-4D97-AF65-F5344CB8AC3E}">
        <p14:creationId xmlns:p14="http://schemas.microsoft.com/office/powerpoint/2010/main" val="2550615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9466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9466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466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9466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9467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9467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946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4667" grpId="0" uiExpand="1"/>
      <p:bldP spid="1094668" grpId="0" uiExpand="1" animBg="1"/>
      <p:bldP spid="1094669" grpId="0" uiExpand="1"/>
      <p:bldP spid="1094670" grpId="0" uiExpand="1" animBg="1"/>
      <p:bldP spid="1094673" grpId="0" animBg="1"/>
      <p:bldP spid="18"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13"/>
          <p:cNvGraphicFramePr>
            <a:graphicFrameLocks noGrp="1" noChangeAspect="1"/>
          </p:cNvGraphicFramePr>
          <p:nvPr>
            <p:ph sz="quarter" idx="3"/>
            <p:extLst>
              <p:ext uri="{D42A27DB-BD31-4B8C-83A1-F6EECF244321}">
                <p14:modId xmlns:p14="http://schemas.microsoft.com/office/powerpoint/2010/main" val="194137832"/>
              </p:ext>
            </p:extLst>
          </p:nvPr>
        </p:nvGraphicFramePr>
        <p:xfrm>
          <a:off x="8072438" y="2171700"/>
          <a:ext cx="3052762" cy="3092450"/>
        </p:xfrm>
        <a:graphic>
          <a:graphicData uri="http://schemas.openxmlformats.org/presentationml/2006/ole">
            <mc:AlternateContent xmlns:mc="http://schemas.openxmlformats.org/markup-compatibility/2006">
              <mc:Choice xmlns:v="urn:schemas-microsoft-com:vml" Requires="v">
                <p:oleObj name="Image" r:id="rId3" imgW="3073016" imgH="3111111" progId="Photoshop.Image.10">
                  <p:embed/>
                </p:oleObj>
              </mc:Choice>
              <mc:Fallback>
                <p:oleObj name="Image" r:id="rId3" imgW="3073016" imgH="3111111" progId="Photoshop.Image.10">
                  <p:embed/>
                  <p:pic>
                    <p:nvPicPr>
                      <p:cNvPr id="0"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2438" y="2171700"/>
                        <a:ext cx="3052762" cy="3092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2532" name="Rectangle 2"/>
          <p:cNvSpPr>
            <a:spLocks noGrp="1" noChangeArrowheads="1"/>
          </p:cNvSpPr>
          <p:nvPr>
            <p:ph type="title"/>
          </p:nvPr>
        </p:nvSpPr>
        <p:spPr/>
        <p:txBody>
          <a:bodyPr/>
          <a:lstStyle/>
          <a:p>
            <a:r>
              <a:rPr lang="de-DE" dirty="0" err="1"/>
              <a:t>Incremental</a:t>
            </a:r>
            <a:r>
              <a:rPr lang="de-DE" dirty="0"/>
              <a:t> </a:t>
            </a:r>
            <a:r>
              <a:rPr lang="de-DE" dirty="0" err="1"/>
              <a:t>structure</a:t>
            </a:r>
            <a:r>
              <a:rPr lang="de-DE" dirty="0"/>
              <a:t> </a:t>
            </a:r>
            <a:r>
              <a:rPr lang="de-DE" dirty="0" err="1"/>
              <a:t>from</a:t>
            </a:r>
            <a:r>
              <a:rPr lang="de-DE" dirty="0"/>
              <a:t> </a:t>
            </a:r>
            <a:r>
              <a:rPr lang="de-DE" dirty="0" err="1"/>
              <a:t>motion</a:t>
            </a:r>
            <a:endParaRPr lang="en-GB" dirty="0"/>
          </a:p>
        </p:txBody>
      </p:sp>
      <p:sp>
        <p:nvSpPr>
          <p:cNvPr id="22534" name="Text Box 5"/>
          <p:cNvSpPr txBox="1">
            <a:spLocks noChangeArrowheads="1"/>
          </p:cNvSpPr>
          <p:nvPr/>
        </p:nvSpPr>
        <p:spPr bwMode="auto">
          <a:xfrm rot="16200000">
            <a:off x="7273132" y="3352007"/>
            <a:ext cx="1157288" cy="396875"/>
          </a:xfrm>
          <a:prstGeom prst="rect">
            <a:avLst/>
          </a:prstGeom>
          <a:noFill/>
          <a:ln w="9525">
            <a:noFill/>
            <a:miter lim="800000"/>
            <a:headEnd/>
            <a:tailEnd/>
          </a:ln>
        </p:spPr>
        <p:txBody>
          <a:bodyPr wrap="none">
            <a:spAutoFit/>
          </a:bodyPr>
          <a:lstStyle/>
          <a:p>
            <a:r>
              <a:rPr lang="en-US" sz="2000">
                <a:solidFill>
                  <a:srgbClr val="FF0000"/>
                </a:solidFill>
              </a:rPr>
              <a:t>cameras</a:t>
            </a:r>
          </a:p>
        </p:txBody>
      </p:sp>
      <p:sp>
        <p:nvSpPr>
          <p:cNvPr id="22535" name="Line 6"/>
          <p:cNvSpPr>
            <a:spLocks noChangeShapeType="1"/>
          </p:cNvSpPr>
          <p:nvPr/>
        </p:nvSpPr>
        <p:spPr bwMode="auto">
          <a:xfrm>
            <a:off x="8286750" y="2362200"/>
            <a:ext cx="2667000" cy="0"/>
          </a:xfrm>
          <a:prstGeom prst="line">
            <a:avLst/>
          </a:prstGeom>
          <a:noFill/>
          <a:ln w="9525">
            <a:solidFill>
              <a:srgbClr val="FF0000"/>
            </a:solidFill>
            <a:round/>
            <a:headEnd/>
            <a:tailEnd type="triangle" w="med" len="med"/>
          </a:ln>
        </p:spPr>
        <p:txBody>
          <a:bodyPr/>
          <a:lstStyle/>
          <a:p>
            <a:endParaRPr lang="en-US"/>
          </a:p>
        </p:txBody>
      </p:sp>
      <p:sp>
        <p:nvSpPr>
          <p:cNvPr id="22536" name="Text Box 7"/>
          <p:cNvSpPr txBox="1">
            <a:spLocks noChangeArrowheads="1"/>
          </p:cNvSpPr>
          <p:nvPr/>
        </p:nvSpPr>
        <p:spPr bwMode="auto">
          <a:xfrm>
            <a:off x="8732838" y="1905001"/>
            <a:ext cx="862012" cy="396875"/>
          </a:xfrm>
          <a:prstGeom prst="rect">
            <a:avLst/>
          </a:prstGeom>
          <a:noFill/>
          <a:ln w="9525">
            <a:noFill/>
            <a:miter lim="800000"/>
            <a:headEnd/>
            <a:tailEnd/>
          </a:ln>
        </p:spPr>
        <p:txBody>
          <a:bodyPr wrap="none">
            <a:spAutoFit/>
          </a:bodyPr>
          <a:lstStyle/>
          <a:p>
            <a:r>
              <a:rPr lang="en-US" sz="2000">
                <a:solidFill>
                  <a:srgbClr val="FF0000"/>
                </a:solidFill>
              </a:rPr>
              <a:t>points</a:t>
            </a:r>
          </a:p>
        </p:txBody>
      </p:sp>
      <p:sp>
        <p:nvSpPr>
          <p:cNvPr id="22537" name="Line 8"/>
          <p:cNvSpPr>
            <a:spLocks noChangeShapeType="1"/>
          </p:cNvSpPr>
          <p:nvPr/>
        </p:nvSpPr>
        <p:spPr bwMode="auto">
          <a:xfrm>
            <a:off x="8058150" y="2543176"/>
            <a:ext cx="0" cy="2409825"/>
          </a:xfrm>
          <a:prstGeom prst="line">
            <a:avLst/>
          </a:prstGeom>
          <a:noFill/>
          <a:ln w="9525">
            <a:solidFill>
              <a:srgbClr val="FF0000"/>
            </a:solidFill>
            <a:round/>
            <a:headEnd/>
            <a:tailEnd type="triangle" w="med" len="med"/>
          </a:ln>
        </p:spPr>
        <p:txBody>
          <a:bodyPr/>
          <a:lstStyle/>
          <a:p>
            <a:endParaRPr lang="en-US"/>
          </a:p>
        </p:txBody>
      </p:sp>
      <p:graphicFrame>
        <p:nvGraphicFramePr>
          <p:cNvPr id="22531" name="Object 16"/>
          <p:cNvGraphicFramePr>
            <a:graphicFrameLocks noGrp="1" noChangeAspect="1"/>
          </p:cNvGraphicFramePr>
          <p:nvPr>
            <p:ph sz="quarter" idx="3"/>
            <p:extLst>
              <p:ext uri="{D42A27DB-BD31-4B8C-83A1-F6EECF244321}">
                <p14:modId xmlns:p14="http://schemas.microsoft.com/office/powerpoint/2010/main" val="1411663375"/>
              </p:ext>
            </p:extLst>
          </p:nvPr>
        </p:nvGraphicFramePr>
        <p:xfrm>
          <a:off x="8789988" y="4514850"/>
          <a:ext cx="190500" cy="177800"/>
        </p:xfrm>
        <a:graphic>
          <a:graphicData uri="http://schemas.openxmlformats.org/presentationml/2006/ole">
            <mc:AlternateContent xmlns:mc="http://schemas.openxmlformats.org/markup-compatibility/2006">
              <mc:Choice xmlns:v="urn:schemas-microsoft-com:vml" Requires="v">
                <p:oleObj name="Image" r:id="rId5" imgW="190409" imgH="177465" progId="Photoshop.Image.10">
                  <p:embed/>
                </p:oleObj>
              </mc:Choice>
              <mc:Fallback>
                <p:oleObj name="Image" r:id="rId5" imgW="190409" imgH="177465" progId="Photoshop.Image.10">
                  <p:embed/>
                  <p:pic>
                    <p:nvPicPr>
                      <p:cNvPr id="0" name="Object 1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89988" y="4514850"/>
                        <a:ext cx="190500" cy="17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2538" name="Rectangle 18"/>
          <p:cNvSpPr>
            <a:spLocks noChangeArrowheads="1"/>
          </p:cNvSpPr>
          <p:nvPr/>
        </p:nvSpPr>
        <p:spPr bwMode="auto">
          <a:xfrm>
            <a:off x="10204450" y="2590800"/>
            <a:ext cx="838200" cy="1676400"/>
          </a:xfrm>
          <a:prstGeom prst="rect">
            <a:avLst/>
          </a:prstGeom>
          <a:solidFill>
            <a:schemeClr val="bg1"/>
          </a:solidFill>
          <a:ln w="9525">
            <a:noFill/>
            <a:miter lim="800000"/>
            <a:headEnd/>
            <a:tailEnd/>
          </a:ln>
        </p:spPr>
        <p:txBody>
          <a:bodyPr wrap="none" anchor="ctr"/>
          <a:lstStyle/>
          <a:p>
            <a:endParaRPr lang="en-US"/>
          </a:p>
        </p:txBody>
      </p:sp>
      <p:sp>
        <p:nvSpPr>
          <p:cNvPr id="1105934" name="Line 14"/>
          <p:cNvSpPr>
            <a:spLocks noChangeShapeType="1"/>
          </p:cNvSpPr>
          <p:nvPr/>
        </p:nvSpPr>
        <p:spPr bwMode="auto">
          <a:xfrm>
            <a:off x="10307638" y="1905000"/>
            <a:ext cx="0" cy="2819400"/>
          </a:xfrm>
          <a:prstGeom prst="line">
            <a:avLst/>
          </a:prstGeom>
          <a:noFill/>
          <a:ln w="25400">
            <a:solidFill>
              <a:schemeClr val="folHlink"/>
            </a:solidFill>
            <a:round/>
            <a:headEnd/>
            <a:tailEnd/>
          </a:ln>
        </p:spPr>
        <p:txBody>
          <a:bodyPr/>
          <a:lstStyle/>
          <a:p>
            <a:endParaRPr lang="en-US"/>
          </a:p>
        </p:txBody>
      </p:sp>
      <p:sp>
        <p:nvSpPr>
          <p:cNvPr id="22540" name="Rectangle 19"/>
          <p:cNvSpPr>
            <a:spLocks noChangeArrowheads="1"/>
          </p:cNvSpPr>
          <p:nvPr/>
        </p:nvSpPr>
        <p:spPr bwMode="auto">
          <a:xfrm>
            <a:off x="10433050" y="2590800"/>
            <a:ext cx="533400" cy="1905000"/>
          </a:xfrm>
          <a:prstGeom prst="rect">
            <a:avLst/>
          </a:prstGeom>
          <a:solidFill>
            <a:schemeClr val="bg1"/>
          </a:solidFill>
          <a:ln w="9525">
            <a:noFill/>
            <a:miter lim="800000"/>
            <a:headEnd/>
            <a:tailEnd/>
          </a:ln>
        </p:spPr>
        <p:txBody>
          <a:bodyPr wrap="none" anchor="ctr"/>
          <a:lstStyle/>
          <a:p>
            <a:endParaRPr lang="en-US"/>
          </a:p>
        </p:txBody>
      </p:sp>
      <p:sp>
        <p:nvSpPr>
          <p:cNvPr id="15" name="Text Placeholder 2">
            <a:extLst>
              <a:ext uri="{FF2B5EF4-FFF2-40B4-BE49-F238E27FC236}">
                <a16:creationId xmlns:a16="http://schemas.microsoft.com/office/drawing/2014/main" id="{256915F4-5503-E240-8C87-61B5691D19F1}"/>
              </a:ext>
            </a:extLst>
          </p:cNvPr>
          <p:cNvSpPr>
            <a:spLocks noGrp="1"/>
          </p:cNvSpPr>
          <p:nvPr>
            <p:ph type="body" sz="half" idx="1"/>
          </p:nvPr>
        </p:nvSpPr>
        <p:spPr>
          <a:xfrm>
            <a:off x="914400" y="914400"/>
            <a:ext cx="6172200" cy="5257800"/>
          </a:xfrm>
        </p:spPr>
        <p:txBody>
          <a:bodyPr/>
          <a:lstStyle/>
          <a:p>
            <a:pPr>
              <a:buFont typeface="Arial" panose="020B0604020202020204" pitchFamily="34" charset="0"/>
              <a:buChar char="•"/>
            </a:pPr>
            <a:r>
              <a:rPr lang="en-US" dirty="0"/>
              <a:t>Initialize motion from two images using fundamental matrix</a:t>
            </a:r>
          </a:p>
          <a:p>
            <a:pPr>
              <a:buFont typeface="Arial" panose="020B0604020202020204" pitchFamily="34" charset="0"/>
              <a:buChar char="•"/>
            </a:pPr>
            <a:r>
              <a:rPr lang="en-US" dirty="0"/>
              <a:t>Initialize structure by triangulation</a:t>
            </a:r>
          </a:p>
          <a:p>
            <a:pPr>
              <a:buFont typeface="Arial" panose="020B0604020202020204" pitchFamily="34" charset="0"/>
              <a:buChar char="•"/>
            </a:pPr>
            <a:r>
              <a:rPr lang="en-US" dirty="0"/>
              <a:t>For each additional view:</a:t>
            </a:r>
          </a:p>
          <a:p>
            <a:pPr lvl="1">
              <a:buFont typeface="Arial" panose="020B0604020202020204" pitchFamily="34" charset="0"/>
              <a:buChar char="•"/>
            </a:pPr>
            <a:r>
              <a:rPr lang="en-US" dirty="0"/>
              <a:t>Determine projection matrix of new camera using all the known 3D points that are visible in its image – </a:t>
            </a:r>
            <a:r>
              <a:rPr lang="en-US" dirty="0">
                <a:solidFill>
                  <a:srgbClr val="C00000"/>
                </a:solidFill>
              </a:rPr>
              <a:t>calibration </a:t>
            </a:r>
          </a:p>
          <a:p>
            <a:pPr lvl="1">
              <a:buFont typeface="Arial" panose="020B0604020202020204" pitchFamily="34" charset="0"/>
              <a:buChar char="•"/>
            </a:pPr>
            <a:r>
              <a:rPr lang="en-US" dirty="0"/>
              <a:t>Refine and extend structure: compute new 3D points, re-optimize existing points that are also seen by this camera – </a:t>
            </a:r>
            <a:r>
              <a:rPr lang="en-US" dirty="0">
                <a:solidFill>
                  <a:srgbClr val="C00000"/>
                </a:solidFill>
              </a:rPr>
              <a:t>triangulation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9"/>
          <p:cNvGraphicFramePr>
            <a:graphicFrameLocks noGrp="1" noChangeAspect="1"/>
          </p:cNvGraphicFramePr>
          <p:nvPr>
            <p:ph sz="quarter" idx="2"/>
            <p:extLst>
              <p:ext uri="{D42A27DB-BD31-4B8C-83A1-F6EECF244321}">
                <p14:modId xmlns:p14="http://schemas.microsoft.com/office/powerpoint/2010/main" val="3507488254"/>
              </p:ext>
            </p:extLst>
          </p:nvPr>
        </p:nvGraphicFramePr>
        <p:xfrm>
          <a:off x="8072437" y="2174876"/>
          <a:ext cx="3052763" cy="3089275"/>
        </p:xfrm>
        <a:graphic>
          <a:graphicData uri="http://schemas.openxmlformats.org/presentationml/2006/ole">
            <mc:AlternateContent xmlns:mc="http://schemas.openxmlformats.org/markup-compatibility/2006">
              <mc:Choice xmlns:v="urn:schemas-microsoft-com:vml" Requires="v">
                <p:oleObj name="Image" r:id="rId3" imgW="3073016" imgH="3111111" progId="Photoshop.Image.10">
                  <p:embed/>
                </p:oleObj>
              </mc:Choice>
              <mc:Fallback>
                <p:oleObj name="Image" r:id="rId3" imgW="3073016" imgH="3111111" progId="Photoshop.Image.10">
                  <p:embed/>
                  <p:pic>
                    <p:nvPicPr>
                      <p:cNvPr id="0"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2437" y="2174876"/>
                        <a:ext cx="3052763" cy="308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3556" name="Rectangle 3"/>
          <p:cNvSpPr>
            <a:spLocks noGrp="1" noChangeArrowheads="1"/>
          </p:cNvSpPr>
          <p:nvPr>
            <p:ph type="title"/>
          </p:nvPr>
        </p:nvSpPr>
        <p:spPr/>
        <p:txBody>
          <a:bodyPr/>
          <a:lstStyle/>
          <a:p>
            <a:r>
              <a:rPr lang="de-DE" dirty="0" err="1"/>
              <a:t>Incremental</a:t>
            </a:r>
            <a:r>
              <a:rPr lang="de-DE" dirty="0"/>
              <a:t> </a:t>
            </a:r>
            <a:r>
              <a:rPr lang="de-DE" dirty="0" err="1"/>
              <a:t>structure</a:t>
            </a:r>
            <a:r>
              <a:rPr lang="de-DE" dirty="0"/>
              <a:t> </a:t>
            </a:r>
            <a:r>
              <a:rPr lang="de-DE" dirty="0" err="1"/>
              <a:t>from</a:t>
            </a:r>
            <a:r>
              <a:rPr lang="de-DE" dirty="0"/>
              <a:t> </a:t>
            </a:r>
            <a:r>
              <a:rPr lang="de-DE" dirty="0" err="1"/>
              <a:t>motion</a:t>
            </a:r>
            <a:endParaRPr lang="en-GB" dirty="0"/>
          </a:p>
        </p:txBody>
      </p:sp>
      <p:sp>
        <p:nvSpPr>
          <p:cNvPr id="23558" name="Text Box 5"/>
          <p:cNvSpPr txBox="1">
            <a:spLocks noChangeArrowheads="1"/>
          </p:cNvSpPr>
          <p:nvPr/>
        </p:nvSpPr>
        <p:spPr bwMode="auto">
          <a:xfrm rot="16200000">
            <a:off x="7274718" y="3352007"/>
            <a:ext cx="1157288" cy="396875"/>
          </a:xfrm>
          <a:prstGeom prst="rect">
            <a:avLst/>
          </a:prstGeom>
          <a:noFill/>
          <a:ln w="9525">
            <a:noFill/>
            <a:miter lim="800000"/>
            <a:headEnd/>
            <a:tailEnd/>
          </a:ln>
        </p:spPr>
        <p:txBody>
          <a:bodyPr wrap="none">
            <a:spAutoFit/>
          </a:bodyPr>
          <a:lstStyle/>
          <a:p>
            <a:r>
              <a:rPr lang="en-US" sz="2000">
                <a:solidFill>
                  <a:srgbClr val="FF0000"/>
                </a:solidFill>
              </a:rPr>
              <a:t>cameras</a:t>
            </a:r>
          </a:p>
        </p:txBody>
      </p:sp>
      <p:sp>
        <p:nvSpPr>
          <p:cNvPr id="23559" name="Line 6"/>
          <p:cNvSpPr>
            <a:spLocks noChangeShapeType="1"/>
          </p:cNvSpPr>
          <p:nvPr/>
        </p:nvSpPr>
        <p:spPr bwMode="auto">
          <a:xfrm>
            <a:off x="8288336" y="2362200"/>
            <a:ext cx="2667000" cy="0"/>
          </a:xfrm>
          <a:prstGeom prst="line">
            <a:avLst/>
          </a:prstGeom>
          <a:noFill/>
          <a:ln w="9525">
            <a:solidFill>
              <a:srgbClr val="FF0000"/>
            </a:solidFill>
            <a:round/>
            <a:headEnd/>
            <a:tailEnd type="triangle" w="med" len="med"/>
          </a:ln>
        </p:spPr>
        <p:txBody>
          <a:bodyPr/>
          <a:lstStyle/>
          <a:p>
            <a:endParaRPr lang="en-US"/>
          </a:p>
        </p:txBody>
      </p:sp>
      <p:sp>
        <p:nvSpPr>
          <p:cNvPr id="23560" name="Text Box 7"/>
          <p:cNvSpPr txBox="1">
            <a:spLocks noChangeArrowheads="1"/>
          </p:cNvSpPr>
          <p:nvPr/>
        </p:nvSpPr>
        <p:spPr bwMode="auto">
          <a:xfrm>
            <a:off x="8734424" y="1905001"/>
            <a:ext cx="862012" cy="396875"/>
          </a:xfrm>
          <a:prstGeom prst="rect">
            <a:avLst/>
          </a:prstGeom>
          <a:noFill/>
          <a:ln w="9525">
            <a:noFill/>
            <a:miter lim="800000"/>
            <a:headEnd/>
            <a:tailEnd/>
          </a:ln>
        </p:spPr>
        <p:txBody>
          <a:bodyPr wrap="none">
            <a:spAutoFit/>
          </a:bodyPr>
          <a:lstStyle/>
          <a:p>
            <a:r>
              <a:rPr lang="en-US" sz="2000">
                <a:solidFill>
                  <a:srgbClr val="FF0000"/>
                </a:solidFill>
              </a:rPr>
              <a:t>points</a:t>
            </a:r>
          </a:p>
        </p:txBody>
      </p:sp>
      <p:sp>
        <p:nvSpPr>
          <p:cNvPr id="23561" name="Line 8"/>
          <p:cNvSpPr>
            <a:spLocks noChangeShapeType="1"/>
          </p:cNvSpPr>
          <p:nvPr/>
        </p:nvSpPr>
        <p:spPr bwMode="auto">
          <a:xfrm>
            <a:off x="8059736" y="2543176"/>
            <a:ext cx="0" cy="2409825"/>
          </a:xfrm>
          <a:prstGeom prst="line">
            <a:avLst/>
          </a:prstGeom>
          <a:noFill/>
          <a:ln w="9525">
            <a:solidFill>
              <a:srgbClr val="FF0000"/>
            </a:solidFill>
            <a:round/>
            <a:headEnd/>
            <a:tailEnd type="triangle" w="med" len="med"/>
          </a:ln>
        </p:spPr>
        <p:txBody>
          <a:bodyPr/>
          <a:lstStyle/>
          <a:p>
            <a:endParaRPr lang="en-US"/>
          </a:p>
        </p:txBody>
      </p:sp>
      <p:graphicFrame>
        <p:nvGraphicFramePr>
          <p:cNvPr id="23555" name="Object 13"/>
          <p:cNvGraphicFramePr>
            <a:graphicFrameLocks noGrp="1" noChangeAspect="1"/>
          </p:cNvGraphicFramePr>
          <p:nvPr>
            <p:ph sz="quarter" idx="3"/>
            <p:extLst>
              <p:ext uri="{D42A27DB-BD31-4B8C-83A1-F6EECF244321}">
                <p14:modId xmlns:p14="http://schemas.microsoft.com/office/powerpoint/2010/main" val="767353362"/>
              </p:ext>
            </p:extLst>
          </p:nvPr>
        </p:nvGraphicFramePr>
        <p:xfrm>
          <a:off x="8791574" y="4514850"/>
          <a:ext cx="190500" cy="177800"/>
        </p:xfrm>
        <a:graphic>
          <a:graphicData uri="http://schemas.openxmlformats.org/presentationml/2006/ole">
            <mc:AlternateContent xmlns:mc="http://schemas.openxmlformats.org/markup-compatibility/2006">
              <mc:Choice xmlns:v="urn:schemas-microsoft-com:vml" Requires="v">
                <p:oleObj name="Image" r:id="rId5" imgW="190409" imgH="177465" progId="Photoshop.Image.10">
                  <p:embed/>
                </p:oleObj>
              </mc:Choice>
              <mc:Fallback>
                <p:oleObj name="Image" r:id="rId5" imgW="190409" imgH="177465" progId="Photoshop.Image.10">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91574" y="4514850"/>
                        <a:ext cx="190500" cy="17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23562" name="Rectangle 15"/>
          <p:cNvSpPr>
            <a:spLocks noChangeArrowheads="1"/>
          </p:cNvSpPr>
          <p:nvPr/>
        </p:nvSpPr>
        <p:spPr bwMode="auto">
          <a:xfrm>
            <a:off x="10218736" y="2590800"/>
            <a:ext cx="152400" cy="1676400"/>
          </a:xfrm>
          <a:prstGeom prst="rect">
            <a:avLst/>
          </a:prstGeom>
          <a:solidFill>
            <a:schemeClr val="bg1"/>
          </a:solidFill>
          <a:ln w="9525">
            <a:noFill/>
            <a:miter lim="800000"/>
            <a:headEnd/>
            <a:tailEnd/>
          </a:ln>
        </p:spPr>
        <p:txBody>
          <a:bodyPr wrap="none" anchor="ctr"/>
          <a:lstStyle/>
          <a:p>
            <a:endParaRPr lang="en-US"/>
          </a:p>
        </p:txBody>
      </p:sp>
      <p:sp>
        <p:nvSpPr>
          <p:cNvPr id="23563" name="Rectangle 16"/>
          <p:cNvSpPr>
            <a:spLocks noChangeArrowheads="1"/>
          </p:cNvSpPr>
          <p:nvPr/>
        </p:nvSpPr>
        <p:spPr bwMode="auto">
          <a:xfrm>
            <a:off x="10455274" y="2590800"/>
            <a:ext cx="533400" cy="1905000"/>
          </a:xfrm>
          <a:prstGeom prst="rect">
            <a:avLst/>
          </a:prstGeom>
          <a:solidFill>
            <a:schemeClr val="bg1"/>
          </a:solidFill>
          <a:ln w="9525">
            <a:noFill/>
            <a:miter lim="800000"/>
            <a:headEnd/>
            <a:tailEnd/>
          </a:ln>
        </p:spPr>
        <p:txBody>
          <a:bodyPr wrap="none" anchor="ctr"/>
          <a:lstStyle/>
          <a:p>
            <a:endParaRPr lang="en-US"/>
          </a:p>
        </p:txBody>
      </p:sp>
      <p:sp>
        <p:nvSpPr>
          <p:cNvPr id="3" name="Text Placeholder 2">
            <a:extLst>
              <a:ext uri="{FF2B5EF4-FFF2-40B4-BE49-F238E27FC236}">
                <a16:creationId xmlns:a16="http://schemas.microsoft.com/office/drawing/2014/main" id="{5DF488B0-D85A-ED49-B7FE-B6C9F7D19469}"/>
              </a:ext>
            </a:extLst>
          </p:cNvPr>
          <p:cNvSpPr>
            <a:spLocks noGrp="1"/>
          </p:cNvSpPr>
          <p:nvPr>
            <p:ph type="body" sz="half" idx="1"/>
          </p:nvPr>
        </p:nvSpPr>
        <p:spPr>
          <a:xfrm>
            <a:off x="914400" y="914400"/>
            <a:ext cx="6172200" cy="5257800"/>
          </a:xfrm>
        </p:spPr>
        <p:txBody>
          <a:bodyPr/>
          <a:lstStyle/>
          <a:p>
            <a:pPr>
              <a:buFont typeface="Arial" panose="020B0604020202020204" pitchFamily="34" charset="0"/>
              <a:buChar char="•"/>
            </a:pPr>
            <a:r>
              <a:rPr lang="en-US" dirty="0"/>
              <a:t>Initialize motion from two images using fundamental matrix</a:t>
            </a:r>
          </a:p>
          <a:p>
            <a:pPr>
              <a:buFont typeface="Arial" panose="020B0604020202020204" pitchFamily="34" charset="0"/>
              <a:buChar char="•"/>
            </a:pPr>
            <a:r>
              <a:rPr lang="en-US" dirty="0"/>
              <a:t>Initialize structure by triangulation</a:t>
            </a:r>
          </a:p>
          <a:p>
            <a:pPr>
              <a:buFont typeface="Arial" panose="020B0604020202020204" pitchFamily="34" charset="0"/>
              <a:buChar char="•"/>
            </a:pPr>
            <a:r>
              <a:rPr lang="en-US" dirty="0"/>
              <a:t>For each additional view:</a:t>
            </a:r>
          </a:p>
          <a:p>
            <a:pPr lvl="1">
              <a:buFont typeface="Arial" panose="020B0604020202020204" pitchFamily="34" charset="0"/>
              <a:buChar char="•"/>
            </a:pPr>
            <a:r>
              <a:rPr lang="en-US" dirty="0"/>
              <a:t>Determine projection matrix of new camera using all the known 3D points that are visible in its image – </a:t>
            </a:r>
            <a:r>
              <a:rPr lang="en-US" dirty="0">
                <a:solidFill>
                  <a:srgbClr val="C00000"/>
                </a:solidFill>
              </a:rPr>
              <a:t>calibration </a:t>
            </a:r>
          </a:p>
          <a:p>
            <a:pPr lvl="1">
              <a:buFont typeface="Arial" panose="020B0604020202020204" pitchFamily="34" charset="0"/>
              <a:buChar char="•"/>
            </a:pPr>
            <a:r>
              <a:rPr lang="en-US" dirty="0"/>
              <a:t>Refine and extend structure: compute new 3D points, re-optimize existing points that are also seen by this camera – </a:t>
            </a:r>
            <a:r>
              <a:rPr lang="en-US" dirty="0">
                <a:solidFill>
                  <a:srgbClr val="C00000"/>
                </a:solidFill>
              </a:rPr>
              <a:t>triangulation </a:t>
            </a:r>
          </a:p>
          <a:p>
            <a:pPr>
              <a:buFont typeface="Arial" panose="020B0604020202020204" pitchFamily="34" charset="0"/>
              <a:buChar char="•"/>
            </a:pPr>
            <a:r>
              <a:rPr lang="en-US" dirty="0"/>
              <a:t>Refine structure and motion: bundle adjustment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r>
              <a:rPr lang="en-US"/>
              <a:t>Bundle adjustment</a:t>
            </a:r>
          </a:p>
        </p:txBody>
      </p:sp>
      <mc:AlternateContent xmlns:mc="http://schemas.openxmlformats.org/markup-compatibility/2006" xmlns:a14="http://schemas.microsoft.com/office/drawing/2010/main">
        <mc:Choice Requires="a14">
          <p:sp>
            <p:nvSpPr>
              <p:cNvPr id="24580" name="Rectangle 3"/>
              <p:cNvSpPr>
                <a:spLocks noGrp="1" noChangeArrowheads="1"/>
              </p:cNvSpPr>
              <p:nvPr>
                <p:ph type="body" idx="1"/>
              </p:nvPr>
            </p:nvSpPr>
            <p:spPr>
              <a:xfrm>
                <a:off x="914400" y="914400"/>
                <a:ext cx="10439400" cy="5486400"/>
              </a:xfrm>
            </p:spPr>
            <p:txBody>
              <a:bodyPr/>
              <a:lstStyle/>
              <a:p>
                <a:pPr>
                  <a:buFontTx/>
                  <a:buChar char="•"/>
                </a:pPr>
                <a:r>
                  <a:rPr lang="en-US" sz="2800" dirty="0"/>
                  <a:t>Non-linear method for refining structure and motion</a:t>
                </a:r>
              </a:p>
              <a:p>
                <a:pPr>
                  <a:buFontTx/>
                  <a:buChar char="•"/>
                </a:pPr>
                <a:r>
                  <a:rPr lang="en-US" sz="2800" dirty="0"/>
                  <a:t>Minimize reprojection error (with lots of bells and whistles):</a:t>
                </a:r>
              </a:p>
              <a:p>
                <a:pPr marL="0" indent="0"/>
                <a:r>
                  <a:rPr lang="en-US" sz="2800" dirty="0"/>
                  <a:t> </a:t>
                </a:r>
              </a:p>
              <a:p>
                <a:pPr marL="0" indent="0"/>
                <a14:m>
                  <m:oMathPara xmlns:m="http://schemas.openxmlformats.org/officeDocument/2006/math">
                    <m:oMathParaPr>
                      <m:jc m:val="left"/>
                    </m:oMathParaPr>
                    <m:oMath xmlns:m="http://schemas.openxmlformats.org/officeDocument/2006/math">
                      <m:nary>
                        <m:naryPr>
                          <m:chr m:val="∑"/>
                          <m:ctrlPr>
                            <a:rPr lang="en-US" sz="2800" i="1" smtClean="0">
                              <a:solidFill>
                                <a:srgbClr val="7030A0"/>
                              </a:solidFill>
                              <a:latin typeface="Cambria Math" panose="02040503050406030204" pitchFamily="18" charset="0"/>
                            </a:rPr>
                          </m:ctrlPr>
                        </m:naryPr>
                        <m:sub>
                          <m:r>
                            <m:rPr>
                              <m:brk m:alnAt="23"/>
                            </m:rPr>
                            <a:rPr lang="en-US" sz="2800" b="0" i="1" smtClean="0">
                              <a:solidFill>
                                <a:srgbClr val="7030A0"/>
                              </a:solidFill>
                              <a:latin typeface="Cambria Math" panose="02040503050406030204" pitchFamily="18" charset="0"/>
                            </a:rPr>
                            <m:t>𝑖</m:t>
                          </m:r>
                          <m:r>
                            <a:rPr lang="en-US" sz="2800" b="0" i="1" smtClean="0">
                              <a:solidFill>
                                <a:srgbClr val="7030A0"/>
                              </a:solidFill>
                              <a:latin typeface="Cambria Math" panose="02040503050406030204" pitchFamily="18" charset="0"/>
                            </a:rPr>
                            <m:t>=1</m:t>
                          </m:r>
                        </m:sub>
                        <m:sup>
                          <m:r>
                            <a:rPr lang="en-US" sz="2800" b="0" i="1" smtClean="0">
                              <a:solidFill>
                                <a:srgbClr val="7030A0"/>
                              </a:solidFill>
                              <a:latin typeface="Cambria Math" panose="02040503050406030204" pitchFamily="18" charset="0"/>
                            </a:rPr>
                            <m:t>𝑚</m:t>
                          </m:r>
                        </m:sup>
                        <m:e>
                          <m:nary>
                            <m:naryPr>
                              <m:chr m:val="∑"/>
                              <m:ctrlPr>
                                <a:rPr lang="en-US" sz="2800" i="1" smtClean="0">
                                  <a:solidFill>
                                    <a:srgbClr val="7030A0"/>
                                  </a:solidFill>
                                  <a:latin typeface="Cambria Math" panose="02040503050406030204" pitchFamily="18" charset="0"/>
                                </a:rPr>
                              </m:ctrlPr>
                            </m:naryPr>
                            <m:sub>
                              <m:r>
                                <m:rPr>
                                  <m:brk m:alnAt="23"/>
                                </m:rPr>
                                <a:rPr lang="en-US" sz="2800" b="0" i="1" smtClean="0">
                                  <a:solidFill>
                                    <a:srgbClr val="7030A0"/>
                                  </a:solidFill>
                                  <a:latin typeface="Cambria Math" panose="02040503050406030204" pitchFamily="18" charset="0"/>
                                </a:rPr>
                                <m:t>𝑗</m:t>
                              </m:r>
                              <m:r>
                                <a:rPr lang="en-US" sz="2800" b="0" i="1" smtClean="0">
                                  <a:solidFill>
                                    <a:srgbClr val="7030A0"/>
                                  </a:solidFill>
                                  <a:latin typeface="Cambria Math" panose="02040503050406030204" pitchFamily="18" charset="0"/>
                                </a:rPr>
                                <m:t>=1</m:t>
                              </m:r>
                            </m:sub>
                            <m:sup>
                              <m:r>
                                <a:rPr lang="en-US" sz="2800" b="0" i="1" smtClean="0">
                                  <a:solidFill>
                                    <a:srgbClr val="7030A0"/>
                                  </a:solidFill>
                                  <a:latin typeface="Cambria Math" panose="02040503050406030204" pitchFamily="18" charset="0"/>
                                </a:rPr>
                                <m:t>𝑛</m:t>
                              </m:r>
                            </m:sup>
                            <m:e>
                              <m:sSub>
                                <m:sSubPr>
                                  <m:ctrlPr>
                                    <a:rPr lang="en-US" sz="2800" i="1" smtClean="0">
                                      <a:solidFill>
                                        <a:srgbClr val="7030A0"/>
                                      </a:solidFill>
                                      <a:latin typeface="Cambria Math" panose="02040503050406030204" pitchFamily="18" charset="0"/>
                                    </a:rPr>
                                  </m:ctrlPr>
                                </m:sSubPr>
                                <m:e>
                                  <m:r>
                                    <a:rPr lang="en-US" sz="2800" b="0" i="1" smtClean="0">
                                      <a:solidFill>
                                        <a:srgbClr val="7030A0"/>
                                      </a:solidFill>
                                      <a:latin typeface="Cambria Math" panose="02040503050406030204" pitchFamily="18" charset="0"/>
                                    </a:rPr>
                                    <m:t>𝑤</m:t>
                                  </m:r>
                                </m:e>
                                <m:sub>
                                  <m:r>
                                    <a:rPr lang="en-US" sz="2800" b="0" i="1" smtClean="0">
                                      <a:solidFill>
                                        <a:srgbClr val="7030A0"/>
                                      </a:solidFill>
                                      <a:latin typeface="Cambria Math" panose="02040503050406030204" pitchFamily="18" charset="0"/>
                                    </a:rPr>
                                    <m:t>𝑖𝑗</m:t>
                                  </m:r>
                                </m:sub>
                              </m:sSub>
                              <m:r>
                                <a:rPr lang="en-US" sz="2800" b="0" i="1" smtClean="0">
                                  <a:solidFill>
                                    <a:srgbClr val="7030A0"/>
                                  </a:solidFill>
                                  <a:latin typeface="Cambria Math" panose="02040503050406030204" pitchFamily="18" charset="0"/>
                                </a:rPr>
                                <m:t>𝑑</m:t>
                              </m:r>
                              <m:sSup>
                                <m:sSupPr>
                                  <m:ctrlPr>
                                    <a:rPr lang="en-US" sz="2800" b="0" i="1" smtClean="0">
                                      <a:solidFill>
                                        <a:srgbClr val="7030A0"/>
                                      </a:solidFill>
                                      <a:latin typeface="Cambria Math" panose="02040503050406030204" pitchFamily="18" charset="0"/>
                                    </a:rPr>
                                  </m:ctrlPr>
                                </m:sSupPr>
                                <m:e>
                                  <m:d>
                                    <m:dPr>
                                      <m:ctrlPr>
                                        <a:rPr lang="en-US" sz="2800" b="0" i="1" smtClean="0">
                                          <a:solidFill>
                                            <a:srgbClr val="7030A0"/>
                                          </a:solidFill>
                                          <a:latin typeface="Cambria Math" panose="02040503050406030204" pitchFamily="18" charset="0"/>
                                        </a:rPr>
                                      </m:ctrlPr>
                                    </m:dPr>
                                    <m:e>
                                      <m:sSub>
                                        <m:sSubPr>
                                          <m:ctrlPr>
                                            <a:rPr lang="en-US" sz="2800" b="0" i="1" smtClean="0">
                                              <a:solidFill>
                                                <a:srgbClr val="7030A0"/>
                                              </a:solidFill>
                                              <a:latin typeface="Cambria Math" panose="02040503050406030204" pitchFamily="18" charset="0"/>
                                            </a:rPr>
                                          </m:ctrlPr>
                                        </m:sSubPr>
                                        <m:e>
                                          <m:r>
                                            <a:rPr lang="en-US" sz="2800" b="1" i="1" smtClean="0">
                                              <a:solidFill>
                                                <a:srgbClr val="7030A0"/>
                                              </a:solidFill>
                                              <a:latin typeface="Cambria Math" panose="02040503050406030204" pitchFamily="18" charset="0"/>
                                            </a:rPr>
                                            <m:t>𝒙</m:t>
                                          </m:r>
                                        </m:e>
                                        <m:sub>
                                          <m:r>
                                            <a:rPr lang="en-US" sz="2800" b="0" i="1" smtClean="0">
                                              <a:solidFill>
                                                <a:srgbClr val="7030A0"/>
                                              </a:solidFill>
                                              <a:latin typeface="Cambria Math" panose="02040503050406030204" pitchFamily="18" charset="0"/>
                                            </a:rPr>
                                            <m:t>𝑖𝑗</m:t>
                                          </m:r>
                                        </m:sub>
                                      </m:sSub>
                                      <m:r>
                                        <a:rPr lang="en-US" sz="2800" b="0" i="1" smtClean="0">
                                          <a:solidFill>
                                            <a:srgbClr val="7030A0"/>
                                          </a:solidFill>
                                          <a:latin typeface="Cambria Math" panose="02040503050406030204" pitchFamily="18" charset="0"/>
                                        </a:rPr>
                                        <m:t>−</m:t>
                                      </m:r>
                                      <m:r>
                                        <m:rPr>
                                          <m:sty m:val="p"/>
                                        </m:rPr>
                                        <a:rPr lang="en-US" sz="2800" b="0" i="0" smtClean="0">
                                          <a:solidFill>
                                            <a:srgbClr val="7030A0"/>
                                          </a:solidFill>
                                          <a:latin typeface="Cambria Math" panose="02040503050406030204" pitchFamily="18" charset="0"/>
                                        </a:rPr>
                                        <m:t>proj</m:t>
                                      </m:r>
                                      <m:d>
                                        <m:dPr>
                                          <m:ctrlPr>
                                            <a:rPr lang="en-US" sz="2800" b="0" i="1" smtClean="0">
                                              <a:solidFill>
                                                <a:srgbClr val="7030A0"/>
                                              </a:solidFill>
                                              <a:latin typeface="Cambria Math" panose="02040503050406030204" pitchFamily="18" charset="0"/>
                                            </a:rPr>
                                          </m:ctrlPr>
                                        </m:dPr>
                                        <m:e>
                                          <m:sSub>
                                            <m:sSubPr>
                                              <m:ctrlPr>
                                                <a:rPr lang="en-US" sz="2800" b="0" i="1" smtClean="0">
                                                  <a:solidFill>
                                                    <a:srgbClr val="C00000"/>
                                                  </a:solidFill>
                                                  <a:latin typeface="Cambria Math" panose="02040503050406030204" pitchFamily="18" charset="0"/>
                                                </a:rPr>
                                              </m:ctrlPr>
                                            </m:sSubPr>
                                            <m:e>
                                              <m:r>
                                                <a:rPr lang="en-US" sz="2800" b="1" i="1" smtClean="0">
                                                  <a:solidFill>
                                                    <a:srgbClr val="C00000"/>
                                                  </a:solidFill>
                                                  <a:latin typeface="Cambria Math" panose="02040503050406030204" pitchFamily="18" charset="0"/>
                                                </a:rPr>
                                                <m:t>𝑷</m:t>
                                              </m:r>
                                            </m:e>
                                            <m:sub>
                                              <m:r>
                                                <a:rPr lang="en-US" sz="2800" b="0" i="1" smtClean="0">
                                                  <a:solidFill>
                                                    <a:srgbClr val="C00000"/>
                                                  </a:solidFill>
                                                  <a:latin typeface="Cambria Math" panose="02040503050406030204" pitchFamily="18" charset="0"/>
                                                </a:rPr>
                                                <m:t>𝑖</m:t>
                                              </m:r>
                                            </m:sub>
                                          </m:sSub>
                                          <m:sSub>
                                            <m:sSubPr>
                                              <m:ctrlPr>
                                                <a:rPr lang="en-US" sz="2800" b="0" i="1" smtClean="0">
                                                  <a:solidFill>
                                                    <a:srgbClr val="C00000"/>
                                                  </a:solidFill>
                                                  <a:latin typeface="Cambria Math" panose="02040503050406030204" pitchFamily="18" charset="0"/>
                                                </a:rPr>
                                              </m:ctrlPr>
                                            </m:sSubPr>
                                            <m:e>
                                              <m:r>
                                                <a:rPr lang="en-US" sz="2800" b="1" i="1" smtClean="0">
                                                  <a:solidFill>
                                                    <a:srgbClr val="C00000"/>
                                                  </a:solidFill>
                                                  <a:latin typeface="Cambria Math" panose="02040503050406030204" pitchFamily="18" charset="0"/>
                                                </a:rPr>
                                                <m:t>𝑿</m:t>
                                              </m:r>
                                            </m:e>
                                            <m:sub>
                                              <m:r>
                                                <a:rPr lang="en-US" sz="2800" b="0" i="1" smtClean="0">
                                                  <a:solidFill>
                                                    <a:srgbClr val="C00000"/>
                                                  </a:solidFill>
                                                  <a:latin typeface="Cambria Math" panose="02040503050406030204" pitchFamily="18" charset="0"/>
                                                </a:rPr>
                                                <m:t>𝑗</m:t>
                                              </m:r>
                                            </m:sub>
                                          </m:sSub>
                                        </m:e>
                                      </m:d>
                                    </m:e>
                                  </m:d>
                                </m:e>
                                <m:sup>
                                  <m:r>
                                    <a:rPr lang="en-US" sz="2800" b="0" i="1" smtClean="0">
                                      <a:solidFill>
                                        <a:srgbClr val="7030A0"/>
                                      </a:solidFill>
                                      <a:latin typeface="Cambria Math" panose="02040503050406030204" pitchFamily="18" charset="0"/>
                                    </a:rPr>
                                    <m:t>2</m:t>
                                  </m:r>
                                </m:sup>
                              </m:sSup>
                            </m:e>
                          </m:nary>
                        </m:e>
                      </m:nary>
                    </m:oMath>
                  </m:oMathPara>
                </a14:m>
                <a:endParaRPr lang="en-US" sz="2800" dirty="0"/>
              </a:p>
            </p:txBody>
          </p:sp>
        </mc:Choice>
        <mc:Fallback xmlns="">
          <p:sp>
            <p:nvSpPr>
              <p:cNvPr id="24580" name="Rectangle 3"/>
              <p:cNvSpPr>
                <a:spLocks noGrp="1" noRot="1" noChangeAspect="1" noMove="1" noResize="1" noEditPoints="1" noAdjustHandles="1" noChangeArrowheads="1" noChangeShapeType="1" noTextEdit="1"/>
              </p:cNvSpPr>
              <p:nvPr>
                <p:ph type="body" idx="1"/>
              </p:nvPr>
            </p:nvSpPr>
            <p:spPr>
              <a:xfrm>
                <a:off x="914400" y="914400"/>
                <a:ext cx="10439400" cy="5486400"/>
              </a:xfrm>
              <a:blipFill>
                <a:blip r:embed="rId3"/>
                <a:stretch>
                  <a:fillRect l="-11922" t="-1389"/>
                </a:stretch>
              </a:blipFill>
            </p:spPr>
            <p:txBody>
              <a:bodyPr/>
              <a:lstStyle/>
              <a:p>
                <a:r>
                  <a:rPr lang="en-US">
                    <a:noFill/>
                  </a:rPr>
                  <a:t> </a:t>
                </a:r>
              </a:p>
            </p:txBody>
          </p:sp>
        </mc:Fallback>
      </mc:AlternateContent>
      <p:grpSp>
        <p:nvGrpSpPr>
          <p:cNvPr id="2" name="Group 1"/>
          <p:cNvGrpSpPr/>
          <p:nvPr/>
        </p:nvGrpSpPr>
        <p:grpSpPr>
          <a:xfrm>
            <a:off x="6691196" y="2209800"/>
            <a:ext cx="4967404" cy="3831672"/>
            <a:chOff x="2170113" y="2946400"/>
            <a:chExt cx="4967404" cy="3831672"/>
          </a:xfrm>
        </p:grpSpPr>
        <p:sp>
          <p:nvSpPr>
            <p:cNvPr id="24581" name="Line 10"/>
            <p:cNvSpPr>
              <a:spLocks noChangeShapeType="1"/>
            </p:cNvSpPr>
            <p:nvPr/>
          </p:nvSpPr>
          <p:spPr bwMode="auto">
            <a:xfrm flipV="1">
              <a:off x="2463800" y="3305175"/>
              <a:ext cx="1712913" cy="2290763"/>
            </a:xfrm>
            <a:prstGeom prst="line">
              <a:avLst/>
            </a:prstGeom>
            <a:noFill/>
            <a:ln w="9525">
              <a:solidFill>
                <a:schemeClr val="tx1"/>
              </a:solidFill>
              <a:round/>
              <a:headEnd/>
              <a:tailEnd/>
            </a:ln>
          </p:spPr>
          <p:txBody>
            <a:bodyPr/>
            <a:lstStyle/>
            <a:p>
              <a:endParaRPr lang="en-US"/>
            </a:p>
          </p:txBody>
        </p:sp>
        <p:sp>
          <p:nvSpPr>
            <p:cNvPr id="24582" name="Line 17"/>
            <p:cNvSpPr>
              <a:spLocks noChangeShapeType="1"/>
            </p:cNvSpPr>
            <p:nvPr/>
          </p:nvSpPr>
          <p:spPr bwMode="auto">
            <a:xfrm flipH="1" flipV="1">
              <a:off x="4176713" y="3305175"/>
              <a:ext cx="312737" cy="3200400"/>
            </a:xfrm>
            <a:prstGeom prst="line">
              <a:avLst/>
            </a:prstGeom>
            <a:noFill/>
            <a:ln w="9525">
              <a:solidFill>
                <a:schemeClr val="tx1"/>
              </a:solidFill>
              <a:round/>
              <a:headEnd/>
              <a:tailEnd/>
            </a:ln>
          </p:spPr>
          <p:txBody>
            <a:bodyPr/>
            <a:lstStyle/>
            <a:p>
              <a:endParaRPr lang="en-US"/>
            </a:p>
          </p:txBody>
        </p:sp>
        <p:sp>
          <p:nvSpPr>
            <p:cNvPr id="24583" name="Line 21"/>
            <p:cNvSpPr>
              <a:spLocks noChangeShapeType="1"/>
            </p:cNvSpPr>
            <p:nvPr/>
          </p:nvSpPr>
          <p:spPr bwMode="auto">
            <a:xfrm flipH="1" flipV="1">
              <a:off x="4176713" y="3305175"/>
              <a:ext cx="2492375" cy="2781300"/>
            </a:xfrm>
            <a:prstGeom prst="line">
              <a:avLst/>
            </a:prstGeom>
            <a:noFill/>
            <a:ln w="9525">
              <a:solidFill>
                <a:schemeClr val="tx1"/>
              </a:solidFill>
              <a:round/>
              <a:headEnd/>
              <a:tailEnd/>
            </a:ln>
          </p:spPr>
          <p:txBody>
            <a:bodyPr/>
            <a:lstStyle/>
            <a:p>
              <a:endParaRPr lang="en-US"/>
            </a:p>
          </p:txBody>
        </p:sp>
        <p:sp>
          <p:nvSpPr>
            <p:cNvPr id="24584" name="Rectangle 25"/>
            <p:cNvSpPr>
              <a:spLocks noChangeArrowheads="1"/>
            </p:cNvSpPr>
            <p:nvPr/>
          </p:nvSpPr>
          <p:spPr bwMode="auto">
            <a:xfrm>
              <a:off x="3770313" y="5311775"/>
              <a:ext cx="1295400" cy="871538"/>
            </a:xfrm>
            <a:prstGeom prst="rect">
              <a:avLst/>
            </a:prstGeom>
            <a:noFill/>
            <a:ln w="9525">
              <a:solidFill>
                <a:schemeClr val="tx1"/>
              </a:solidFill>
              <a:miter lim="800000"/>
              <a:headEnd/>
              <a:tailEnd/>
            </a:ln>
          </p:spPr>
          <p:txBody>
            <a:bodyPr wrap="none" anchor="ctr"/>
            <a:lstStyle/>
            <a:p>
              <a:endParaRPr lang="en-US"/>
            </a:p>
          </p:txBody>
        </p:sp>
        <p:sp>
          <p:nvSpPr>
            <p:cNvPr id="24585" name="AutoShape 26"/>
            <p:cNvSpPr>
              <a:spLocks noChangeArrowheads="1"/>
            </p:cNvSpPr>
            <p:nvPr/>
          </p:nvSpPr>
          <p:spPr bwMode="auto">
            <a:xfrm rot="16200000">
              <a:off x="2246313" y="4549775"/>
              <a:ext cx="1143000" cy="1143000"/>
            </a:xfrm>
            <a:prstGeom prst="parallelogram">
              <a:avLst>
                <a:gd name="adj" fmla="val 25000"/>
              </a:avLst>
            </a:prstGeom>
            <a:noFill/>
            <a:ln w="9525">
              <a:solidFill>
                <a:schemeClr val="tx1"/>
              </a:solidFill>
              <a:miter lim="800000"/>
              <a:headEnd/>
              <a:tailEnd/>
            </a:ln>
          </p:spPr>
          <p:txBody>
            <a:bodyPr wrap="none" anchor="ctr"/>
            <a:lstStyle/>
            <a:p>
              <a:endParaRPr lang="en-US"/>
            </a:p>
          </p:txBody>
        </p:sp>
        <p:sp>
          <p:nvSpPr>
            <p:cNvPr id="24586" name="AutoShape 27"/>
            <p:cNvSpPr>
              <a:spLocks noChangeArrowheads="1"/>
            </p:cNvSpPr>
            <p:nvPr/>
          </p:nvSpPr>
          <p:spPr bwMode="auto">
            <a:xfrm rot="5400000" flipH="1">
              <a:off x="5450681" y="4774407"/>
              <a:ext cx="1135063" cy="1143000"/>
            </a:xfrm>
            <a:prstGeom prst="parallelogram">
              <a:avLst>
                <a:gd name="adj" fmla="val 25000"/>
              </a:avLst>
            </a:prstGeom>
            <a:noFill/>
            <a:ln w="9525">
              <a:solidFill>
                <a:schemeClr val="tx1"/>
              </a:solidFill>
              <a:miter lim="800000"/>
              <a:headEnd/>
              <a:tailEnd/>
            </a:ln>
          </p:spPr>
          <p:txBody>
            <a:bodyPr wrap="none" anchor="ctr"/>
            <a:lstStyle/>
            <a:p>
              <a:endParaRPr lang="en-US"/>
            </a:p>
          </p:txBody>
        </p:sp>
        <p:sp>
          <p:nvSpPr>
            <p:cNvPr id="24587" name="Oval 31"/>
            <p:cNvSpPr>
              <a:spLocks noChangeAspect="1" noChangeArrowheads="1"/>
            </p:cNvSpPr>
            <p:nvPr/>
          </p:nvSpPr>
          <p:spPr bwMode="auto">
            <a:xfrm>
              <a:off x="4125913" y="3308350"/>
              <a:ext cx="74612" cy="79375"/>
            </a:xfrm>
            <a:prstGeom prst="ellipse">
              <a:avLst/>
            </a:prstGeom>
            <a:solidFill>
              <a:srgbClr val="FF0000"/>
            </a:solidFill>
            <a:ln w="9525">
              <a:solidFill>
                <a:srgbClr val="FF0000"/>
              </a:solidFill>
              <a:round/>
              <a:headEnd/>
              <a:tailEnd/>
            </a:ln>
          </p:spPr>
          <p:txBody>
            <a:bodyPr wrap="none" anchor="ctr"/>
            <a:lstStyle/>
            <a:p>
              <a:endParaRPr lang="en-US"/>
            </a:p>
          </p:txBody>
        </p:sp>
        <p:sp>
          <p:nvSpPr>
            <p:cNvPr id="24588" name="Oval 37"/>
            <p:cNvSpPr>
              <a:spLocks noChangeAspect="1" noChangeArrowheads="1"/>
            </p:cNvSpPr>
            <p:nvPr/>
          </p:nvSpPr>
          <p:spPr bwMode="auto">
            <a:xfrm>
              <a:off x="2840038" y="4999038"/>
              <a:ext cx="74612" cy="77787"/>
            </a:xfrm>
            <a:prstGeom prst="ellipse">
              <a:avLst/>
            </a:prstGeom>
            <a:solidFill>
              <a:srgbClr val="FF0000"/>
            </a:solidFill>
            <a:ln w="9525">
              <a:solidFill>
                <a:srgbClr val="FF0000"/>
              </a:solidFill>
              <a:round/>
              <a:headEnd/>
              <a:tailEnd/>
            </a:ln>
          </p:spPr>
          <p:txBody>
            <a:bodyPr wrap="none" anchor="ctr"/>
            <a:lstStyle/>
            <a:p>
              <a:endParaRPr lang="en-US"/>
            </a:p>
          </p:txBody>
        </p:sp>
        <p:sp>
          <p:nvSpPr>
            <p:cNvPr id="24589" name="Oval 48"/>
            <p:cNvSpPr>
              <a:spLocks noChangeAspect="1" noChangeArrowheads="1"/>
            </p:cNvSpPr>
            <p:nvPr/>
          </p:nvSpPr>
          <p:spPr bwMode="auto">
            <a:xfrm>
              <a:off x="4371975" y="5614988"/>
              <a:ext cx="74613" cy="77787"/>
            </a:xfrm>
            <a:prstGeom prst="ellipse">
              <a:avLst/>
            </a:prstGeom>
            <a:solidFill>
              <a:srgbClr val="FF0000"/>
            </a:solidFill>
            <a:ln w="9525">
              <a:solidFill>
                <a:srgbClr val="FF0000"/>
              </a:solidFill>
              <a:round/>
              <a:headEnd/>
              <a:tailEnd/>
            </a:ln>
          </p:spPr>
          <p:txBody>
            <a:bodyPr wrap="none" anchor="ctr"/>
            <a:lstStyle/>
            <a:p>
              <a:endParaRPr lang="en-US"/>
            </a:p>
          </p:txBody>
        </p:sp>
        <p:sp>
          <p:nvSpPr>
            <p:cNvPr id="24590" name="Oval 49"/>
            <p:cNvSpPr>
              <a:spLocks noChangeAspect="1" noChangeArrowheads="1"/>
            </p:cNvSpPr>
            <p:nvPr/>
          </p:nvSpPr>
          <p:spPr bwMode="auto">
            <a:xfrm>
              <a:off x="5929313" y="5257800"/>
              <a:ext cx="74612" cy="77788"/>
            </a:xfrm>
            <a:prstGeom prst="ellipse">
              <a:avLst/>
            </a:prstGeom>
            <a:solidFill>
              <a:srgbClr val="FF0000"/>
            </a:solidFill>
            <a:ln w="9525">
              <a:solidFill>
                <a:srgbClr val="FF0000"/>
              </a:solidFill>
              <a:round/>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24591" name="Rectangle 55"/>
                <p:cNvSpPr>
                  <a:spLocks noChangeArrowheads="1"/>
                </p:cNvSpPr>
                <p:nvPr/>
              </p:nvSpPr>
              <p:spPr bwMode="auto">
                <a:xfrm>
                  <a:off x="2932113" y="5003800"/>
                  <a:ext cx="504433"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𝒙</m:t>
                        </m:r>
                        <m:r>
                          <a:rPr lang="en-US" sz="1800" i="1" baseline="-25000" dirty="0">
                            <a:latin typeface="Cambria Math" panose="02040503050406030204" pitchFamily="18" charset="0"/>
                          </a:rPr>
                          <m:t>1</m:t>
                        </m:r>
                        <m:r>
                          <a:rPr lang="en-US" sz="1800" i="1" baseline="-25000" dirty="0">
                            <a:latin typeface="Cambria Math" panose="02040503050406030204" pitchFamily="18" charset="0"/>
                          </a:rPr>
                          <m:t>𝑗</m:t>
                        </m:r>
                      </m:oMath>
                    </m:oMathPara>
                  </a14:m>
                  <a:endParaRPr lang="en-US" sz="1800" i="1" baseline="-25000" dirty="0"/>
                </a:p>
              </p:txBody>
            </p:sp>
          </mc:Choice>
          <mc:Fallback xmlns="">
            <p:sp>
              <p:nvSpPr>
                <p:cNvPr id="24591" name="Rectangle 55"/>
                <p:cNvSpPr>
                  <a:spLocks noRot="1" noChangeAspect="1" noMove="1" noResize="1" noEditPoints="1" noAdjustHandles="1" noChangeArrowheads="1" noChangeShapeType="1" noTextEdit="1"/>
                </p:cNvSpPr>
                <p:nvPr/>
              </p:nvSpPr>
              <p:spPr bwMode="auto">
                <a:xfrm>
                  <a:off x="2932113" y="5003800"/>
                  <a:ext cx="504433" cy="362984"/>
                </a:xfrm>
                <a:prstGeom prst="rect">
                  <a:avLst/>
                </a:prstGeom>
                <a:blipFill>
                  <a:blip r:embed="rId4"/>
                  <a:stretch>
                    <a:fillRect b="-10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592" name="Rectangle 56"/>
                <p:cNvSpPr>
                  <a:spLocks noChangeArrowheads="1"/>
                </p:cNvSpPr>
                <p:nvPr/>
              </p:nvSpPr>
              <p:spPr bwMode="auto">
                <a:xfrm>
                  <a:off x="4495800" y="5537200"/>
                  <a:ext cx="504433"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𝒙</m:t>
                        </m:r>
                        <m:r>
                          <a:rPr lang="en-US" sz="1800" i="1" baseline="-25000" dirty="0">
                            <a:latin typeface="Cambria Math" panose="02040503050406030204" pitchFamily="18" charset="0"/>
                          </a:rPr>
                          <m:t>2</m:t>
                        </m:r>
                        <m:r>
                          <a:rPr lang="en-US" sz="1800" i="1" baseline="-25000" dirty="0">
                            <a:latin typeface="Cambria Math" panose="02040503050406030204" pitchFamily="18" charset="0"/>
                          </a:rPr>
                          <m:t>𝑗</m:t>
                        </m:r>
                      </m:oMath>
                    </m:oMathPara>
                  </a14:m>
                  <a:endParaRPr lang="en-US" sz="1800" i="1" baseline="-25000" dirty="0"/>
                </a:p>
              </p:txBody>
            </p:sp>
          </mc:Choice>
          <mc:Fallback xmlns="">
            <p:sp>
              <p:nvSpPr>
                <p:cNvPr id="24592" name="Rectangle 56"/>
                <p:cNvSpPr>
                  <a:spLocks noRot="1" noChangeAspect="1" noMove="1" noResize="1" noEditPoints="1" noAdjustHandles="1" noChangeArrowheads="1" noChangeShapeType="1" noTextEdit="1"/>
                </p:cNvSpPr>
                <p:nvPr/>
              </p:nvSpPr>
              <p:spPr bwMode="auto">
                <a:xfrm>
                  <a:off x="4495800" y="5537200"/>
                  <a:ext cx="504433" cy="362984"/>
                </a:xfrm>
                <a:prstGeom prst="rect">
                  <a:avLst/>
                </a:prstGeom>
                <a:blipFill>
                  <a:blip r:embed="rId5"/>
                  <a:stretch>
                    <a:fillRect b="-10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593" name="Rectangle 57"/>
                <p:cNvSpPr>
                  <a:spLocks noChangeArrowheads="1"/>
                </p:cNvSpPr>
                <p:nvPr/>
              </p:nvSpPr>
              <p:spPr bwMode="auto">
                <a:xfrm>
                  <a:off x="6056313" y="4930775"/>
                  <a:ext cx="493712" cy="366713"/>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𝒙</m:t>
                        </m:r>
                        <m:r>
                          <a:rPr lang="en-US" sz="1800" i="1" baseline="-25000" dirty="0">
                            <a:latin typeface="Cambria Math" panose="02040503050406030204" pitchFamily="18" charset="0"/>
                          </a:rPr>
                          <m:t>3</m:t>
                        </m:r>
                        <m:r>
                          <a:rPr lang="en-US" sz="1800" i="1" baseline="-25000" dirty="0">
                            <a:latin typeface="Cambria Math" panose="02040503050406030204" pitchFamily="18" charset="0"/>
                          </a:rPr>
                          <m:t>𝑗</m:t>
                        </m:r>
                      </m:oMath>
                    </m:oMathPara>
                  </a14:m>
                  <a:endParaRPr lang="en-US" sz="1800" i="1" baseline="-25000" dirty="0"/>
                </a:p>
              </p:txBody>
            </p:sp>
          </mc:Choice>
          <mc:Fallback xmlns="">
            <p:sp>
              <p:nvSpPr>
                <p:cNvPr id="24593" name="Rectangle 57"/>
                <p:cNvSpPr>
                  <a:spLocks noRot="1" noChangeAspect="1" noMove="1" noResize="1" noEditPoints="1" noAdjustHandles="1" noChangeArrowheads="1" noChangeShapeType="1" noTextEdit="1"/>
                </p:cNvSpPr>
                <p:nvPr/>
              </p:nvSpPr>
              <p:spPr bwMode="auto">
                <a:xfrm>
                  <a:off x="6056313" y="4930775"/>
                  <a:ext cx="493712" cy="366713"/>
                </a:xfrm>
                <a:prstGeom prst="rect">
                  <a:avLst/>
                </a:prstGeom>
                <a:blipFill>
                  <a:blip r:embed="rId6"/>
                  <a:stretch>
                    <a:fillRect b="-10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594" name="Rectangle 58"/>
                <p:cNvSpPr>
                  <a:spLocks noChangeArrowheads="1"/>
                </p:cNvSpPr>
                <p:nvPr/>
              </p:nvSpPr>
              <p:spPr bwMode="auto">
                <a:xfrm>
                  <a:off x="4098925" y="2946400"/>
                  <a:ext cx="446725"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𝑿</m:t>
                        </m:r>
                        <m:r>
                          <a:rPr lang="en-US" sz="1800" i="1" baseline="-25000" dirty="0" err="1" smtClean="0">
                            <a:latin typeface="Cambria Math" panose="02040503050406030204" pitchFamily="18" charset="0"/>
                          </a:rPr>
                          <m:t>𝑗</m:t>
                        </m:r>
                      </m:oMath>
                    </m:oMathPara>
                  </a14:m>
                  <a:endParaRPr lang="en-US" sz="1800" i="1" baseline="-25000" dirty="0"/>
                </a:p>
              </p:txBody>
            </p:sp>
          </mc:Choice>
          <mc:Fallback xmlns="">
            <p:sp>
              <p:nvSpPr>
                <p:cNvPr id="24594" name="Rectangle 58"/>
                <p:cNvSpPr>
                  <a:spLocks noRot="1" noChangeAspect="1" noMove="1" noResize="1" noEditPoints="1" noAdjustHandles="1" noChangeArrowheads="1" noChangeShapeType="1" noTextEdit="1"/>
                </p:cNvSpPr>
                <p:nvPr/>
              </p:nvSpPr>
              <p:spPr bwMode="auto">
                <a:xfrm>
                  <a:off x="4098925" y="2946400"/>
                  <a:ext cx="446725" cy="362984"/>
                </a:xfrm>
                <a:prstGeom prst="rect">
                  <a:avLst/>
                </a:prstGeom>
                <a:blipFill>
                  <a:blip r:embed="rId7"/>
                  <a:stretch>
                    <a:fillRect b="-10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595" name="Rectangle 59"/>
                <p:cNvSpPr>
                  <a:spLocks noChangeArrowheads="1"/>
                </p:cNvSpPr>
                <p:nvPr/>
              </p:nvSpPr>
              <p:spPr bwMode="auto">
                <a:xfrm>
                  <a:off x="2170113" y="5616575"/>
                  <a:ext cx="471604"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𝑷</m:t>
                        </m:r>
                        <m:r>
                          <a:rPr lang="en-US" sz="1800" i="1" baseline="-25000" dirty="0">
                            <a:latin typeface="Cambria Math" panose="02040503050406030204" pitchFamily="18" charset="0"/>
                          </a:rPr>
                          <m:t>1</m:t>
                        </m:r>
                      </m:oMath>
                    </m:oMathPara>
                  </a14:m>
                  <a:endParaRPr lang="en-US" sz="1800" i="1" baseline="-25000" dirty="0"/>
                </a:p>
              </p:txBody>
            </p:sp>
          </mc:Choice>
          <mc:Fallback xmlns="">
            <p:sp>
              <p:nvSpPr>
                <p:cNvPr id="24595" name="Rectangle 59"/>
                <p:cNvSpPr>
                  <a:spLocks noRot="1" noChangeAspect="1" noMove="1" noResize="1" noEditPoints="1" noAdjustHandles="1" noChangeArrowheads="1" noChangeShapeType="1" noTextEdit="1"/>
                </p:cNvSpPr>
                <p:nvPr/>
              </p:nvSpPr>
              <p:spPr bwMode="auto">
                <a:xfrm>
                  <a:off x="2170113" y="5616575"/>
                  <a:ext cx="471604" cy="362984"/>
                </a:xfrm>
                <a:prstGeom prst="rect">
                  <a:avLst/>
                </a:prstGeom>
                <a:blipFill>
                  <a:blip r:embed="rId8"/>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596" name="Rectangle 60"/>
                <p:cNvSpPr>
                  <a:spLocks noChangeArrowheads="1"/>
                </p:cNvSpPr>
                <p:nvPr/>
              </p:nvSpPr>
              <p:spPr bwMode="auto">
                <a:xfrm>
                  <a:off x="4492625" y="6415088"/>
                  <a:ext cx="471604"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𝑷</m:t>
                        </m:r>
                        <m:r>
                          <a:rPr lang="en-US" sz="1800" i="1" baseline="-25000" dirty="0">
                            <a:latin typeface="Cambria Math" panose="02040503050406030204" pitchFamily="18" charset="0"/>
                          </a:rPr>
                          <m:t>2</m:t>
                        </m:r>
                      </m:oMath>
                    </m:oMathPara>
                  </a14:m>
                  <a:endParaRPr lang="en-US" sz="1800" i="1" baseline="-25000" dirty="0"/>
                </a:p>
              </p:txBody>
            </p:sp>
          </mc:Choice>
          <mc:Fallback xmlns="">
            <p:sp>
              <p:nvSpPr>
                <p:cNvPr id="24596" name="Rectangle 60"/>
                <p:cNvSpPr>
                  <a:spLocks noRot="1" noChangeAspect="1" noMove="1" noResize="1" noEditPoints="1" noAdjustHandles="1" noChangeArrowheads="1" noChangeShapeType="1" noTextEdit="1"/>
                </p:cNvSpPr>
                <p:nvPr/>
              </p:nvSpPr>
              <p:spPr bwMode="auto">
                <a:xfrm>
                  <a:off x="4492625" y="6415088"/>
                  <a:ext cx="471604" cy="362984"/>
                </a:xfrm>
                <a:prstGeom prst="rect">
                  <a:avLst/>
                </a:prstGeom>
                <a:blipFill>
                  <a:blip r:embed="rId9"/>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597" name="Rectangle 61"/>
                <p:cNvSpPr>
                  <a:spLocks noChangeArrowheads="1"/>
                </p:cNvSpPr>
                <p:nvPr/>
              </p:nvSpPr>
              <p:spPr bwMode="auto">
                <a:xfrm>
                  <a:off x="6665913" y="6027738"/>
                  <a:ext cx="471604"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𝑷</m:t>
                        </m:r>
                        <m:r>
                          <a:rPr lang="en-US" sz="1800" i="1" baseline="-25000" dirty="0">
                            <a:latin typeface="Cambria Math" panose="02040503050406030204" pitchFamily="18" charset="0"/>
                          </a:rPr>
                          <m:t>3</m:t>
                        </m:r>
                      </m:oMath>
                    </m:oMathPara>
                  </a14:m>
                  <a:endParaRPr lang="en-US" sz="1800" i="1" baseline="-25000" dirty="0"/>
                </a:p>
              </p:txBody>
            </p:sp>
          </mc:Choice>
          <mc:Fallback xmlns="">
            <p:sp>
              <p:nvSpPr>
                <p:cNvPr id="24597" name="Rectangle 61"/>
                <p:cNvSpPr>
                  <a:spLocks noRot="1" noChangeAspect="1" noMove="1" noResize="1" noEditPoints="1" noAdjustHandles="1" noChangeArrowheads="1" noChangeShapeType="1" noTextEdit="1"/>
                </p:cNvSpPr>
                <p:nvPr/>
              </p:nvSpPr>
              <p:spPr bwMode="auto">
                <a:xfrm>
                  <a:off x="6665913" y="6027738"/>
                  <a:ext cx="471604" cy="362984"/>
                </a:xfrm>
                <a:prstGeom prst="rect">
                  <a:avLst/>
                </a:prstGeom>
                <a:blipFill>
                  <a:blip r:embed="rId10"/>
                  <a:stretch>
                    <a:fillRect/>
                  </a:stretch>
                </a:blipFill>
                <a:ln w="9525">
                  <a:noFill/>
                  <a:miter lim="800000"/>
                  <a:headEnd/>
                  <a:tailEnd/>
                </a:ln>
              </p:spPr>
              <p:txBody>
                <a:bodyPr/>
                <a:lstStyle/>
                <a:p>
                  <a:r>
                    <a:rPr lang="en-US">
                      <a:noFill/>
                    </a:rPr>
                    <a:t> </a:t>
                  </a:r>
                </a:p>
              </p:txBody>
            </p:sp>
          </mc:Fallback>
        </mc:AlternateContent>
        <p:sp>
          <p:nvSpPr>
            <p:cNvPr id="24598" name="Freeform 63"/>
            <p:cNvSpPr>
              <a:spLocks/>
            </p:cNvSpPr>
            <p:nvPr/>
          </p:nvSpPr>
          <p:spPr bwMode="auto">
            <a:xfrm>
              <a:off x="2478088" y="3649663"/>
              <a:ext cx="1858962" cy="1958975"/>
            </a:xfrm>
            <a:custGeom>
              <a:avLst/>
              <a:gdLst>
                <a:gd name="T0" fmla="*/ 0 w 1171"/>
                <a:gd name="T1" fmla="*/ 2147483647 h 1234"/>
                <a:gd name="T2" fmla="*/ 2147483647 w 1171"/>
                <a:gd name="T3" fmla="*/ 0 h 1234"/>
                <a:gd name="T4" fmla="*/ 0 60000 65536"/>
                <a:gd name="T5" fmla="*/ 0 60000 65536"/>
                <a:gd name="T6" fmla="*/ 0 w 1171"/>
                <a:gd name="T7" fmla="*/ 0 h 1234"/>
                <a:gd name="T8" fmla="*/ 1171 w 1171"/>
                <a:gd name="T9" fmla="*/ 1234 h 1234"/>
              </a:gdLst>
              <a:ahLst/>
              <a:cxnLst>
                <a:cxn ang="T4">
                  <a:pos x="T0" y="T1"/>
                </a:cxn>
                <a:cxn ang="T5">
                  <a:pos x="T2" y="T3"/>
                </a:cxn>
              </a:cxnLst>
              <a:rect l="T6" t="T7" r="T8" b="T9"/>
              <a:pathLst>
                <a:path w="1171" h="1234">
                  <a:moveTo>
                    <a:pt x="0" y="1234"/>
                  </a:moveTo>
                  <a:lnTo>
                    <a:pt x="1171" y="0"/>
                  </a:lnTo>
                </a:path>
              </a:pathLst>
            </a:custGeom>
            <a:noFill/>
            <a:ln w="9525">
              <a:solidFill>
                <a:schemeClr val="folHlink"/>
              </a:solidFill>
              <a:round/>
              <a:headEnd/>
              <a:tailEnd/>
            </a:ln>
          </p:spPr>
          <p:txBody>
            <a:bodyPr/>
            <a:lstStyle/>
            <a:p>
              <a:endParaRPr lang="en-US"/>
            </a:p>
          </p:txBody>
        </p:sp>
        <p:sp>
          <p:nvSpPr>
            <p:cNvPr id="24599" name="Freeform 64"/>
            <p:cNvSpPr>
              <a:spLocks/>
            </p:cNvSpPr>
            <p:nvPr/>
          </p:nvSpPr>
          <p:spPr bwMode="auto">
            <a:xfrm>
              <a:off x="4495800" y="3354388"/>
              <a:ext cx="65088" cy="3111500"/>
            </a:xfrm>
            <a:custGeom>
              <a:avLst/>
              <a:gdLst>
                <a:gd name="T0" fmla="*/ 0 w 41"/>
                <a:gd name="T1" fmla="*/ 2147483647 h 1960"/>
                <a:gd name="T2" fmla="*/ 2147483647 w 41"/>
                <a:gd name="T3" fmla="*/ 0 h 1960"/>
                <a:gd name="T4" fmla="*/ 0 60000 65536"/>
                <a:gd name="T5" fmla="*/ 0 60000 65536"/>
                <a:gd name="T6" fmla="*/ 0 w 41"/>
                <a:gd name="T7" fmla="*/ 0 h 1960"/>
                <a:gd name="T8" fmla="*/ 41 w 41"/>
                <a:gd name="T9" fmla="*/ 1960 h 1960"/>
              </a:gdLst>
              <a:ahLst/>
              <a:cxnLst>
                <a:cxn ang="T4">
                  <a:pos x="T0" y="T1"/>
                </a:cxn>
                <a:cxn ang="T5">
                  <a:pos x="T2" y="T3"/>
                </a:cxn>
              </a:cxnLst>
              <a:rect l="T6" t="T7" r="T8" b="T9"/>
              <a:pathLst>
                <a:path w="41" h="1960">
                  <a:moveTo>
                    <a:pt x="0" y="1960"/>
                  </a:moveTo>
                  <a:lnTo>
                    <a:pt x="41" y="0"/>
                  </a:lnTo>
                </a:path>
              </a:pathLst>
            </a:custGeom>
            <a:noFill/>
            <a:ln w="9525">
              <a:solidFill>
                <a:schemeClr val="folHlink"/>
              </a:solidFill>
              <a:round/>
              <a:headEnd/>
              <a:tailEnd/>
            </a:ln>
          </p:spPr>
          <p:txBody>
            <a:bodyPr/>
            <a:lstStyle/>
            <a:p>
              <a:endParaRPr lang="en-US"/>
            </a:p>
          </p:txBody>
        </p:sp>
        <p:sp>
          <p:nvSpPr>
            <p:cNvPr id="24600" name="Freeform 65"/>
            <p:cNvSpPr>
              <a:spLocks/>
            </p:cNvSpPr>
            <p:nvPr/>
          </p:nvSpPr>
          <p:spPr bwMode="auto">
            <a:xfrm>
              <a:off x="4656138" y="3243263"/>
              <a:ext cx="2038350" cy="2827337"/>
            </a:xfrm>
            <a:custGeom>
              <a:avLst/>
              <a:gdLst>
                <a:gd name="T0" fmla="*/ 2147483647 w 1284"/>
                <a:gd name="T1" fmla="*/ 2147483647 h 1781"/>
                <a:gd name="T2" fmla="*/ 0 w 1284"/>
                <a:gd name="T3" fmla="*/ 0 h 1781"/>
                <a:gd name="T4" fmla="*/ 0 60000 65536"/>
                <a:gd name="T5" fmla="*/ 0 60000 65536"/>
                <a:gd name="T6" fmla="*/ 0 w 1284"/>
                <a:gd name="T7" fmla="*/ 0 h 1781"/>
                <a:gd name="T8" fmla="*/ 1284 w 1284"/>
                <a:gd name="T9" fmla="*/ 1781 h 1781"/>
              </a:gdLst>
              <a:ahLst/>
              <a:cxnLst>
                <a:cxn ang="T4">
                  <a:pos x="T0" y="T1"/>
                </a:cxn>
                <a:cxn ang="T5">
                  <a:pos x="T2" y="T3"/>
                </a:cxn>
              </a:cxnLst>
              <a:rect l="T6" t="T7" r="T8" b="T9"/>
              <a:pathLst>
                <a:path w="1284" h="1781">
                  <a:moveTo>
                    <a:pt x="1284" y="1781"/>
                  </a:moveTo>
                  <a:lnTo>
                    <a:pt x="0" y="0"/>
                  </a:lnTo>
                </a:path>
              </a:pathLst>
            </a:custGeom>
            <a:noFill/>
            <a:ln w="9525">
              <a:solidFill>
                <a:schemeClr val="folHlink"/>
              </a:solidFill>
              <a:round/>
              <a:headEnd/>
              <a:tailEnd/>
            </a:ln>
          </p:spPr>
          <p:txBody>
            <a:bodyPr/>
            <a:lstStyle/>
            <a:p>
              <a:endParaRPr lang="en-US"/>
            </a:p>
          </p:txBody>
        </p:sp>
        <p:sp>
          <p:nvSpPr>
            <p:cNvPr id="24601" name="Oval 50"/>
            <p:cNvSpPr>
              <a:spLocks noChangeAspect="1" noChangeArrowheads="1"/>
            </p:cNvSpPr>
            <p:nvPr/>
          </p:nvSpPr>
          <p:spPr bwMode="auto">
            <a:xfrm>
              <a:off x="6056313" y="5203825"/>
              <a:ext cx="74612" cy="77788"/>
            </a:xfrm>
            <a:prstGeom prst="ellipse">
              <a:avLst/>
            </a:prstGeom>
            <a:solidFill>
              <a:srgbClr val="2175D9"/>
            </a:solidFill>
            <a:ln w="9525">
              <a:solidFill>
                <a:srgbClr val="2175D9"/>
              </a:solidFill>
              <a:round/>
              <a:headEnd/>
              <a:tailEnd/>
            </a:ln>
          </p:spPr>
          <p:txBody>
            <a:bodyPr wrap="none" anchor="ctr"/>
            <a:lstStyle/>
            <a:p>
              <a:endParaRPr lang="en-US"/>
            </a:p>
          </p:txBody>
        </p:sp>
        <p:sp>
          <p:nvSpPr>
            <p:cNvPr id="24602" name="Oval 30"/>
            <p:cNvSpPr>
              <a:spLocks noChangeAspect="1" noChangeArrowheads="1"/>
            </p:cNvSpPr>
            <p:nvPr/>
          </p:nvSpPr>
          <p:spPr bwMode="auto">
            <a:xfrm>
              <a:off x="6656388" y="6062663"/>
              <a:ext cx="74612" cy="77787"/>
            </a:xfrm>
            <a:prstGeom prst="ellipse">
              <a:avLst/>
            </a:prstGeom>
            <a:solidFill>
              <a:srgbClr val="FF0000"/>
            </a:solidFill>
            <a:ln w="9525">
              <a:solidFill>
                <a:srgbClr val="FF0000"/>
              </a:solidFill>
              <a:round/>
              <a:headEnd/>
              <a:tailEnd/>
            </a:ln>
          </p:spPr>
          <p:txBody>
            <a:bodyPr wrap="none" anchor="ctr"/>
            <a:lstStyle/>
            <a:p>
              <a:endParaRPr lang="en-US"/>
            </a:p>
          </p:txBody>
        </p:sp>
        <p:sp>
          <p:nvSpPr>
            <p:cNvPr id="24603" name="Oval 29"/>
            <p:cNvSpPr>
              <a:spLocks noChangeAspect="1" noChangeArrowheads="1"/>
            </p:cNvSpPr>
            <p:nvPr/>
          </p:nvSpPr>
          <p:spPr bwMode="auto">
            <a:xfrm>
              <a:off x="4462463" y="6457950"/>
              <a:ext cx="74612" cy="77788"/>
            </a:xfrm>
            <a:prstGeom prst="ellipse">
              <a:avLst/>
            </a:prstGeom>
            <a:solidFill>
              <a:srgbClr val="FF0000"/>
            </a:solidFill>
            <a:ln w="9525">
              <a:solidFill>
                <a:srgbClr val="FF0000"/>
              </a:solidFill>
              <a:round/>
              <a:headEnd/>
              <a:tailEnd/>
            </a:ln>
          </p:spPr>
          <p:txBody>
            <a:bodyPr wrap="none" anchor="ctr"/>
            <a:lstStyle/>
            <a:p>
              <a:endParaRPr lang="en-US"/>
            </a:p>
          </p:txBody>
        </p:sp>
        <p:sp>
          <p:nvSpPr>
            <p:cNvPr id="24604" name="Oval 28"/>
            <p:cNvSpPr>
              <a:spLocks noChangeAspect="1" noChangeArrowheads="1"/>
            </p:cNvSpPr>
            <p:nvPr/>
          </p:nvSpPr>
          <p:spPr bwMode="auto">
            <a:xfrm>
              <a:off x="2438400" y="5557838"/>
              <a:ext cx="74613" cy="77787"/>
            </a:xfrm>
            <a:prstGeom prst="ellipse">
              <a:avLst/>
            </a:prstGeom>
            <a:solidFill>
              <a:srgbClr val="FF0000"/>
            </a:solidFill>
            <a:ln w="9525">
              <a:solidFill>
                <a:srgbClr val="FF0000"/>
              </a:solidFill>
              <a:round/>
              <a:headEnd/>
              <a:tailEnd/>
            </a:ln>
          </p:spPr>
          <p:txBody>
            <a:bodyPr wrap="none" anchor="ctr"/>
            <a:lstStyle/>
            <a:p>
              <a:endParaRPr lang="en-US"/>
            </a:p>
          </p:txBody>
        </p:sp>
        <p:sp>
          <p:nvSpPr>
            <p:cNvPr id="24605" name="Oval 44"/>
            <p:cNvSpPr>
              <a:spLocks noChangeAspect="1" noChangeArrowheads="1"/>
            </p:cNvSpPr>
            <p:nvPr/>
          </p:nvSpPr>
          <p:spPr bwMode="auto">
            <a:xfrm>
              <a:off x="4471988" y="5692775"/>
              <a:ext cx="74612" cy="77788"/>
            </a:xfrm>
            <a:prstGeom prst="ellipse">
              <a:avLst/>
            </a:prstGeom>
            <a:solidFill>
              <a:srgbClr val="2175D9"/>
            </a:solidFill>
            <a:ln w="9525">
              <a:solidFill>
                <a:srgbClr val="2175D9"/>
              </a:solidFill>
              <a:round/>
              <a:headEnd/>
              <a:tailEnd/>
            </a:ln>
          </p:spPr>
          <p:txBody>
            <a:bodyPr wrap="none" anchor="ctr"/>
            <a:lstStyle/>
            <a:p>
              <a:endParaRPr lang="en-US"/>
            </a:p>
          </p:txBody>
        </p:sp>
        <p:sp>
          <p:nvSpPr>
            <p:cNvPr id="24606" name="Oval 38"/>
            <p:cNvSpPr>
              <a:spLocks noChangeAspect="1" noChangeArrowheads="1"/>
            </p:cNvSpPr>
            <p:nvPr/>
          </p:nvSpPr>
          <p:spPr bwMode="auto">
            <a:xfrm>
              <a:off x="2909888" y="5081588"/>
              <a:ext cx="74612" cy="77787"/>
            </a:xfrm>
            <a:prstGeom prst="ellipse">
              <a:avLst/>
            </a:prstGeom>
            <a:solidFill>
              <a:srgbClr val="2175D9"/>
            </a:solidFill>
            <a:ln w="9525">
              <a:solidFill>
                <a:srgbClr val="2175D9"/>
              </a:solidFill>
              <a:round/>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24607" name="Rectangle 66"/>
                <p:cNvSpPr>
                  <a:spLocks noChangeArrowheads="1"/>
                </p:cNvSpPr>
                <p:nvPr/>
              </p:nvSpPr>
              <p:spPr bwMode="auto">
                <a:xfrm>
                  <a:off x="2246313" y="4716463"/>
                  <a:ext cx="690382"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𝑷</m:t>
                        </m:r>
                        <m:r>
                          <a:rPr lang="en-US" sz="1800" i="1" baseline="-25000" dirty="0">
                            <a:latin typeface="Cambria Math" panose="02040503050406030204" pitchFamily="18" charset="0"/>
                          </a:rPr>
                          <m:t>1</m:t>
                        </m:r>
                        <m:r>
                          <a:rPr lang="en-US" sz="1800" b="1" i="1" dirty="0">
                            <a:latin typeface="Cambria Math" panose="02040503050406030204" pitchFamily="18" charset="0"/>
                          </a:rPr>
                          <m:t>𝑿</m:t>
                        </m:r>
                        <m:r>
                          <a:rPr lang="en-US" sz="1800" i="1" baseline="-25000" dirty="0">
                            <a:latin typeface="Cambria Math" panose="02040503050406030204" pitchFamily="18" charset="0"/>
                          </a:rPr>
                          <m:t>𝑗</m:t>
                        </m:r>
                      </m:oMath>
                    </m:oMathPara>
                  </a14:m>
                  <a:endParaRPr lang="en-US" sz="1800" i="1" baseline="-25000" dirty="0"/>
                </a:p>
              </p:txBody>
            </p:sp>
          </mc:Choice>
          <mc:Fallback xmlns="">
            <p:sp>
              <p:nvSpPr>
                <p:cNvPr id="24607" name="Rectangle 66"/>
                <p:cNvSpPr>
                  <a:spLocks noRot="1" noChangeAspect="1" noMove="1" noResize="1" noEditPoints="1" noAdjustHandles="1" noChangeArrowheads="1" noChangeShapeType="1" noTextEdit="1"/>
                </p:cNvSpPr>
                <p:nvPr/>
              </p:nvSpPr>
              <p:spPr bwMode="auto">
                <a:xfrm>
                  <a:off x="2246313" y="4716463"/>
                  <a:ext cx="690382" cy="362984"/>
                </a:xfrm>
                <a:prstGeom prst="rect">
                  <a:avLst/>
                </a:prstGeom>
                <a:blipFill>
                  <a:blip r:embed="rId11"/>
                  <a:stretch>
                    <a:fillRect b="-10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608" name="Rectangle 67"/>
                <p:cNvSpPr>
                  <a:spLocks noChangeArrowheads="1"/>
                </p:cNvSpPr>
                <p:nvPr/>
              </p:nvSpPr>
              <p:spPr bwMode="auto">
                <a:xfrm>
                  <a:off x="3773488" y="5478463"/>
                  <a:ext cx="690382"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𝑷</m:t>
                        </m:r>
                        <m:r>
                          <a:rPr lang="en-US" sz="1800" i="1" baseline="-25000" dirty="0">
                            <a:latin typeface="Cambria Math" panose="02040503050406030204" pitchFamily="18" charset="0"/>
                          </a:rPr>
                          <m:t>2</m:t>
                        </m:r>
                        <m:r>
                          <a:rPr lang="en-US" sz="1800" b="1" i="1" dirty="0">
                            <a:latin typeface="Cambria Math" panose="02040503050406030204" pitchFamily="18" charset="0"/>
                          </a:rPr>
                          <m:t>𝑿</m:t>
                        </m:r>
                        <m:r>
                          <a:rPr lang="en-US" sz="1800" i="1" baseline="-25000" dirty="0">
                            <a:latin typeface="Cambria Math" panose="02040503050406030204" pitchFamily="18" charset="0"/>
                          </a:rPr>
                          <m:t>𝑗</m:t>
                        </m:r>
                      </m:oMath>
                    </m:oMathPara>
                  </a14:m>
                  <a:endParaRPr lang="en-US" sz="1800" i="1" baseline="-25000" dirty="0"/>
                </a:p>
              </p:txBody>
            </p:sp>
          </mc:Choice>
          <mc:Fallback xmlns="">
            <p:sp>
              <p:nvSpPr>
                <p:cNvPr id="24608" name="Rectangle 67"/>
                <p:cNvSpPr>
                  <a:spLocks noRot="1" noChangeAspect="1" noMove="1" noResize="1" noEditPoints="1" noAdjustHandles="1" noChangeArrowheads="1" noChangeShapeType="1" noTextEdit="1"/>
                </p:cNvSpPr>
                <p:nvPr/>
              </p:nvSpPr>
              <p:spPr bwMode="auto">
                <a:xfrm>
                  <a:off x="3773488" y="5478463"/>
                  <a:ext cx="690382" cy="362984"/>
                </a:xfrm>
                <a:prstGeom prst="rect">
                  <a:avLst/>
                </a:prstGeom>
                <a:blipFill>
                  <a:blip r:embed="rId12"/>
                  <a:stretch>
                    <a:fillRect b="-10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609" name="Rectangle 68"/>
                <p:cNvSpPr>
                  <a:spLocks noChangeArrowheads="1"/>
                </p:cNvSpPr>
                <p:nvPr/>
              </p:nvSpPr>
              <p:spPr bwMode="auto">
                <a:xfrm>
                  <a:off x="5526088" y="5311775"/>
                  <a:ext cx="690382" cy="362984"/>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sz="1800" b="1" i="1" dirty="0" smtClean="0">
                            <a:latin typeface="Cambria Math" panose="02040503050406030204" pitchFamily="18" charset="0"/>
                          </a:rPr>
                          <m:t>𝑷</m:t>
                        </m:r>
                        <m:r>
                          <a:rPr lang="en-US" sz="1800" i="1" baseline="-25000" dirty="0">
                            <a:latin typeface="Cambria Math" panose="02040503050406030204" pitchFamily="18" charset="0"/>
                          </a:rPr>
                          <m:t>3</m:t>
                        </m:r>
                        <m:r>
                          <a:rPr lang="en-US" sz="1800" b="1" i="1" dirty="0">
                            <a:latin typeface="Cambria Math" panose="02040503050406030204" pitchFamily="18" charset="0"/>
                          </a:rPr>
                          <m:t>𝑿</m:t>
                        </m:r>
                        <m:r>
                          <a:rPr lang="en-US" sz="1800" i="1" baseline="-25000" dirty="0">
                            <a:latin typeface="Cambria Math" panose="02040503050406030204" pitchFamily="18" charset="0"/>
                          </a:rPr>
                          <m:t>𝑗</m:t>
                        </m:r>
                      </m:oMath>
                    </m:oMathPara>
                  </a14:m>
                  <a:endParaRPr lang="en-US" sz="1800" i="1" baseline="-25000" dirty="0"/>
                </a:p>
              </p:txBody>
            </p:sp>
          </mc:Choice>
          <mc:Fallback xmlns="">
            <p:sp>
              <p:nvSpPr>
                <p:cNvPr id="24609" name="Rectangle 68"/>
                <p:cNvSpPr>
                  <a:spLocks noRot="1" noChangeAspect="1" noMove="1" noResize="1" noEditPoints="1" noAdjustHandles="1" noChangeArrowheads="1" noChangeShapeType="1" noTextEdit="1"/>
                </p:cNvSpPr>
                <p:nvPr/>
              </p:nvSpPr>
              <p:spPr bwMode="auto">
                <a:xfrm>
                  <a:off x="5526088" y="5311775"/>
                  <a:ext cx="690382" cy="362984"/>
                </a:xfrm>
                <a:prstGeom prst="rect">
                  <a:avLst/>
                </a:prstGeom>
                <a:blipFill>
                  <a:blip r:embed="rId13"/>
                  <a:stretch>
                    <a:fillRect b="-10000"/>
                  </a:stretch>
                </a:blipFill>
                <a:ln w="9525">
                  <a:noFill/>
                  <a:miter lim="800000"/>
                  <a:headEnd/>
                  <a:tailEnd/>
                </a:ln>
              </p:spPr>
              <p:txBody>
                <a:bodyPr/>
                <a:lstStyle/>
                <a:p>
                  <a:r>
                    <a:rPr lang="en-US">
                      <a:noFill/>
                    </a:rPr>
                    <a:t> </a:t>
                  </a:r>
                </a:p>
              </p:txBody>
            </p:sp>
          </mc:Fallback>
        </mc:AlternateContent>
      </p:grpSp>
      <p:cxnSp>
        <p:nvCxnSpPr>
          <p:cNvPr id="4" name="Straight Arrow Connector 3"/>
          <p:cNvCxnSpPr/>
          <p:nvPr/>
        </p:nvCxnSpPr>
        <p:spPr bwMode="auto">
          <a:xfrm flipV="1">
            <a:off x="2209800" y="3276600"/>
            <a:ext cx="0" cy="609600"/>
          </a:xfrm>
          <a:prstGeom prst="straightConnector1">
            <a:avLst/>
          </a:prstGeom>
          <a:solidFill>
            <a:schemeClr val="accent1"/>
          </a:solidFill>
          <a:ln w="9525" cap="flat" cmpd="sng" algn="ctr">
            <a:solidFill>
              <a:srgbClr val="3366FF"/>
            </a:solidFill>
            <a:prstDash val="solid"/>
            <a:round/>
            <a:headEnd type="none" w="med" len="med"/>
            <a:tailEnd type="arrow"/>
          </a:ln>
          <a:effectLst/>
        </p:spPr>
      </p:cxnSp>
      <mc:AlternateContent xmlns:mc="http://schemas.openxmlformats.org/markup-compatibility/2006" xmlns:a14="http://schemas.microsoft.com/office/drawing/2010/main">
        <mc:Choice Requires="a14">
          <p:sp>
            <p:nvSpPr>
              <p:cNvPr id="5" name="TextBox 4"/>
              <p:cNvSpPr txBox="1"/>
              <p:nvPr/>
            </p:nvSpPr>
            <p:spPr>
              <a:xfrm>
                <a:off x="1447800" y="3886200"/>
                <a:ext cx="1600200" cy="830997"/>
              </a:xfrm>
              <a:prstGeom prst="rect">
                <a:avLst/>
              </a:prstGeom>
              <a:noFill/>
            </p:spPr>
            <p:txBody>
              <a:bodyPr wrap="square" rtlCol="0">
                <a:spAutoFit/>
              </a:bodyPr>
              <a:lstStyle/>
              <a:p>
                <a:pPr algn="ctr"/>
                <a:r>
                  <a:rPr lang="en-US" sz="1600" dirty="0">
                    <a:solidFill>
                      <a:srgbClr val="3366FF"/>
                    </a:solidFill>
                  </a:rPr>
                  <a:t>visibility flag: is point </a:t>
                </a:r>
                <a14:m>
                  <m:oMath xmlns:m="http://schemas.openxmlformats.org/officeDocument/2006/math">
                    <m:r>
                      <a:rPr lang="en-US" sz="1600" i="1" dirty="0" smtClean="0">
                        <a:solidFill>
                          <a:srgbClr val="3366FF"/>
                        </a:solidFill>
                        <a:latin typeface="Cambria Math" panose="02040503050406030204" pitchFamily="18" charset="0"/>
                      </a:rPr>
                      <m:t>𝑗</m:t>
                    </m:r>
                  </m:oMath>
                </a14:m>
                <a:r>
                  <a:rPr lang="en-US" sz="1600" dirty="0">
                    <a:solidFill>
                      <a:srgbClr val="3366FF"/>
                    </a:solidFill>
                  </a:rPr>
                  <a:t> visible in </a:t>
                </a:r>
                <a:br>
                  <a:rPr lang="en-US" sz="1600" dirty="0">
                    <a:solidFill>
                      <a:srgbClr val="3366FF"/>
                    </a:solidFill>
                  </a:rPr>
                </a:br>
                <a:r>
                  <a:rPr lang="en-US" sz="1600" dirty="0">
                    <a:solidFill>
                      <a:srgbClr val="3366FF"/>
                    </a:solidFill>
                  </a:rPr>
                  <a:t>view </a:t>
                </a:r>
                <a14:m>
                  <m:oMath xmlns:m="http://schemas.openxmlformats.org/officeDocument/2006/math">
                    <m:r>
                      <a:rPr lang="en-US" sz="1600" i="1" dirty="0" smtClean="0">
                        <a:solidFill>
                          <a:srgbClr val="3366FF"/>
                        </a:solidFill>
                        <a:latin typeface="Cambria Math" panose="02040503050406030204" pitchFamily="18" charset="0"/>
                      </a:rPr>
                      <m:t>𝑖</m:t>
                    </m:r>
                  </m:oMath>
                </a14:m>
                <a:r>
                  <a:rPr lang="en-US" sz="1600" dirty="0">
                    <a:solidFill>
                      <a:srgbClr val="3366FF"/>
                    </a:solidFill>
                  </a:rPr>
                  <a:t>?</a:t>
                </a:r>
              </a:p>
            </p:txBody>
          </p:sp>
        </mc:Choice>
        <mc:Fallback xmlns="">
          <p:sp>
            <p:nvSpPr>
              <p:cNvPr id="5" name="TextBox 4"/>
              <p:cNvSpPr txBox="1">
                <a:spLocks noRot="1" noChangeAspect="1" noMove="1" noResize="1" noEditPoints="1" noAdjustHandles="1" noChangeArrowheads="1" noChangeShapeType="1" noTextEdit="1"/>
              </p:cNvSpPr>
              <p:nvPr/>
            </p:nvSpPr>
            <p:spPr>
              <a:xfrm>
                <a:off x="1447800" y="3886200"/>
                <a:ext cx="1600200" cy="830997"/>
              </a:xfrm>
              <a:prstGeom prst="rect">
                <a:avLst/>
              </a:prstGeom>
              <a:blipFill>
                <a:blip r:embed="rId14"/>
                <a:stretch>
                  <a:fillRect l="-1575" t="-1515" r="-4724" b="-9091"/>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0BCF9508-3775-0146-AE18-FD0C7367A588}"/>
              </a:ext>
            </a:extLst>
          </p:cNvPr>
          <p:cNvSpPr txBox="1"/>
          <p:nvPr/>
        </p:nvSpPr>
        <p:spPr>
          <a:xfrm>
            <a:off x="1135048" y="6356832"/>
            <a:ext cx="9905340" cy="338554"/>
          </a:xfrm>
          <a:prstGeom prst="rect">
            <a:avLst/>
          </a:prstGeom>
          <a:noFill/>
        </p:spPr>
        <p:txBody>
          <a:bodyPr wrap="none" rtlCol="0">
            <a:spAutoFit/>
          </a:bodyPr>
          <a:lstStyle/>
          <a:p>
            <a:r>
              <a:rPr lang="en-US" sz="1600" dirty="0"/>
              <a:t>B. </a:t>
            </a:r>
            <a:r>
              <a:rPr lang="en-US" sz="1600" dirty="0" err="1"/>
              <a:t>Triggs</a:t>
            </a:r>
            <a:r>
              <a:rPr lang="en-US" sz="1600" dirty="0"/>
              <a:t> et al. </a:t>
            </a:r>
            <a:r>
              <a:rPr lang="en-US" sz="1600" dirty="0">
                <a:hlinkClick r:id="rId15"/>
              </a:rPr>
              <a:t>Bundle adjustment – A modern synthesis</a:t>
            </a:r>
            <a:r>
              <a:rPr lang="en-US" sz="1600" dirty="0"/>
              <a:t>. International Workshop on Vision Algorithms, 1999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dirty="0"/>
              <a:t>Outline: Structure from motion</a:t>
            </a:r>
          </a:p>
        </p:txBody>
      </p:sp>
      <p:sp>
        <p:nvSpPr>
          <p:cNvPr id="1092611" name="Rectangle 3"/>
          <p:cNvSpPr>
            <a:spLocks noGrp="1" noChangeArrowheads="1"/>
          </p:cNvSpPr>
          <p:nvPr>
            <p:ph type="body" idx="1"/>
          </p:nvPr>
        </p:nvSpPr>
        <p:spPr/>
        <p:txBody>
          <a:bodyPr/>
          <a:lstStyle/>
          <a:p>
            <a:pPr>
              <a:buFontTx/>
              <a:buChar char="•"/>
            </a:pPr>
            <a:r>
              <a:rPr lang="en-US" sz="2800" dirty="0">
                <a:solidFill>
                  <a:schemeClr val="bg1">
                    <a:lumMod val="50000"/>
                  </a:schemeClr>
                </a:solidFill>
              </a:rPr>
              <a:t>Problem definition and ambiguities</a:t>
            </a:r>
          </a:p>
          <a:p>
            <a:pPr>
              <a:buFontTx/>
              <a:buChar char="•"/>
            </a:pPr>
            <a:r>
              <a:rPr lang="en-US" sz="2800" dirty="0">
                <a:solidFill>
                  <a:schemeClr val="bg1">
                    <a:lumMod val="50000"/>
                  </a:schemeClr>
                </a:solidFill>
              </a:rPr>
              <a:t>Affine structure from motion</a:t>
            </a:r>
          </a:p>
          <a:p>
            <a:pPr lvl="1"/>
            <a:r>
              <a:rPr lang="en-US" sz="2400" dirty="0">
                <a:solidFill>
                  <a:schemeClr val="bg1">
                    <a:lumMod val="50000"/>
                  </a:schemeClr>
                </a:solidFill>
              </a:rPr>
              <a:t>Factorization</a:t>
            </a:r>
          </a:p>
          <a:p>
            <a:pPr>
              <a:buFontTx/>
              <a:buChar char="•"/>
            </a:pPr>
            <a:r>
              <a:rPr lang="en-US" sz="2800" dirty="0">
                <a:solidFill>
                  <a:schemeClr val="bg1">
                    <a:lumMod val="50000"/>
                  </a:schemeClr>
                </a:solidFill>
              </a:rPr>
              <a:t>Projective structure from motion</a:t>
            </a:r>
          </a:p>
          <a:p>
            <a:pPr lvl="1"/>
            <a:r>
              <a:rPr lang="en-US" sz="2400" dirty="0">
                <a:solidFill>
                  <a:schemeClr val="bg1">
                    <a:lumMod val="50000"/>
                  </a:schemeClr>
                </a:solidFill>
              </a:rPr>
              <a:t>Incremental reconstruction, bundle adjustment</a:t>
            </a:r>
          </a:p>
          <a:p>
            <a:pPr marL="457200" indent="-457200">
              <a:buFont typeface="Arial" panose="020B0604020202020204" pitchFamily="34" charset="0"/>
              <a:buChar char="•"/>
            </a:pPr>
            <a:r>
              <a:rPr lang="en-US" sz="2800" dirty="0"/>
              <a:t>Modern structure from motion pipeline</a:t>
            </a:r>
          </a:p>
        </p:txBody>
      </p:sp>
    </p:spTree>
    <p:extLst>
      <p:ext uri="{BB962C8B-B14F-4D97-AF65-F5344CB8AC3E}">
        <p14:creationId xmlns:p14="http://schemas.microsoft.com/office/powerpoint/2010/main" val="330318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26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a:t>Representative </a:t>
            </a:r>
            <a:r>
              <a:rPr lang="en-US" altLang="en-US" dirty="0"/>
              <a:t>SFM pipeline</a:t>
            </a:r>
          </a:p>
        </p:txBody>
      </p:sp>
      <p:sp>
        <p:nvSpPr>
          <p:cNvPr id="2" name="Rectangle 1"/>
          <p:cNvSpPr/>
          <p:nvPr/>
        </p:nvSpPr>
        <p:spPr>
          <a:xfrm>
            <a:off x="0" y="6120825"/>
            <a:ext cx="12039600" cy="584775"/>
          </a:xfrm>
          <a:prstGeom prst="rect">
            <a:avLst/>
          </a:prstGeom>
        </p:spPr>
        <p:txBody>
          <a:bodyPr wrap="square">
            <a:spAutoFit/>
          </a:bodyPr>
          <a:lstStyle/>
          <a:p>
            <a:pPr algn="ctr"/>
            <a:r>
              <a:rPr lang="en-US" sz="1600" dirty="0"/>
              <a:t>N. </a:t>
            </a:r>
            <a:r>
              <a:rPr lang="en-US" sz="1600" dirty="0" err="1"/>
              <a:t>Snavely</a:t>
            </a:r>
            <a:r>
              <a:rPr lang="en-US" sz="1600" dirty="0"/>
              <a:t>, S. Seitz, and R. </a:t>
            </a:r>
            <a:r>
              <a:rPr lang="en-US" sz="1600" dirty="0" err="1"/>
              <a:t>Szeliski</a:t>
            </a:r>
            <a:r>
              <a:rPr lang="en-US" sz="1600" dirty="0"/>
              <a:t>. </a:t>
            </a:r>
            <a:r>
              <a:rPr lang="en-US" sz="1600" dirty="0">
                <a:hlinkClick r:id="rId3"/>
              </a:rPr>
              <a:t>Photo tourism: Exploring photo collections in 3D</a:t>
            </a:r>
            <a:r>
              <a:rPr lang="en-US" sz="1600" dirty="0"/>
              <a:t>. SIGGRAPH 2006</a:t>
            </a:r>
          </a:p>
          <a:p>
            <a:pPr algn="ctr"/>
            <a:r>
              <a:rPr lang="en-US" sz="1600" dirty="0">
                <a:hlinkClick r:id="rId3"/>
              </a:rPr>
              <a:t>http://</a:t>
            </a:r>
            <a:r>
              <a:rPr lang="en-US" sz="1600" dirty="0" err="1">
                <a:hlinkClick r:id="rId3"/>
              </a:rPr>
              <a:t>phototour.cs.washington.edu</a:t>
            </a:r>
            <a:r>
              <a:rPr lang="en-US" sz="1600" dirty="0">
                <a:hlinkClick r:id="rId3"/>
              </a:rPr>
              <a:t>/</a:t>
            </a:r>
            <a:endParaRPr lang="en-US" sz="1600" dirty="0"/>
          </a:p>
        </p:txBody>
      </p:sp>
      <p:pic>
        <p:nvPicPr>
          <p:cNvPr id="3" name="Picture 2"/>
          <p:cNvPicPr>
            <a:picLocks noChangeAspect="1"/>
          </p:cNvPicPr>
          <p:nvPr/>
        </p:nvPicPr>
        <p:blipFill>
          <a:blip r:embed="rId4"/>
          <a:stretch>
            <a:fillRect/>
          </a:stretch>
        </p:blipFill>
        <p:spPr>
          <a:xfrm>
            <a:off x="1651000" y="1879600"/>
            <a:ext cx="8890000" cy="3086100"/>
          </a:xfrm>
          <a:prstGeom prst="rect">
            <a:avLst/>
          </a:prstGeom>
        </p:spPr>
      </p:pic>
    </p:spTree>
    <p:extLst>
      <p:ext uri="{BB962C8B-B14F-4D97-AF65-F5344CB8AC3E}">
        <p14:creationId xmlns:p14="http://schemas.microsoft.com/office/powerpoint/2010/main" val="42678514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t>Feature detection</a:t>
            </a:r>
          </a:p>
        </p:txBody>
      </p:sp>
      <p:grpSp>
        <p:nvGrpSpPr>
          <p:cNvPr id="16387" name="Group 37"/>
          <p:cNvGrpSpPr>
            <a:grpSpLocks/>
          </p:cNvGrpSpPr>
          <p:nvPr/>
        </p:nvGrpSpPr>
        <p:grpSpPr bwMode="auto">
          <a:xfrm>
            <a:off x="3937001" y="2392364"/>
            <a:ext cx="4232275" cy="3711575"/>
            <a:chOff x="1300" y="1670"/>
            <a:chExt cx="2049" cy="1800"/>
          </a:xfrm>
        </p:grpSpPr>
        <p:pic>
          <p:nvPicPr>
            <p:cNvPr id="16389" name="Picture 7" descr="vgasull_23497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 y="3199"/>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0" name="Picture 8" descr="vgasull_251380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 y="186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1" name="Picture 9" descr="12537899@N00_619986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 y="300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2" name="Picture 17" descr="amos_33004438"/>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5" y="1670"/>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4925">
                  <a:solidFill>
                    <a:srgbClr val="000000"/>
                  </a:solidFill>
                  <a:miter lim="800000"/>
                  <a:headEnd/>
                  <a:tailEnd/>
                </a14:hiddenLine>
              </a:ext>
            </a:extLst>
          </p:spPr>
        </p:pic>
        <p:pic>
          <p:nvPicPr>
            <p:cNvPr id="16393" name="Picture 18" descr="antmoose_35893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5" y="2059"/>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4" name="Picture 19" descr="brodo_16087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 y="311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5" name="Picture 22"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6" name="Picture 23" descr="ekenzie_1894713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46" y="3088"/>
              <a:ext cx="243"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7" name="Picture 24" descr="ewanmcdowall_6082158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84" y="261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8" name="Picture 25"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9" name="Picture 26" descr="kurtnaks_3126328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39" y="2476"/>
              <a:ext cx="24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400" name="Picture 27" descr="kurtnaks_3126473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07" y="3088"/>
              <a:ext cx="242"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401" name="Picture 29" descr="kurtnaks_312682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2" y="1809"/>
              <a:ext cx="362"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402" name="Picture 33" descr="mrjennings_2329908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68" y="2588"/>
              <a:ext cx="271" cy="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403" name="Picture 34" descr="mrjennings_626244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13" y="2643"/>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404" name="Picture 35" descr="mscolly_851276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1" name="Rectangle 3"/>
          <p:cNvSpPr txBox="1">
            <a:spLocks noChangeArrowheads="1"/>
          </p:cNvSpPr>
          <p:nvPr/>
        </p:nvSpPr>
        <p:spPr bwMode="auto">
          <a:xfrm>
            <a:off x="2908300" y="1219200"/>
            <a:ext cx="6529388" cy="550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algn="ctr"/>
            <a:r>
              <a:rPr lang="en-US" altLang="en-US" kern="0" dirty="0"/>
              <a:t>Detect SIFT features</a:t>
            </a:r>
          </a:p>
        </p:txBody>
      </p:sp>
      <p:sp>
        <p:nvSpPr>
          <p:cNvPr id="2" name="TextBox 1"/>
          <p:cNvSpPr txBox="1"/>
          <p:nvPr/>
        </p:nvSpPr>
        <p:spPr>
          <a:xfrm>
            <a:off x="8949260" y="6550224"/>
            <a:ext cx="1718740" cy="307777"/>
          </a:xfrm>
          <a:prstGeom prst="rect">
            <a:avLst/>
          </a:prstGeom>
          <a:noFill/>
        </p:spPr>
        <p:txBody>
          <a:bodyPr wrap="none" rtlCol="0">
            <a:spAutoFit/>
          </a:bodyPr>
          <a:lstStyle/>
          <a:p>
            <a:r>
              <a:rPr lang="en-US" sz="1400" dirty="0"/>
              <a:t>Source: N. </a:t>
            </a:r>
            <a:r>
              <a:rPr lang="en-US" sz="1400" dirty="0" err="1"/>
              <a:t>Snavely</a:t>
            </a:r>
            <a:endParaRPr lang="en-US" sz="1400" dirty="0"/>
          </a:p>
        </p:txBody>
      </p:sp>
    </p:spTree>
    <p:extLst>
      <p:ext uri="{BB962C8B-B14F-4D97-AF65-F5344CB8AC3E}">
        <p14:creationId xmlns:p14="http://schemas.microsoft.com/office/powerpoint/2010/main" val="34532282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a:t>Feature detection</a:t>
            </a:r>
          </a:p>
        </p:txBody>
      </p:sp>
      <p:sp>
        <p:nvSpPr>
          <p:cNvPr id="17411" name="Rectangle 3"/>
          <p:cNvSpPr>
            <a:spLocks noGrp="1" noChangeArrowheads="1"/>
          </p:cNvSpPr>
          <p:nvPr>
            <p:ph type="body" idx="1"/>
          </p:nvPr>
        </p:nvSpPr>
        <p:spPr>
          <a:xfrm>
            <a:off x="2908300" y="1219200"/>
            <a:ext cx="6529388" cy="550863"/>
          </a:xfrm>
        </p:spPr>
        <p:txBody>
          <a:bodyPr/>
          <a:lstStyle/>
          <a:p>
            <a:pPr algn="ctr">
              <a:buFontTx/>
              <a:buNone/>
            </a:pPr>
            <a:r>
              <a:rPr lang="en-US" altLang="en-US" dirty="0"/>
              <a:t>Detect SIFT features</a:t>
            </a:r>
          </a:p>
        </p:txBody>
      </p:sp>
      <p:grpSp>
        <p:nvGrpSpPr>
          <p:cNvPr id="17412" name="Group 251"/>
          <p:cNvGrpSpPr>
            <a:grpSpLocks/>
          </p:cNvGrpSpPr>
          <p:nvPr/>
        </p:nvGrpSpPr>
        <p:grpSpPr bwMode="auto">
          <a:xfrm>
            <a:off x="3937001" y="2392364"/>
            <a:ext cx="4232275" cy="3711575"/>
            <a:chOff x="1300" y="1670"/>
            <a:chExt cx="2049" cy="1800"/>
          </a:xfrm>
        </p:grpSpPr>
        <p:pic>
          <p:nvPicPr>
            <p:cNvPr id="17413" name="Picture 8" descr="vgasull_23497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 y="3199"/>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4" name="Picture 9" descr="vgasull_251380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 y="186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5" name="Picture 10" descr="12537899@N00_619986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 y="300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6" name="Picture 18" descr="amos_33004438"/>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5" y="1670"/>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4925">
                  <a:solidFill>
                    <a:srgbClr val="000000"/>
                  </a:solidFill>
                  <a:miter lim="800000"/>
                  <a:headEnd/>
                  <a:tailEnd/>
                </a14:hiddenLine>
              </a:ext>
            </a:extLst>
          </p:spPr>
        </p:pic>
        <p:pic>
          <p:nvPicPr>
            <p:cNvPr id="17417" name="Picture 19" descr="antmoose_35893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5" y="2059"/>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8" name="Picture 20" descr="brodo_16087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 y="311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9" name="Picture 23"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0" name="Picture 24" descr="ekenzie_1894713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46" y="3088"/>
              <a:ext cx="243"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1" name="Picture 25" descr="ewanmcdowall_6082158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84" y="261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2" name="Picture 26"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3" name="Picture 27" descr="kurtnaks_3126328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39" y="2476"/>
              <a:ext cx="24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4" name="Picture 28" descr="kurtnaks_3126473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07" y="3088"/>
              <a:ext cx="242"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5" name="Picture 30" descr="kurtnaks_312682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2" y="1809"/>
              <a:ext cx="362"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6" name="Picture 34" descr="mrjennings_2329908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68" y="2588"/>
              <a:ext cx="271" cy="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7" name="Picture 35" descr="mrjennings_626244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13" y="2643"/>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8" name="Picture 36" descr="mscolly_851276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29" name="Oval 37"/>
            <p:cNvSpPr>
              <a:spLocks noChangeArrowheads="1"/>
            </p:cNvSpPr>
            <p:nvPr/>
          </p:nvSpPr>
          <p:spPr bwMode="auto">
            <a:xfrm flipH="1">
              <a:off x="1828" y="178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0" name="Oval 38"/>
            <p:cNvSpPr>
              <a:spLocks noChangeArrowheads="1"/>
            </p:cNvSpPr>
            <p:nvPr/>
          </p:nvSpPr>
          <p:spPr bwMode="auto">
            <a:xfrm flipH="1">
              <a:off x="1934" y="1837"/>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1" name="Oval 39"/>
            <p:cNvSpPr>
              <a:spLocks noChangeArrowheads="1"/>
            </p:cNvSpPr>
            <p:nvPr/>
          </p:nvSpPr>
          <p:spPr bwMode="auto">
            <a:xfrm flipH="1">
              <a:off x="2045" y="172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2" name="Oval 40"/>
            <p:cNvSpPr>
              <a:spLocks noChangeArrowheads="1"/>
            </p:cNvSpPr>
            <p:nvPr/>
          </p:nvSpPr>
          <p:spPr bwMode="auto">
            <a:xfrm flipH="1">
              <a:off x="1967" y="210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3" name="Oval 41"/>
            <p:cNvSpPr>
              <a:spLocks noChangeArrowheads="1"/>
            </p:cNvSpPr>
            <p:nvPr/>
          </p:nvSpPr>
          <p:spPr bwMode="auto">
            <a:xfrm flipH="1">
              <a:off x="2078"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4" name="Oval 42"/>
            <p:cNvSpPr>
              <a:spLocks noChangeArrowheads="1"/>
            </p:cNvSpPr>
            <p:nvPr/>
          </p:nvSpPr>
          <p:spPr bwMode="auto">
            <a:xfrm flipH="1">
              <a:off x="1773"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endParaRPr lang="en-US" altLang="en-US"/>
            </a:p>
          </p:txBody>
        </p:sp>
        <p:sp>
          <p:nvSpPr>
            <p:cNvPr id="17435" name="Oval 43"/>
            <p:cNvSpPr>
              <a:spLocks noChangeArrowheads="1"/>
            </p:cNvSpPr>
            <p:nvPr/>
          </p:nvSpPr>
          <p:spPr bwMode="auto">
            <a:xfrm flipH="1">
              <a:off x="2468"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6" name="Oval 44"/>
            <p:cNvSpPr>
              <a:spLocks noChangeArrowheads="1"/>
            </p:cNvSpPr>
            <p:nvPr/>
          </p:nvSpPr>
          <p:spPr bwMode="auto">
            <a:xfrm flipH="1">
              <a:off x="1967" y="2282"/>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7" name="Oval 45"/>
            <p:cNvSpPr>
              <a:spLocks noChangeArrowheads="1"/>
            </p:cNvSpPr>
            <p:nvPr/>
          </p:nvSpPr>
          <p:spPr bwMode="auto">
            <a:xfrm flipH="1">
              <a:off x="2718" y="189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8" name="Oval 46"/>
            <p:cNvSpPr>
              <a:spLocks noChangeArrowheads="1"/>
            </p:cNvSpPr>
            <p:nvPr/>
          </p:nvSpPr>
          <p:spPr bwMode="auto">
            <a:xfrm flipH="1">
              <a:off x="2551" y="2004"/>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39" name="Oval 47"/>
            <p:cNvSpPr>
              <a:spLocks noChangeArrowheads="1"/>
            </p:cNvSpPr>
            <p:nvPr/>
          </p:nvSpPr>
          <p:spPr bwMode="auto">
            <a:xfrm flipH="1">
              <a:off x="2440"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0" name="Oval 48"/>
            <p:cNvSpPr>
              <a:spLocks noChangeArrowheads="1"/>
            </p:cNvSpPr>
            <p:nvPr/>
          </p:nvSpPr>
          <p:spPr bwMode="auto">
            <a:xfrm flipH="1">
              <a:off x="2718" y="2337"/>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1" name="Oval 49"/>
            <p:cNvSpPr>
              <a:spLocks noChangeArrowheads="1"/>
            </p:cNvSpPr>
            <p:nvPr/>
          </p:nvSpPr>
          <p:spPr bwMode="auto">
            <a:xfrm flipH="1">
              <a:off x="2551" y="2699"/>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2" name="Oval 50"/>
            <p:cNvSpPr>
              <a:spLocks noChangeArrowheads="1"/>
            </p:cNvSpPr>
            <p:nvPr/>
          </p:nvSpPr>
          <p:spPr bwMode="auto">
            <a:xfrm flipH="1">
              <a:off x="2662"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3" name="Oval 51"/>
            <p:cNvSpPr>
              <a:spLocks noChangeArrowheads="1"/>
            </p:cNvSpPr>
            <p:nvPr/>
          </p:nvSpPr>
          <p:spPr bwMode="auto">
            <a:xfrm flipH="1">
              <a:off x="2190" y="2643"/>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4" name="Oval 52"/>
            <p:cNvSpPr>
              <a:spLocks noChangeArrowheads="1"/>
            </p:cNvSpPr>
            <p:nvPr/>
          </p:nvSpPr>
          <p:spPr bwMode="auto">
            <a:xfrm flipH="1">
              <a:off x="2496" y="286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5" name="Oval 53"/>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6" name="Oval 54"/>
            <p:cNvSpPr>
              <a:spLocks noChangeArrowheads="1"/>
            </p:cNvSpPr>
            <p:nvPr/>
          </p:nvSpPr>
          <p:spPr bwMode="auto">
            <a:xfrm flipH="1">
              <a:off x="1550" y="253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7" name="Oval 55"/>
            <p:cNvSpPr>
              <a:spLocks noChangeArrowheads="1"/>
            </p:cNvSpPr>
            <p:nvPr/>
          </p:nvSpPr>
          <p:spPr bwMode="auto">
            <a:xfrm flipH="1">
              <a:off x="1494" y="267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8" name="Oval 56"/>
            <p:cNvSpPr>
              <a:spLocks noChangeArrowheads="1"/>
            </p:cNvSpPr>
            <p:nvPr/>
          </p:nvSpPr>
          <p:spPr bwMode="auto">
            <a:xfrm flipH="1">
              <a:off x="1439" y="2143"/>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49" name="Oval 57"/>
            <p:cNvSpPr>
              <a:spLocks noChangeArrowheads="1"/>
            </p:cNvSpPr>
            <p:nvPr/>
          </p:nvSpPr>
          <p:spPr bwMode="auto">
            <a:xfrm flipH="1">
              <a:off x="1606" y="2170"/>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0" name="Oval 58"/>
            <p:cNvSpPr>
              <a:spLocks noChangeArrowheads="1"/>
            </p:cNvSpPr>
            <p:nvPr/>
          </p:nvSpPr>
          <p:spPr bwMode="auto">
            <a:xfrm flipH="1">
              <a:off x="1606" y="311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1" name="Oval 59"/>
            <p:cNvSpPr>
              <a:spLocks noChangeArrowheads="1"/>
            </p:cNvSpPr>
            <p:nvPr/>
          </p:nvSpPr>
          <p:spPr bwMode="auto">
            <a:xfrm flipH="1">
              <a:off x="1550" y="319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2" name="Oval 60"/>
            <p:cNvSpPr>
              <a:spLocks noChangeArrowheads="1"/>
            </p:cNvSpPr>
            <p:nvPr/>
          </p:nvSpPr>
          <p:spPr bwMode="auto">
            <a:xfrm flipH="1">
              <a:off x="3191"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3" name="Oval 61"/>
            <p:cNvSpPr>
              <a:spLocks noChangeArrowheads="1"/>
            </p:cNvSpPr>
            <p:nvPr/>
          </p:nvSpPr>
          <p:spPr bwMode="auto">
            <a:xfrm flipH="1">
              <a:off x="1967"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4" name="Oval 62"/>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5" name="Oval 63"/>
            <p:cNvSpPr>
              <a:spLocks noChangeArrowheads="1"/>
            </p:cNvSpPr>
            <p:nvPr/>
          </p:nvSpPr>
          <p:spPr bwMode="auto">
            <a:xfrm flipH="1">
              <a:off x="1828"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6" name="Oval 64"/>
            <p:cNvSpPr>
              <a:spLocks noChangeArrowheads="1"/>
            </p:cNvSpPr>
            <p:nvPr/>
          </p:nvSpPr>
          <p:spPr bwMode="auto">
            <a:xfrm flipH="1">
              <a:off x="1939"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7" name="Oval 65"/>
            <p:cNvSpPr>
              <a:spLocks noChangeArrowheads="1"/>
            </p:cNvSpPr>
            <p:nvPr/>
          </p:nvSpPr>
          <p:spPr bwMode="auto">
            <a:xfrm flipH="1">
              <a:off x="1912" y="3338"/>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8" name="Oval 66"/>
            <p:cNvSpPr>
              <a:spLocks noChangeArrowheads="1"/>
            </p:cNvSpPr>
            <p:nvPr/>
          </p:nvSpPr>
          <p:spPr bwMode="auto">
            <a:xfrm flipH="1">
              <a:off x="2051" y="2838"/>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59" name="Oval 67"/>
            <p:cNvSpPr>
              <a:spLocks noChangeArrowheads="1"/>
            </p:cNvSpPr>
            <p:nvPr/>
          </p:nvSpPr>
          <p:spPr bwMode="auto">
            <a:xfrm flipH="1">
              <a:off x="2329"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0" name="Oval 68"/>
            <p:cNvSpPr>
              <a:spLocks noChangeArrowheads="1"/>
            </p:cNvSpPr>
            <p:nvPr/>
          </p:nvSpPr>
          <p:spPr bwMode="auto">
            <a:xfrm flipH="1">
              <a:off x="3302"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1" name="Oval 69"/>
            <p:cNvSpPr>
              <a:spLocks noChangeArrowheads="1"/>
            </p:cNvSpPr>
            <p:nvPr/>
          </p:nvSpPr>
          <p:spPr bwMode="auto">
            <a:xfrm flipH="1">
              <a:off x="2802" y="3199"/>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2" name="Oval 70"/>
            <p:cNvSpPr>
              <a:spLocks noChangeArrowheads="1"/>
            </p:cNvSpPr>
            <p:nvPr/>
          </p:nvSpPr>
          <p:spPr bwMode="auto">
            <a:xfrm flipH="1">
              <a:off x="3135" y="278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3" name="Oval 71"/>
            <p:cNvSpPr>
              <a:spLocks noChangeArrowheads="1"/>
            </p:cNvSpPr>
            <p:nvPr/>
          </p:nvSpPr>
          <p:spPr bwMode="auto">
            <a:xfrm flipH="1">
              <a:off x="2885"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4" name="Oval 72"/>
            <p:cNvSpPr>
              <a:spLocks noChangeArrowheads="1"/>
            </p:cNvSpPr>
            <p:nvPr/>
          </p:nvSpPr>
          <p:spPr bwMode="auto">
            <a:xfrm flipH="1">
              <a:off x="2996"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5" name="Oval 73"/>
            <p:cNvSpPr>
              <a:spLocks noChangeArrowheads="1"/>
            </p:cNvSpPr>
            <p:nvPr/>
          </p:nvSpPr>
          <p:spPr bwMode="auto">
            <a:xfrm flipH="1">
              <a:off x="2968" y="1920"/>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6" name="Oval 75"/>
            <p:cNvSpPr>
              <a:spLocks noChangeArrowheads="1"/>
            </p:cNvSpPr>
            <p:nvPr/>
          </p:nvSpPr>
          <p:spPr bwMode="auto">
            <a:xfrm flipH="1">
              <a:off x="3135" y="205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7" name="Oval 97"/>
            <p:cNvSpPr>
              <a:spLocks noChangeArrowheads="1"/>
            </p:cNvSpPr>
            <p:nvPr/>
          </p:nvSpPr>
          <p:spPr bwMode="auto">
            <a:xfrm flipH="1">
              <a:off x="3219" y="2337"/>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8" name="Oval 99"/>
            <p:cNvSpPr>
              <a:spLocks noChangeArrowheads="1"/>
            </p:cNvSpPr>
            <p:nvPr/>
          </p:nvSpPr>
          <p:spPr bwMode="auto">
            <a:xfrm flipH="1">
              <a:off x="3219" y="2254"/>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69" name="Oval 110"/>
            <p:cNvSpPr>
              <a:spLocks noChangeArrowheads="1"/>
            </p:cNvSpPr>
            <p:nvPr/>
          </p:nvSpPr>
          <p:spPr bwMode="auto">
            <a:xfrm flipH="1">
              <a:off x="1328" y="3032"/>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0" name="Oval 113"/>
            <p:cNvSpPr>
              <a:spLocks noChangeArrowheads="1"/>
            </p:cNvSpPr>
            <p:nvPr/>
          </p:nvSpPr>
          <p:spPr bwMode="auto">
            <a:xfrm flipH="1">
              <a:off x="1912" y="1753"/>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1" name="Oval 114"/>
            <p:cNvSpPr>
              <a:spLocks noChangeArrowheads="1"/>
            </p:cNvSpPr>
            <p:nvPr/>
          </p:nvSpPr>
          <p:spPr bwMode="auto">
            <a:xfrm flipH="1">
              <a:off x="2023" y="180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2" name="Oval 115"/>
            <p:cNvSpPr>
              <a:spLocks noChangeArrowheads="1"/>
            </p:cNvSpPr>
            <p:nvPr/>
          </p:nvSpPr>
          <p:spPr bwMode="auto">
            <a:xfrm flipH="1">
              <a:off x="2496"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3" name="Oval 116"/>
            <p:cNvSpPr>
              <a:spLocks noChangeArrowheads="1"/>
            </p:cNvSpPr>
            <p:nvPr/>
          </p:nvSpPr>
          <p:spPr bwMode="auto">
            <a:xfrm flipH="1">
              <a:off x="2635"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4" name="Oval 117"/>
            <p:cNvSpPr>
              <a:spLocks noChangeArrowheads="1"/>
            </p:cNvSpPr>
            <p:nvPr/>
          </p:nvSpPr>
          <p:spPr bwMode="auto">
            <a:xfrm flipH="1">
              <a:off x="2662" y="1837"/>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5" name="Oval 118"/>
            <p:cNvSpPr>
              <a:spLocks noChangeArrowheads="1"/>
            </p:cNvSpPr>
            <p:nvPr/>
          </p:nvSpPr>
          <p:spPr bwMode="auto">
            <a:xfrm flipH="1">
              <a:off x="3191"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6" name="Oval 119"/>
            <p:cNvSpPr>
              <a:spLocks noChangeArrowheads="1"/>
            </p:cNvSpPr>
            <p:nvPr/>
          </p:nvSpPr>
          <p:spPr bwMode="auto">
            <a:xfrm flipH="1">
              <a:off x="3080"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7" name="Oval 120"/>
            <p:cNvSpPr>
              <a:spLocks noChangeArrowheads="1"/>
            </p:cNvSpPr>
            <p:nvPr/>
          </p:nvSpPr>
          <p:spPr bwMode="auto">
            <a:xfrm flipH="1">
              <a:off x="2996" y="2004"/>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8" name="Oval 121"/>
            <p:cNvSpPr>
              <a:spLocks noChangeArrowheads="1"/>
            </p:cNvSpPr>
            <p:nvPr/>
          </p:nvSpPr>
          <p:spPr bwMode="auto">
            <a:xfrm flipH="1">
              <a:off x="1439" y="222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79" name="Oval 122"/>
            <p:cNvSpPr>
              <a:spLocks noChangeArrowheads="1"/>
            </p:cNvSpPr>
            <p:nvPr/>
          </p:nvSpPr>
          <p:spPr bwMode="auto">
            <a:xfrm flipH="1">
              <a:off x="1634" y="208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0" name="Oval 123"/>
            <p:cNvSpPr>
              <a:spLocks noChangeArrowheads="1"/>
            </p:cNvSpPr>
            <p:nvPr/>
          </p:nvSpPr>
          <p:spPr bwMode="auto">
            <a:xfrm flipH="1">
              <a:off x="2523" y="2198"/>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1" name="Oval 124"/>
            <p:cNvSpPr>
              <a:spLocks noChangeArrowheads="1"/>
            </p:cNvSpPr>
            <p:nvPr/>
          </p:nvSpPr>
          <p:spPr bwMode="auto">
            <a:xfrm flipH="1">
              <a:off x="2468" y="236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2" name="Oval 125"/>
            <p:cNvSpPr>
              <a:spLocks noChangeArrowheads="1"/>
            </p:cNvSpPr>
            <p:nvPr/>
          </p:nvSpPr>
          <p:spPr bwMode="auto">
            <a:xfrm flipH="1">
              <a:off x="2635" y="2282"/>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3" name="Oval 126"/>
            <p:cNvSpPr>
              <a:spLocks noChangeArrowheads="1"/>
            </p:cNvSpPr>
            <p:nvPr/>
          </p:nvSpPr>
          <p:spPr bwMode="auto">
            <a:xfrm flipH="1">
              <a:off x="2078" y="2282"/>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4" name="Oval 127"/>
            <p:cNvSpPr>
              <a:spLocks noChangeArrowheads="1"/>
            </p:cNvSpPr>
            <p:nvPr/>
          </p:nvSpPr>
          <p:spPr bwMode="auto">
            <a:xfrm flipH="1">
              <a:off x="2106" y="208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5" name="Oval 128"/>
            <p:cNvSpPr>
              <a:spLocks noChangeArrowheads="1"/>
            </p:cNvSpPr>
            <p:nvPr/>
          </p:nvSpPr>
          <p:spPr bwMode="auto">
            <a:xfrm flipH="1">
              <a:off x="1967" y="2671"/>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6" name="Oval 129"/>
            <p:cNvSpPr>
              <a:spLocks noChangeArrowheads="1"/>
            </p:cNvSpPr>
            <p:nvPr/>
          </p:nvSpPr>
          <p:spPr bwMode="auto">
            <a:xfrm flipH="1">
              <a:off x="2635" y="2838"/>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7" name="Oval 130"/>
            <p:cNvSpPr>
              <a:spLocks noChangeArrowheads="1"/>
            </p:cNvSpPr>
            <p:nvPr/>
          </p:nvSpPr>
          <p:spPr bwMode="auto">
            <a:xfrm flipH="1">
              <a:off x="2662" y="2643"/>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8" name="Oval 131"/>
            <p:cNvSpPr>
              <a:spLocks noChangeArrowheads="1"/>
            </p:cNvSpPr>
            <p:nvPr/>
          </p:nvSpPr>
          <p:spPr bwMode="auto">
            <a:xfrm flipH="1">
              <a:off x="3052"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89" name="Oval 132"/>
            <p:cNvSpPr>
              <a:spLocks noChangeArrowheads="1"/>
            </p:cNvSpPr>
            <p:nvPr/>
          </p:nvSpPr>
          <p:spPr bwMode="auto">
            <a:xfrm flipH="1">
              <a:off x="3080" y="2671"/>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0" name="Oval 133"/>
            <p:cNvSpPr>
              <a:spLocks noChangeArrowheads="1"/>
            </p:cNvSpPr>
            <p:nvPr/>
          </p:nvSpPr>
          <p:spPr bwMode="auto">
            <a:xfrm flipH="1">
              <a:off x="2941"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1" name="Oval 164"/>
            <p:cNvSpPr>
              <a:spLocks noChangeArrowheads="1"/>
            </p:cNvSpPr>
            <p:nvPr/>
          </p:nvSpPr>
          <p:spPr bwMode="auto">
            <a:xfrm flipH="1">
              <a:off x="3219" y="3255"/>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2" name="Oval 165"/>
            <p:cNvSpPr>
              <a:spLocks noChangeArrowheads="1"/>
            </p:cNvSpPr>
            <p:nvPr/>
          </p:nvSpPr>
          <p:spPr bwMode="auto">
            <a:xfrm flipH="1">
              <a:off x="3135"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3" name="Oval 166"/>
            <p:cNvSpPr>
              <a:spLocks noChangeArrowheads="1"/>
            </p:cNvSpPr>
            <p:nvPr/>
          </p:nvSpPr>
          <p:spPr bwMode="auto">
            <a:xfrm flipH="1">
              <a:off x="2885"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4" name="Oval 167"/>
            <p:cNvSpPr>
              <a:spLocks noChangeArrowheads="1"/>
            </p:cNvSpPr>
            <p:nvPr/>
          </p:nvSpPr>
          <p:spPr bwMode="auto">
            <a:xfrm flipH="1">
              <a:off x="2913" y="3144"/>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5" name="Oval 168"/>
            <p:cNvSpPr>
              <a:spLocks noChangeArrowheads="1"/>
            </p:cNvSpPr>
            <p:nvPr/>
          </p:nvSpPr>
          <p:spPr bwMode="auto">
            <a:xfrm flipH="1">
              <a:off x="2468" y="322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6" name="Oval 169"/>
            <p:cNvSpPr>
              <a:spLocks noChangeArrowheads="1"/>
            </p:cNvSpPr>
            <p:nvPr/>
          </p:nvSpPr>
          <p:spPr bwMode="auto">
            <a:xfrm flipH="1">
              <a:off x="2273" y="3255"/>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7" name="Oval 170"/>
            <p:cNvSpPr>
              <a:spLocks noChangeArrowheads="1"/>
            </p:cNvSpPr>
            <p:nvPr/>
          </p:nvSpPr>
          <p:spPr bwMode="auto">
            <a:xfrm flipH="1">
              <a:off x="2551"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8" name="Oval 176"/>
            <p:cNvSpPr>
              <a:spLocks noChangeArrowheads="1"/>
            </p:cNvSpPr>
            <p:nvPr/>
          </p:nvSpPr>
          <p:spPr bwMode="auto">
            <a:xfrm flipH="1">
              <a:off x="2051" y="336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499" name="Oval 177"/>
            <p:cNvSpPr>
              <a:spLocks noChangeArrowheads="1"/>
            </p:cNvSpPr>
            <p:nvPr/>
          </p:nvSpPr>
          <p:spPr bwMode="auto">
            <a:xfrm flipH="1">
              <a:off x="1828"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0" name="Oval 178"/>
            <p:cNvSpPr>
              <a:spLocks noChangeArrowheads="1"/>
            </p:cNvSpPr>
            <p:nvPr/>
          </p:nvSpPr>
          <p:spPr bwMode="auto">
            <a:xfrm flipH="1">
              <a:off x="1884" y="339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1" name="Oval 182"/>
            <p:cNvSpPr>
              <a:spLocks noChangeArrowheads="1"/>
            </p:cNvSpPr>
            <p:nvPr/>
          </p:nvSpPr>
          <p:spPr bwMode="auto">
            <a:xfrm flipH="1">
              <a:off x="1328" y="319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2" name="Oval 183"/>
            <p:cNvSpPr>
              <a:spLocks noChangeArrowheads="1"/>
            </p:cNvSpPr>
            <p:nvPr/>
          </p:nvSpPr>
          <p:spPr bwMode="auto">
            <a:xfrm flipH="1">
              <a:off x="1439" y="3060"/>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3" name="Oval 184"/>
            <p:cNvSpPr>
              <a:spLocks noChangeArrowheads="1"/>
            </p:cNvSpPr>
            <p:nvPr/>
          </p:nvSpPr>
          <p:spPr bwMode="auto">
            <a:xfrm flipH="1">
              <a:off x="1578" y="2699"/>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4" name="Oval 185"/>
            <p:cNvSpPr>
              <a:spLocks noChangeArrowheads="1"/>
            </p:cNvSpPr>
            <p:nvPr/>
          </p:nvSpPr>
          <p:spPr bwMode="auto">
            <a:xfrm flipH="1">
              <a:off x="1606" y="261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5" name="Oval 186"/>
            <p:cNvSpPr>
              <a:spLocks noChangeArrowheads="1"/>
            </p:cNvSpPr>
            <p:nvPr/>
          </p:nvSpPr>
          <p:spPr bwMode="auto">
            <a:xfrm flipH="1">
              <a:off x="1467" y="27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6" name="Oval 187"/>
            <p:cNvSpPr>
              <a:spLocks noChangeArrowheads="1"/>
            </p:cNvSpPr>
            <p:nvPr/>
          </p:nvSpPr>
          <p:spPr bwMode="auto">
            <a:xfrm flipH="1">
              <a:off x="1773" y="172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7" name="Oval 188"/>
            <p:cNvSpPr>
              <a:spLocks noChangeArrowheads="1"/>
            </p:cNvSpPr>
            <p:nvPr/>
          </p:nvSpPr>
          <p:spPr bwMode="auto">
            <a:xfrm flipH="1">
              <a:off x="1856" y="1865"/>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8" name="Oval 189"/>
            <p:cNvSpPr>
              <a:spLocks noChangeArrowheads="1"/>
            </p:cNvSpPr>
            <p:nvPr/>
          </p:nvSpPr>
          <p:spPr bwMode="auto">
            <a:xfrm flipH="1">
              <a:off x="2635" y="197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09" name="Oval 190"/>
            <p:cNvSpPr>
              <a:spLocks noChangeArrowheads="1"/>
            </p:cNvSpPr>
            <p:nvPr/>
          </p:nvSpPr>
          <p:spPr bwMode="auto">
            <a:xfrm flipH="1">
              <a:off x="2551" y="183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0" name="Oval 191"/>
            <p:cNvSpPr>
              <a:spLocks noChangeArrowheads="1"/>
            </p:cNvSpPr>
            <p:nvPr/>
          </p:nvSpPr>
          <p:spPr bwMode="auto">
            <a:xfrm flipH="1">
              <a:off x="3080" y="194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1" name="Oval 192"/>
            <p:cNvSpPr>
              <a:spLocks noChangeArrowheads="1"/>
            </p:cNvSpPr>
            <p:nvPr/>
          </p:nvSpPr>
          <p:spPr bwMode="auto">
            <a:xfrm flipH="1">
              <a:off x="3247" y="2087"/>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2" name="Oval 220"/>
            <p:cNvSpPr>
              <a:spLocks noChangeArrowheads="1"/>
            </p:cNvSpPr>
            <p:nvPr/>
          </p:nvSpPr>
          <p:spPr bwMode="auto">
            <a:xfrm flipH="1">
              <a:off x="2941" y="3366"/>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3" name="Oval 221"/>
            <p:cNvSpPr>
              <a:spLocks noChangeArrowheads="1"/>
            </p:cNvSpPr>
            <p:nvPr/>
          </p:nvSpPr>
          <p:spPr bwMode="auto">
            <a:xfrm flipH="1">
              <a:off x="2802" y="333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4" name="Oval 222"/>
            <p:cNvSpPr>
              <a:spLocks noChangeArrowheads="1"/>
            </p:cNvSpPr>
            <p:nvPr/>
          </p:nvSpPr>
          <p:spPr bwMode="auto">
            <a:xfrm flipH="1">
              <a:off x="2774"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5" name="Oval 223"/>
            <p:cNvSpPr>
              <a:spLocks noChangeArrowheads="1"/>
            </p:cNvSpPr>
            <p:nvPr/>
          </p:nvSpPr>
          <p:spPr bwMode="auto">
            <a:xfrm flipH="1">
              <a:off x="2412" y="3144"/>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6" name="Oval 224"/>
            <p:cNvSpPr>
              <a:spLocks noChangeArrowheads="1"/>
            </p:cNvSpPr>
            <p:nvPr/>
          </p:nvSpPr>
          <p:spPr bwMode="auto">
            <a:xfrm flipH="1">
              <a:off x="2523" y="3171"/>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7" name="Oval 225"/>
            <p:cNvSpPr>
              <a:spLocks noChangeArrowheads="1"/>
            </p:cNvSpPr>
            <p:nvPr/>
          </p:nvSpPr>
          <p:spPr bwMode="auto">
            <a:xfrm flipH="1">
              <a:off x="2357" y="3255"/>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8" name="Oval 226"/>
            <p:cNvSpPr>
              <a:spLocks noChangeArrowheads="1"/>
            </p:cNvSpPr>
            <p:nvPr/>
          </p:nvSpPr>
          <p:spPr bwMode="auto">
            <a:xfrm flipH="1">
              <a:off x="2051" y="3283"/>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19" name="Oval 227"/>
            <p:cNvSpPr>
              <a:spLocks noChangeArrowheads="1"/>
            </p:cNvSpPr>
            <p:nvPr/>
          </p:nvSpPr>
          <p:spPr bwMode="auto">
            <a:xfrm flipH="1">
              <a:off x="1967" y="3394"/>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0" name="Oval 233"/>
            <p:cNvSpPr>
              <a:spLocks noChangeArrowheads="1"/>
            </p:cNvSpPr>
            <p:nvPr/>
          </p:nvSpPr>
          <p:spPr bwMode="auto">
            <a:xfrm flipH="1">
              <a:off x="1439" y="3199"/>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1" name="Oval 234"/>
            <p:cNvSpPr>
              <a:spLocks noChangeArrowheads="1"/>
            </p:cNvSpPr>
            <p:nvPr/>
          </p:nvSpPr>
          <p:spPr bwMode="auto">
            <a:xfrm flipH="1">
              <a:off x="1522" y="306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2" name="Oval 235"/>
            <p:cNvSpPr>
              <a:spLocks noChangeArrowheads="1"/>
            </p:cNvSpPr>
            <p:nvPr/>
          </p:nvSpPr>
          <p:spPr bwMode="auto">
            <a:xfrm flipH="1">
              <a:off x="1328"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3" name="Oval 236"/>
            <p:cNvSpPr>
              <a:spLocks noChangeArrowheads="1"/>
            </p:cNvSpPr>
            <p:nvPr/>
          </p:nvSpPr>
          <p:spPr bwMode="auto">
            <a:xfrm flipH="1">
              <a:off x="1550" y="2782"/>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4" name="Oval 237"/>
            <p:cNvSpPr>
              <a:spLocks noChangeArrowheads="1"/>
            </p:cNvSpPr>
            <p:nvPr/>
          </p:nvSpPr>
          <p:spPr bwMode="auto">
            <a:xfrm flipH="1">
              <a:off x="1634" y="2754"/>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5" name="Oval 238"/>
            <p:cNvSpPr>
              <a:spLocks noChangeArrowheads="1"/>
            </p:cNvSpPr>
            <p:nvPr/>
          </p:nvSpPr>
          <p:spPr bwMode="auto">
            <a:xfrm flipH="1">
              <a:off x="2051" y="2643"/>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6" name="Oval 239"/>
            <p:cNvSpPr>
              <a:spLocks noChangeArrowheads="1"/>
            </p:cNvSpPr>
            <p:nvPr/>
          </p:nvSpPr>
          <p:spPr bwMode="auto">
            <a:xfrm flipH="1">
              <a:off x="2162" y="272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7" name="Oval 240"/>
            <p:cNvSpPr>
              <a:spLocks noChangeArrowheads="1"/>
            </p:cNvSpPr>
            <p:nvPr/>
          </p:nvSpPr>
          <p:spPr bwMode="auto">
            <a:xfrm flipH="1">
              <a:off x="2106" y="2365"/>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8" name="Oval 241"/>
            <p:cNvSpPr>
              <a:spLocks noChangeArrowheads="1"/>
            </p:cNvSpPr>
            <p:nvPr/>
          </p:nvSpPr>
          <p:spPr bwMode="auto">
            <a:xfrm flipH="1">
              <a:off x="1939"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29" name="Oval 242"/>
            <p:cNvSpPr>
              <a:spLocks noChangeArrowheads="1"/>
            </p:cNvSpPr>
            <p:nvPr/>
          </p:nvSpPr>
          <p:spPr bwMode="auto">
            <a:xfrm flipH="1">
              <a:off x="2496" y="2310"/>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30" name="Oval 243"/>
            <p:cNvSpPr>
              <a:spLocks noChangeArrowheads="1"/>
            </p:cNvSpPr>
            <p:nvPr/>
          </p:nvSpPr>
          <p:spPr bwMode="auto">
            <a:xfrm flipH="1">
              <a:off x="2690"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31" name="Oval 244"/>
            <p:cNvSpPr>
              <a:spLocks noChangeArrowheads="1"/>
            </p:cNvSpPr>
            <p:nvPr/>
          </p:nvSpPr>
          <p:spPr bwMode="auto">
            <a:xfrm flipH="1">
              <a:off x="3135" y="233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32" name="Oval 245"/>
            <p:cNvSpPr>
              <a:spLocks noChangeArrowheads="1"/>
            </p:cNvSpPr>
            <p:nvPr/>
          </p:nvSpPr>
          <p:spPr bwMode="auto">
            <a:xfrm flipH="1">
              <a:off x="3052" y="22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33" name="Oval 246"/>
            <p:cNvSpPr>
              <a:spLocks noChangeArrowheads="1"/>
            </p:cNvSpPr>
            <p:nvPr/>
          </p:nvSpPr>
          <p:spPr bwMode="auto">
            <a:xfrm flipH="1">
              <a:off x="3274" y="2421"/>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34" name="Oval 247"/>
            <p:cNvSpPr>
              <a:spLocks noChangeArrowheads="1"/>
            </p:cNvSpPr>
            <p:nvPr/>
          </p:nvSpPr>
          <p:spPr bwMode="auto">
            <a:xfrm flipH="1">
              <a:off x="2607" y="2671"/>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35" name="Oval 248"/>
            <p:cNvSpPr>
              <a:spLocks noChangeArrowheads="1"/>
            </p:cNvSpPr>
            <p:nvPr/>
          </p:nvSpPr>
          <p:spPr bwMode="auto">
            <a:xfrm flipH="1">
              <a:off x="2496" y="2615"/>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36" name="Oval 249"/>
            <p:cNvSpPr>
              <a:spLocks noChangeArrowheads="1"/>
            </p:cNvSpPr>
            <p:nvPr/>
          </p:nvSpPr>
          <p:spPr bwMode="auto">
            <a:xfrm flipH="1">
              <a:off x="2551" y="2893"/>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7537" name="Oval 250"/>
            <p:cNvSpPr>
              <a:spLocks noChangeArrowheads="1"/>
            </p:cNvSpPr>
            <p:nvPr/>
          </p:nvSpPr>
          <p:spPr bwMode="auto">
            <a:xfrm flipH="1">
              <a:off x="3191" y="2727"/>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grpSp>
      <p:sp>
        <p:nvSpPr>
          <p:cNvPr id="130" name="TextBox 129"/>
          <p:cNvSpPr txBox="1"/>
          <p:nvPr/>
        </p:nvSpPr>
        <p:spPr>
          <a:xfrm>
            <a:off x="8949260" y="6550224"/>
            <a:ext cx="1718740" cy="307777"/>
          </a:xfrm>
          <a:prstGeom prst="rect">
            <a:avLst/>
          </a:prstGeom>
          <a:noFill/>
        </p:spPr>
        <p:txBody>
          <a:bodyPr wrap="none" rtlCol="0">
            <a:spAutoFit/>
          </a:bodyPr>
          <a:lstStyle/>
          <a:p>
            <a:r>
              <a:rPr lang="en-US" sz="1400" dirty="0"/>
              <a:t>Source: N. </a:t>
            </a:r>
            <a:r>
              <a:rPr lang="en-US" sz="1400" dirty="0" err="1"/>
              <a:t>Snavely</a:t>
            </a:r>
            <a:endParaRPr lang="en-US" sz="1400" dirty="0"/>
          </a:p>
        </p:txBody>
      </p:sp>
      <p:sp>
        <p:nvSpPr>
          <p:cNvPr id="131" name="Rectangle 3">
            <a:extLst>
              <a:ext uri="{FF2B5EF4-FFF2-40B4-BE49-F238E27FC236}">
                <a16:creationId xmlns:a16="http://schemas.microsoft.com/office/drawing/2014/main" id="{7F820456-C554-464D-BC09-29AEB6F227F7}"/>
              </a:ext>
            </a:extLst>
          </p:cNvPr>
          <p:cNvSpPr txBox="1">
            <a:spLocks noChangeArrowheads="1"/>
          </p:cNvSpPr>
          <p:nvPr/>
        </p:nvSpPr>
        <p:spPr bwMode="auto">
          <a:xfrm>
            <a:off x="1963700" y="1690981"/>
            <a:ext cx="8540345" cy="550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a:lstStyle>
          <a:p>
            <a:pPr algn="ctr"/>
            <a:r>
              <a:rPr lang="en-US" altLang="en-US" kern="0" dirty="0"/>
              <a:t>Other popular feature types: </a:t>
            </a:r>
            <a:r>
              <a:rPr lang="en-US" altLang="en-US" kern="0" dirty="0">
                <a:hlinkClick r:id="rId19"/>
              </a:rPr>
              <a:t>SURF</a:t>
            </a:r>
            <a:r>
              <a:rPr lang="en-US" altLang="en-US" kern="0" dirty="0"/>
              <a:t>, </a:t>
            </a:r>
            <a:r>
              <a:rPr lang="en-US" altLang="en-US" kern="0" dirty="0">
                <a:hlinkClick r:id="rId20"/>
              </a:rPr>
              <a:t>ORB</a:t>
            </a:r>
            <a:r>
              <a:rPr lang="en-US" altLang="en-US" kern="0" dirty="0"/>
              <a:t>, </a:t>
            </a:r>
            <a:r>
              <a:rPr lang="en-US" altLang="en-US" kern="0" dirty="0">
                <a:hlinkClick r:id="rId21"/>
              </a:rPr>
              <a:t>BRISK</a:t>
            </a:r>
            <a:r>
              <a:rPr lang="en-US" altLang="en-US" kern="0" dirty="0"/>
              <a:t>, …</a:t>
            </a:r>
          </a:p>
        </p:txBody>
      </p:sp>
    </p:spTree>
    <p:extLst>
      <p:ext uri="{BB962C8B-B14F-4D97-AF65-F5344CB8AC3E}">
        <p14:creationId xmlns:p14="http://schemas.microsoft.com/office/powerpoint/2010/main" val="143747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235" name="Line 675"/>
          <p:cNvSpPr>
            <a:spLocks noChangeShapeType="1"/>
          </p:cNvSpPr>
          <p:nvPr/>
        </p:nvSpPr>
        <p:spPr bwMode="auto">
          <a:xfrm flipH="1" flipV="1">
            <a:off x="4559301" y="4465638"/>
            <a:ext cx="3332163" cy="129540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435" name="Rectangle 2"/>
          <p:cNvSpPr>
            <a:spLocks noGrp="1" noChangeArrowheads="1"/>
          </p:cNvSpPr>
          <p:nvPr>
            <p:ph type="title"/>
          </p:nvPr>
        </p:nvSpPr>
        <p:spPr/>
        <p:txBody>
          <a:bodyPr/>
          <a:lstStyle/>
          <a:p>
            <a:r>
              <a:rPr lang="en-US" altLang="en-US"/>
              <a:t>Feature matching</a:t>
            </a:r>
          </a:p>
        </p:txBody>
      </p:sp>
      <p:sp>
        <p:nvSpPr>
          <p:cNvPr id="18436" name="Rectangle 3"/>
          <p:cNvSpPr>
            <a:spLocks noGrp="1" noChangeArrowheads="1"/>
          </p:cNvSpPr>
          <p:nvPr>
            <p:ph type="body" idx="1"/>
          </p:nvPr>
        </p:nvSpPr>
        <p:spPr>
          <a:xfrm>
            <a:off x="3024188" y="1355726"/>
            <a:ext cx="6297612" cy="588963"/>
          </a:xfrm>
        </p:spPr>
        <p:txBody>
          <a:bodyPr/>
          <a:lstStyle/>
          <a:p>
            <a:pPr>
              <a:buFontTx/>
              <a:buNone/>
            </a:pPr>
            <a:r>
              <a:rPr lang="en-US" altLang="en-US" dirty="0"/>
              <a:t>Match features between each pair of images</a:t>
            </a:r>
          </a:p>
        </p:txBody>
      </p:sp>
      <p:grpSp>
        <p:nvGrpSpPr>
          <p:cNvPr id="2" name="Group 548"/>
          <p:cNvGrpSpPr>
            <a:grpSpLocks/>
          </p:cNvGrpSpPr>
          <p:nvPr/>
        </p:nvGrpSpPr>
        <p:grpSpPr bwMode="auto">
          <a:xfrm>
            <a:off x="3937001" y="2395539"/>
            <a:ext cx="4232275" cy="3711575"/>
            <a:chOff x="1300" y="1670"/>
            <a:chExt cx="2049" cy="1800"/>
          </a:xfrm>
        </p:grpSpPr>
        <p:sp>
          <p:nvSpPr>
            <p:cNvPr id="18564" name="Line 547"/>
            <p:cNvSpPr>
              <a:spLocks noChangeShapeType="1"/>
            </p:cNvSpPr>
            <p:nvPr/>
          </p:nvSpPr>
          <p:spPr bwMode="auto">
            <a:xfrm flipH="1">
              <a:off x="3098" y="2354"/>
              <a:ext cx="24" cy="43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5" name="Line 546"/>
            <p:cNvSpPr>
              <a:spLocks noChangeShapeType="1"/>
            </p:cNvSpPr>
            <p:nvPr/>
          </p:nvSpPr>
          <p:spPr bwMode="auto">
            <a:xfrm>
              <a:off x="3074" y="2813"/>
              <a:ext cx="120" cy="43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6" name="Line 545"/>
            <p:cNvSpPr>
              <a:spLocks noChangeShapeType="1"/>
            </p:cNvSpPr>
            <p:nvPr/>
          </p:nvSpPr>
          <p:spPr bwMode="auto">
            <a:xfrm flipV="1">
              <a:off x="2057" y="2273"/>
              <a:ext cx="580" cy="468"/>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7" name="Line 544"/>
            <p:cNvSpPr>
              <a:spLocks noChangeShapeType="1"/>
            </p:cNvSpPr>
            <p:nvPr/>
          </p:nvSpPr>
          <p:spPr bwMode="auto">
            <a:xfrm>
              <a:off x="2638" y="2281"/>
              <a:ext cx="483" cy="4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8" name="Line 5"/>
            <p:cNvSpPr>
              <a:spLocks noChangeShapeType="1"/>
            </p:cNvSpPr>
            <p:nvPr/>
          </p:nvSpPr>
          <p:spPr bwMode="auto">
            <a:xfrm>
              <a:off x="1912" y="1809"/>
              <a:ext cx="166" cy="4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69" name="Line 6"/>
            <p:cNvSpPr>
              <a:spLocks noChangeShapeType="1"/>
            </p:cNvSpPr>
            <p:nvPr/>
          </p:nvSpPr>
          <p:spPr bwMode="auto">
            <a:xfrm>
              <a:off x="1912" y="1809"/>
              <a:ext cx="139" cy="9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0" name="Line 7"/>
            <p:cNvSpPr>
              <a:spLocks noChangeShapeType="1"/>
            </p:cNvSpPr>
            <p:nvPr/>
          </p:nvSpPr>
          <p:spPr bwMode="auto">
            <a:xfrm flipH="1">
              <a:off x="2051" y="2282"/>
              <a:ext cx="27" cy="50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1" name="Line 8"/>
            <p:cNvSpPr>
              <a:spLocks noChangeShapeType="1"/>
            </p:cNvSpPr>
            <p:nvPr/>
          </p:nvSpPr>
          <p:spPr bwMode="auto">
            <a:xfrm>
              <a:off x="1522" y="2615"/>
              <a:ext cx="529" cy="16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2" name="Line 10"/>
            <p:cNvSpPr>
              <a:spLocks noChangeShapeType="1"/>
            </p:cNvSpPr>
            <p:nvPr/>
          </p:nvSpPr>
          <p:spPr bwMode="auto">
            <a:xfrm>
              <a:off x="1522" y="3144"/>
              <a:ext cx="473" cy="194"/>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3" name="Line 15"/>
            <p:cNvSpPr>
              <a:spLocks noChangeShapeType="1"/>
            </p:cNvSpPr>
            <p:nvPr/>
          </p:nvSpPr>
          <p:spPr bwMode="auto">
            <a:xfrm flipH="1">
              <a:off x="1606" y="1892"/>
              <a:ext cx="1029" cy="751"/>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4" name="Line 17"/>
            <p:cNvSpPr>
              <a:spLocks noChangeShapeType="1"/>
            </p:cNvSpPr>
            <p:nvPr/>
          </p:nvSpPr>
          <p:spPr bwMode="auto">
            <a:xfrm>
              <a:off x="2440" y="3227"/>
              <a:ext cx="473" cy="5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5" name="Line 18"/>
            <p:cNvSpPr>
              <a:spLocks noChangeShapeType="1"/>
            </p:cNvSpPr>
            <p:nvPr/>
          </p:nvSpPr>
          <p:spPr bwMode="auto">
            <a:xfrm>
              <a:off x="1550" y="2699"/>
              <a:ext cx="1363" cy="584"/>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6" name="Line 19"/>
            <p:cNvSpPr>
              <a:spLocks noChangeShapeType="1"/>
            </p:cNvSpPr>
            <p:nvPr/>
          </p:nvSpPr>
          <p:spPr bwMode="auto">
            <a:xfrm flipV="1">
              <a:off x="1467" y="2782"/>
              <a:ext cx="556" cy="30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7" name="Line 27"/>
            <p:cNvSpPr>
              <a:spLocks noChangeShapeType="1"/>
            </p:cNvSpPr>
            <p:nvPr/>
          </p:nvSpPr>
          <p:spPr bwMode="auto">
            <a:xfrm flipV="1">
              <a:off x="2440" y="2782"/>
              <a:ext cx="640" cy="44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8" name="Line 38"/>
            <p:cNvSpPr>
              <a:spLocks noChangeShapeType="1"/>
            </p:cNvSpPr>
            <p:nvPr/>
          </p:nvSpPr>
          <p:spPr bwMode="auto">
            <a:xfrm flipV="1">
              <a:off x="2579" y="2004"/>
              <a:ext cx="445" cy="25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79" name="Line 41"/>
            <p:cNvSpPr>
              <a:spLocks noChangeShapeType="1"/>
            </p:cNvSpPr>
            <p:nvPr/>
          </p:nvSpPr>
          <p:spPr bwMode="auto">
            <a:xfrm flipH="1" flipV="1">
              <a:off x="2078" y="2727"/>
              <a:ext cx="529" cy="2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8580" name="Line 43"/>
            <p:cNvSpPr>
              <a:spLocks noChangeShapeType="1"/>
            </p:cNvSpPr>
            <p:nvPr/>
          </p:nvSpPr>
          <p:spPr bwMode="auto">
            <a:xfrm flipH="1">
              <a:off x="1967" y="2365"/>
              <a:ext cx="1140" cy="9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pic>
          <p:nvPicPr>
            <p:cNvPr id="18581" name="Picture 47" descr="vgasull_23497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 y="3199"/>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82" name="Picture 48" descr="vgasull_251380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 y="186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83" name="Picture 49" descr="12537899@N00_619986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 y="300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84" name="Picture 57" descr="amos_33004438"/>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5" y="1670"/>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4925">
                  <a:solidFill>
                    <a:srgbClr val="000000"/>
                  </a:solidFill>
                  <a:miter lim="800000"/>
                  <a:headEnd/>
                  <a:tailEnd/>
                </a14:hiddenLine>
              </a:ext>
            </a:extLst>
          </p:spPr>
        </p:pic>
        <p:pic>
          <p:nvPicPr>
            <p:cNvPr id="18585" name="Picture 58" descr="antmoose_35893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5" y="2059"/>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86" name="Picture 59" descr="brodo_16087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 y="311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87" name="Picture 62"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88" name="Picture 63" descr="ekenzie_1894713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46" y="3088"/>
              <a:ext cx="243"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89" name="Picture 64" descr="ewanmcdowall_6082158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84" y="261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0" name="Picture 65"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1" name="Picture 66" descr="kurtnaks_3126328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39" y="2476"/>
              <a:ext cx="24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2" name="Picture 67" descr="kurtnaks_3126473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07" y="3088"/>
              <a:ext cx="242"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3" name="Picture 69" descr="kurtnaks_312682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2" y="1809"/>
              <a:ext cx="362"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4" name="Picture 73" descr="mrjennings_2329908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68" y="2588"/>
              <a:ext cx="271" cy="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5" name="Picture 74" descr="mrjennings_626244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13" y="2643"/>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6" name="Picture 75" descr="mscolly_851276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7" name="Picture 78" descr="daryoush_66536317"/>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8" name="Picture 79" descr="gauiscaecilius_6683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599" name="Picture 81" descr="mscolly_8512764"/>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600" name="Oval 82"/>
            <p:cNvSpPr>
              <a:spLocks noChangeArrowheads="1"/>
            </p:cNvSpPr>
            <p:nvPr/>
          </p:nvSpPr>
          <p:spPr bwMode="auto">
            <a:xfrm flipH="1">
              <a:off x="1828" y="178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01" name="Oval 83"/>
            <p:cNvSpPr>
              <a:spLocks noChangeArrowheads="1"/>
            </p:cNvSpPr>
            <p:nvPr/>
          </p:nvSpPr>
          <p:spPr bwMode="auto">
            <a:xfrm flipH="1">
              <a:off x="1934" y="1837"/>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02" name="Oval 84"/>
            <p:cNvSpPr>
              <a:spLocks noChangeArrowheads="1"/>
            </p:cNvSpPr>
            <p:nvPr/>
          </p:nvSpPr>
          <p:spPr bwMode="auto">
            <a:xfrm flipH="1">
              <a:off x="2045" y="172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03" name="Oval 85"/>
            <p:cNvSpPr>
              <a:spLocks noChangeArrowheads="1"/>
            </p:cNvSpPr>
            <p:nvPr/>
          </p:nvSpPr>
          <p:spPr bwMode="auto">
            <a:xfrm flipH="1">
              <a:off x="1967" y="210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04" name="Oval 86"/>
            <p:cNvSpPr>
              <a:spLocks noChangeArrowheads="1"/>
            </p:cNvSpPr>
            <p:nvPr/>
          </p:nvSpPr>
          <p:spPr bwMode="auto">
            <a:xfrm flipH="1">
              <a:off x="2078"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05" name="Oval 87"/>
            <p:cNvSpPr>
              <a:spLocks noChangeArrowheads="1"/>
            </p:cNvSpPr>
            <p:nvPr/>
          </p:nvSpPr>
          <p:spPr bwMode="auto">
            <a:xfrm flipH="1">
              <a:off x="1773"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endParaRPr lang="en-US" altLang="en-US"/>
            </a:p>
          </p:txBody>
        </p:sp>
        <p:sp>
          <p:nvSpPr>
            <p:cNvPr id="18606" name="Oval 88"/>
            <p:cNvSpPr>
              <a:spLocks noChangeArrowheads="1"/>
            </p:cNvSpPr>
            <p:nvPr/>
          </p:nvSpPr>
          <p:spPr bwMode="auto">
            <a:xfrm flipH="1">
              <a:off x="2468"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07" name="Oval 89"/>
            <p:cNvSpPr>
              <a:spLocks noChangeArrowheads="1"/>
            </p:cNvSpPr>
            <p:nvPr/>
          </p:nvSpPr>
          <p:spPr bwMode="auto">
            <a:xfrm flipH="1">
              <a:off x="1967" y="2282"/>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08" name="Oval 90"/>
            <p:cNvSpPr>
              <a:spLocks noChangeArrowheads="1"/>
            </p:cNvSpPr>
            <p:nvPr/>
          </p:nvSpPr>
          <p:spPr bwMode="auto">
            <a:xfrm flipH="1">
              <a:off x="2718" y="189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09" name="Oval 91"/>
            <p:cNvSpPr>
              <a:spLocks noChangeArrowheads="1"/>
            </p:cNvSpPr>
            <p:nvPr/>
          </p:nvSpPr>
          <p:spPr bwMode="auto">
            <a:xfrm flipH="1">
              <a:off x="2551" y="2004"/>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0" name="Oval 92"/>
            <p:cNvSpPr>
              <a:spLocks noChangeArrowheads="1"/>
            </p:cNvSpPr>
            <p:nvPr/>
          </p:nvSpPr>
          <p:spPr bwMode="auto">
            <a:xfrm flipH="1">
              <a:off x="2440"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1" name="Oval 93"/>
            <p:cNvSpPr>
              <a:spLocks noChangeArrowheads="1"/>
            </p:cNvSpPr>
            <p:nvPr/>
          </p:nvSpPr>
          <p:spPr bwMode="auto">
            <a:xfrm flipH="1">
              <a:off x="2718" y="2337"/>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2" name="Oval 94"/>
            <p:cNvSpPr>
              <a:spLocks noChangeArrowheads="1"/>
            </p:cNvSpPr>
            <p:nvPr/>
          </p:nvSpPr>
          <p:spPr bwMode="auto">
            <a:xfrm flipH="1">
              <a:off x="2551" y="2699"/>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3" name="Oval 95"/>
            <p:cNvSpPr>
              <a:spLocks noChangeArrowheads="1"/>
            </p:cNvSpPr>
            <p:nvPr/>
          </p:nvSpPr>
          <p:spPr bwMode="auto">
            <a:xfrm flipH="1">
              <a:off x="2662"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4" name="Oval 96"/>
            <p:cNvSpPr>
              <a:spLocks noChangeArrowheads="1"/>
            </p:cNvSpPr>
            <p:nvPr/>
          </p:nvSpPr>
          <p:spPr bwMode="auto">
            <a:xfrm flipH="1">
              <a:off x="2190" y="2643"/>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5" name="Oval 97"/>
            <p:cNvSpPr>
              <a:spLocks noChangeArrowheads="1"/>
            </p:cNvSpPr>
            <p:nvPr/>
          </p:nvSpPr>
          <p:spPr bwMode="auto">
            <a:xfrm flipH="1">
              <a:off x="2496" y="286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6" name="Oval 98"/>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7" name="Oval 99"/>
            <p:cNvSpPr>
              <a:spLocks noChangeArrowheads="1"/>
            </p:cNvSpPr>
            <p:nvPr/>
          </p:nvSpPr>
          <p:spPr bwMode="auto">
            <a:xfrm flipH="1">
              <a:off x="1550" y="253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8" name="Oval 100"/>
            <p:cNvSpPr>
              <a:spLocks noChangeArrowheads="1"/>
            </p:cNvSpPr>
            <p:nvPr/>
          </p:nvSpPr>
          <p:spPr bwMode="auto">
            <a:xfrm flipH="1">
              <a:off x="1494" y="267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19" name="Oval 101"/>
            <p:cNvSpPr>
              <a:spLocks noChangeArrowheads="1"/>
            </p:cNvSpPr>
            <p:nvPr/>
          </p:nvSpPr>
          <p:spPr bwMode="auto">
            <a:xfrm flipH="1">
              <a:off x="1439" y="2143"/>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0" name="Oval 102"/>
            <p:cNvSpPr>
              <a:spLocks noChangeArrowheads="1"/>
            </p:cNvSpPr>
            <p:nvPr/>
          </p:nvSpPr>
          <p:spPr bwMode="auto">
            <a:xfrm flipH="1">
              <a:off x="1606" y="2170"/>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1" name="Oval 103"/>
            <p:cNvSpPr>
              <a:spLocks noChangeArrowheads="1"/>
            </p:cNvSpPr>
            <p:nvPr/>
          </p:nvSpPr>
          <p:spPr bwMode="auto">
            <a:xfrm flipH="1">
              <a:off x="1606" y="311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2" name="Oval 104"/>
            <p:cNvSpPr>
              <a:spLocks noChangeArrowheads="1"/>
            </p:cNvSpPr>
            <p:nvPr/>
          </p:nvSpPr>
          <p:spPr bwMode="auto">
            <a:xfrm flipH="1">
              <a:off x="1550" y="319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3" name="Oval 105"/>
            <p:cNvSpPr>
              <a:spLocks noChangeArrowheads="1"/>
            </p:cNvSpPr>
            <p:nvPr/>
          </p:nvSpPr>
          <p:spPr bwMode="auto">
            <a:xfrm flipH="1">
              <a:off x="3191"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4" name="Oval 106"/>
            <p:cNvSpPr>
              <a:spLocks noChangeArrowheads="1"/>
            </p:cNvSpPr>
            <p:nvPr/>
          </p:nvSpPr>
          <p:spPr bwMode="auto">
            <a:xfrm flipH="1">
              <a:off x="1967"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5" name="Oval 107"/>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6" name="Oval 108"/>
            <p:cNvSpPr>
              <a:spLocks noChangeArrowheads="1"/>
            </p:cNvSpPr>
            <p:nvPr/>
          </p:nvSpPr>
          <p:spPr bwMode="auto">
            <a:xfrm flipH="1">
              <a:off x="1828"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7" name="Oval 109"/>
            <p:cNvSpPr>
              <a:spLocks noChangeArrowheads="1"/>
            </p:cNvSpPr>
            <p:nvPr/>
          </p:nvSpPr>
          <p:spPr bwMode="auto">
            <a:xfrm flipH="1">
              <a:off x="1939"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8" name="Oval 110"/>
            <p:cNvSpPr>
              <a:spLocks noChangeArrowheads="1"/>
            </p:cNvSpPr>
            <p:nvPr/>
          </p:nvSpPr>
          <p:spPr bwMode="auto">
            <a:xfrm flipH="1">
              <a:off x="1912" y="3338"/>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29" name="Oval 111"/>
            <p:cNvSpPr>
              <a:spLocks noChangeArrowheads="1"/>
            </p:cNvSpPr>
            <p:nvPr/>
          </p:nvSpPr>
          <p:spPr bwMode="auto">
            <a:xfrm flipH="1">
              <a:off x="2051" y="2838"/>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0" name="Oval 112"/>
            <p:cNvSpPr>
              <a:spLocks noChangeArrowheads="1"/>
            </p:cNvSpPr>
            <p:nvPr/>
          </p:nvSpPr>
          <p:spPr bwMode="auto">
            <a:xfrm flipH="1">
              <a:off x="2329"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1" name="Oval 113"/>
            <p:cNvSpPr>
              <a:spLocks noChangeArrowheads="1"/>
            </p:cNvSpPr>
            <p:nvPr/>
          </p:nvSpPr>
          <p:spPr bwMode="auto">
            <a:xfrm flipH="1">
              <a:off x="3302"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2" name="Oval 114"/>
            <p:cNvSpPr>
              <a:spLocks noChangeArrowheads="1"/>
            </p:cNvSpPr>
            <p:nvPr/>
          </p:nvSpPr>
          <p:spPr bwMode="auto">
            <a:xfrm flipH="1">
              <a:off x="2802" y="3199"/>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3" name="Oval 115"/>
            <p:cNvSpPr>
              <a:spLocks noChangeArrowheads="1"/>
            </p:cNvSpPr>
            <p:nvPr/>
          </p:nvSpPr>
          <p:spPr bwMode="auto">
            <a:xfrm flipH="1">
              <a:off x="3135" y="278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4" name="Oval 116"/>
            <p:cNvSpPr>
              <a:spLocks noChangeArrowheads="1"/>
            </p:cNvSpPr>
            <p:nvPr/>
          </p:nvSpPr>
          <p:spPr bwMode="auto">
            <a:xfrm flipH="1">
              <a:off x="2885"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5" name="Oval 117"/>
            <p:cNvSpPr>
              <a:spLocks noChangeArrowheads="1"/>
            </p:cNvSpPr>
            <p:nvPr/>
          </p:nvSpPr>
          <p:spPr bwMode="auto">
            <a:xfrm flipH="1">
              <a:off x="2996"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6" name="Oval 118"/>
            <p:cNvSpPr>
              <a:spLocks noChangeArrowheads="1"/>
            </p:cNvSpPr>
            <p:nvPr/>
          </p:nvSpPr>
          <p:spPr bwMode="auto">
            <a:xfrm flipH="1">
              <a:off x="2968" y="1920"/>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7" name="Oval 120"/>
            <p:cNvSpPr>
              <a:spLocks noChangeArrowheads="1"/>
            </p:cNvSpPr>
            <p:nvPr/>
          </p:nvSpPr>
          <p:spPr bwMode="auto">
            <a:xfrm flipH="1">
              <a:off x="3135" y="205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8" name="Oval 142"/>
            <p:cNvSpPr>
              <a:spLocks noChangeArrowheads="1"/>
            </p:cNvSpPr>
            <p:nvPr/>
          </p:nvSpPr>
          <p:spPr bwMode="auto">
            <a:xfrm flipH="1">
              <a:off x="3219" y="2337"/>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39" name="Oval 144"/>
            <p:cNvSpPr>
              <a:spLocks noChangeArrowheads="1"/>
            </p:cNvSpPr>
            <p:nvPr/>
          </p:nvSpPr>
          <p:spPr bwMode="auto">
            <a:xfrm flipH="1">
              <a:off x="3219" y="2254"/>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0" name="Oval 155"/>
            <p:cNvSpPr>
              <a:spLocks noChangeArrowheads="1"/>
            </p:cNvSpPr>
            <p:nvPr/>
          </p:nvSpPr>
          <p:spPr bwMode="auto">
            <a:xfrm flipH="1">
              <a:off x="1328" y="3032"/>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1" name="Oval 158"/>
            <p:cNvSpPr>
              <a:spLocks noChangeArrowheads="1"/>
            </p:cNvSpPr>
            <p:nvPr/>
          </p:nvSpPr>
          <p:spPr bwMode="auto">
            <a:xfrm flipH="1">
              <a:off x="1912" y="1753"/>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2" name="Oval 159"/>
            <p:cNvSpPr>
              <a:spLocks noChangeArrowheads="1"/>
            </p:cNvSpPr>
            <p:nvPr/>
          </p:nvSpPr>
          <p:spPr bwMode="auto">
            <a:xfrm flipH="1">
              <a:off x="2023" y="180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3" name="Oval 160"/>
            <p:cNvSpPr>
              <a:spLocks noChangeArrowheads="1"/>
            </p:cNvSpPr>
            <p:nvPr/>
          </p:nvSpPr>
          <p:spPr bwMode="auto">
            <a:xfrm flipH="1">
              <a:off x="2496"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4" name="Oval 161"/>
            <p:cNvSpPr>
              <a:spLocks noChangeArrowheads="1"/>
            </p:cNvSpPr>
            <p:nvPr/>
          </p:nvSpPr>
          <p:spPr bwMode="auto">
            <a:xfrm flipH="1">
              <a:off x="2635"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5" name="Oval 162"/>
            <p:cNvSpPr>
              <a:spLocks noChangeArrowheads="1"/>
            </p:cNvSpPr>
            <p:nvPr/>
          </p:nvSpPr>
          <p:spPr bwMode="auto">
            <a:xfrm flipH="1">
              <a:off x="2662" y="1837"/>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6" name="Oval 163"/>
            <p:cNvSpPr>
              <a:spLocks noChangeArrowheads="1"/>
            </p:cNvSpPr>
            <p:nvPr/>
          </p:nvSpPr>
          <p:spPr bwMode="auto">
            <a:xfrm flipH="1">
              <a:off x="3191"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7" name="Oval 164"/>
            <p:cNvSpPr>
              <a:spLocks noChangeArrowheads="1"/>
            </p:cNvSpPr>
            <p:nvPr/>
          </p:nvSpPr>
          <p:spPr bwMode="auto">
            <a:xfrm flipH="1">
              <a:off x="3080"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8" name="Oval 165"/>
            <p:cNvSpPr>
              <a:spLocks noChangeArrowheads="1"/>
            </p:cNvSpPr>
            <p:nvPr/>
          </p:nvSpPr>
          <p:spPr bwMode="auto">
            <a:xfrm flipH="1">
              <a:off x="2996" y="2004"/>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49" name="Oval 166"/>
            <p:cNvSpPr>
              <a:spLocks noChangeArrowheads="1"/>
            </p:cNvSpPr>
            <p:nvPr/>
          </p:nvSpPr>
          <p:spPr bwMode="auto">
            <a:xfrm flipH="1">
              <a:off x="1439" y="222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0" name="Oval 167"/>
            <p:cNvSpPr>
              <a:spLocks noChangeArrowheads="1"/>
            </p:cNvSpPr>
            <p:nvPr/>
          </p:nvSpPr>
          <p:spPr bwMode="auto">
            <a:xfrm flipH="1">
              <a:off x="1634" y="208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1" name="Oval 168"/>
            <p:cNvSpPr>
              <a:spLocks noChangeArrowheads="1"/>
            </p:cNvSpPr>
            <p:nvPr/>
          </p:nvSpPr>
          <p:spPr bwMode="auto">
            <a:xfrm flipH="1">
              <a:off x="2523" y="2198"/>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2" name="Oval 169"/>
            <p:cNvSpPr>
              <a:spLocks noChangeArrowheads="1"/>
            </p:cNvSpPr>
            <p:nvPr/>
          </p:nvSpPr>
          <p:spPr bwMode="auto">
            <a:xfrm flipH="1">
              <a:off x="2468" y="236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3" name="Oval 170"/>
            <p:cNvSpPr>
              <a:spLocks noChangeArrowheads="1"/>
            </p:cNvSpPr>
            <p:nvPr/>
          </p:nvSpPr>
          <p:spPr bwMode="auto">
            <a:xfrm flipH="1">
              <a:off x="2635" y="2282"/>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4" name="Oval 171"/>
            <p:cNvSpPr>
              <a:spLocks noChangeArrowheads="1"/>
            </p:cNvSpPr>
            <p:nvPr/>
          </p:nvSpPr>
          <p:spPr bwMode="auto">
            <a:xfrm flipH="1">
              <a:off x="2078" y="2282"/>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5" name="Oval 172"/>
            <p:cNvSpPr>
              <a:spLocks noChangeArrowheads="1"/>
            </p:cNvSpPr>
            <p:nvPr/>
          </p:nvSpPr>
          <p:spPr bwMode="auto">
            <a:xfrm flipH="1">
              <a:off x="2106" y="208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6" name="Oval 173"/>
            <p:cNvSpPr>
              <a:spLocks noChangeArrowheads="1"/>
            </p:cNvSpPr>
            <p:nvPr/>
          </p:nvSpPr>
          <p:spPr bwMode="auto">
            <a:xfrm flipH="1">
              <a:off x="1967" y="2671"/>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7" name="Oval 174"/>
            <p:cNvSpPr>
              <a:spLocks noChangeArrowheads="1"/>
            </p:cNvSpPr>
            <p:nvPr/>
          </p:nvSpPr>
          <p:spPr bwMode="auto">
            <a:xfrm flipH="1">
              <a:off x="2635" y="2838"/>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8" name="Oval 175"/>
            <p:cNvSpPr>
              <a:spLocks noChangeArrowheads="1"/>
            </p:cNvSpPr>
            <p:nvPr/>
          </p:nvSpPr>
          <p:spPr bwMode="auto">
            <a:xfrm flipH="1">
              <a:off x="2662" y="2643"/>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59" name="Oval 176"/>
            <p:cNvSpPr>
              <a:spLocks noChangeArrowheads="1"/>
            </p:cNvSpPr>
            <p:nvPr/>
          </p:nvSpPr>
          <p:spPr bwMode="auto">
            <a:xfrm flipH="1">
              <a:off x="3052"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0" name="Oval 177"/>
            <p:cNvSpPr>
              <a:spLocks noChangeArrowheads="1"/>
            </p:cNvSpPr>
            <p:nvPr/>
          </p:nvSpPr>
          <p:spPr bwMode="auto">
            <a:xfrm flipH="1">
              <a:off x="3080" y="2671"/>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1" name="Oval 178"/>
            <p:cNvSpPr>
              <a:spLocks noChangeArrowheads="1"/>
            </p:cNvSpPr>
            <p:nvPr/>
          </p:nvSpPr>
          <p:spPr bwMode="auto">
            <a:xfrm flipH="1">
              <a:off x="2941"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2" name="Oval 209"/>
            <p:cNvSpPr>
              <a:spLocks noChangeArrowheads="1"/>
            </p:cNvSpPr>
            <p:nvPr/>
          </p:nvSpPr>
          <p:spPr bwMode="auto">
            <a:xfrm flipH="1">
              <a:off x="3219" y="3255"/>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3" name="Oval 210"/>
            <p:cNvSpPr>
              <a:spLocks noChangeArrowheads="1"/>
            </p:cNvSpPr>
            <p:nvPr/>
          </p:nvSpPr>
          <p:spPr bwMode="auto">
            <a:xfrm flipH="1">
              <a:off x="3135"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4" name="Oval 211"/>
            <p:cNvSpPr>
              <a:spLocks noChangeArrowheads="1"/>
            </p:cNvSpPr>
            <p:nvPr/>
          </p:nvSpPr>
          <p:spPr bwMode="auto">
            <a:xfrm flipH="1">
              <a:off x="2885"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5" name="Oval 212"/>
            <p:cNvSpPr>
              <a:spLocks noChangeArrowheads="1"/>
            </p:cNvSpPr>
            <p:nvPr/>
          </p:nvSpPr>
          <p:spPr bwMode="auto">
            <a:xfrm flipH="1">
              <a:off x="2913" y="3144"/>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6" name="Oval 213"/>
            <p:cNvSpPr>
              <a:spLocks noChangeArrowheads="1"/>
            </p:cNvSpPr>
            <p:nvPr/>
          </p:nvSpPr>
          <p:spPr bwMode="auto">
            <a:xfrm flipH="1">
              <a:off x="2468" y="322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7" name="Oval 214"/>
            <p:cNvSpPr>
              <a:spLocks noChangeArrowheads="1"/>
            </p:cNvSpPr>
            <p:nvPr/>
          </p:nvSpPr>
          <p:spPr bwMode="auto">
            <a:xfrm flipH="1">
              <a:off x="2273" y="3255"/>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8" name="Oval 215"/>
            <p:cNvSpPr>
              <a:spLocks noChangeArrowheads="1"/>
            </p:cNvSpPr>
            <p:nvPr/>
          </p:nvSpPr>
          <p:spPr bwMode="auto">
            <a:xfrm flipH="1">
              <a:off x="2551"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69" name="Oval 221"/>
            <p:cNvSpPr>
              <a:spLocks noChangeArrowheads="1"/>
            </p:cNvSpPr>
            <p:nvPr/>
          </p:nvSpPr>
          <p:spPr bwMode="auto">
            <a:xfrm flipH="1">
              <a:off x="2051" y="336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0" name="Oval 222"/>
            <p:cNvSpPr>
              <a:spLocks noChangeArrowheads="1"/>
            </p:cNvSpPr>
            <p:nvPr/>
          </p:nvSpPr>
          <p:spPr bwMode="auto">
            <a:xfrm flipH="1">
              <a:off x="1828"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1" name="Oval 223"/>
            <p:cNvSpPr>
              <a:spLocks noChangeArrowheads="1"/>
            </p:cNvSpPr>
            <p:nvPr/>
          </p:nvSpPr>
          <p:spPr bwMode="auto">
            <a:xfrm flipH="1">
              <a:off x="1884" y="339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2" name="Oval 227"/>
            <p:cNvSpPr>
              <a:spLocks noChangeArrowheads="1"/>
            </p:cNvSpPr>
            <p:nvPr/>
          </p:nvSpPr>
          <p:spPr bwMode="auto">
            <a:xfrm flipH="1">
              <a:off x="1328" y="319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3" name="Oval 228"/>
            <p:cNvSpPr>
              <a:spLocks noChangeArrowheads="1"/>
            </p:cNvSpPr>
            <p:nvPr/>
          </p:nvSpPr>
          <p:spPr bwMode="auto">
            <a:xfrm flipH="1">
              <a:off x="1439" y="3060"/>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4" name="Oval 229"/>
            <p:cNvSpPr>
              <a:spLocks noChangeArrowheads="1"/>
            </p:cNvSpPr>
            <p:nvPr/>
          </p:nvSpPr>
          <p:spPr bwMode="auto">
            <a:xfrm flipH="1">
              <a:off x="1578" y="2699"/>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5" name="Oval 230"/>
            <p:cNvSpPr>
              <a:spLocks noChangeArrowheads="1"/>
            </p:cNvSpPr>
            <p:nvPr/>
          </p:nvSpPr>
          <p:spPr bwMode="auto">
            <a:xfrm flipH="1">
              <a:off x="1606" y="261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6" name="Oval 231"/>
            <p:cNvSpPr>
              <a:spLocks noChangeArrowheads="1"/>
            </p:cNvSpPr>
            <p:nvPr/>
          </p:nvSpPr>
          <p:spPr bwMode="auto">
            <a:xfrm flipH="1">
              <a:off x="1467" y="27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7" name="Oval 232"/>
            <p:cNvSpPr>
              <a:spLocks noChangeArrowheads="1"/>
            </p:cNvSpPr>
            <p:nvPr/>
          </p:nvSpPr>
          <p:spPr bwMode="auto">
            <a:xfrm flipH="1">
              <a:off x="1773" y="172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8" name="Oval 233"/>
            <p:cNvSpPr>
              <a:spLocks noChangeArrowheads="1"/>
            </p:cNvSpPr>
            <p:nvPr/>
          </p:nvSpPr>
          <p:spPr bwMode="auto">
            <a:xfrm flipH="1">
              <a:off x="1856" y="1865"/>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79" name="Oval 234"/>
            <p:cNvSpPr>
              <a:spLocks noChangeArrowheads="1"/>
            </p:cNvSpPr>
            <p:nvPr/>
          </p:nvSpPr>
          <p:spPr bwMode="auto">
            <a:xfrm flipH="1">
              <a:off x="2635" y="197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0" name="Oval 235"/>
            <p:cNvSpPr>
              <a:spLocks noChangeArrowheads="1"/>
            </p:cNvSpPr>
            <p:nvPr/>
          </p:nvSpPr>
          <p:spPr bwMode="auto">
            <a:xfrm flipH="1">
              <a:off x="2551" y="183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1" name="Oval 236"/>
            <p:cNvSpPr>
              <a:spLocks noChangeArrowheads="1"/>
            </p:cNvSpPr>
            <p:nvPr/>
          </p:nvSpPr>
          <p:spPr bwMode="auto">
            <a:xfrm flipH="1">
              <a:off x="3080" y="194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2" name="Oval 237"/>
            <p:cNvSpPr>
              <a:spLocks noChangeArrowheads="1"/>
            </p:cNvSpPr>
            <p:nvPr/>
          </p:nvSpPr>
          <p:spPr bwMode="auto">
            <a:xfrm flipH="1">
              <a:off x="3247" y="2087"/>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3" name="Oval 265"/>
            <p:cNvSpPr>
              <a:spLocks noChangeArrowheads="1"/>
            </p:cNvSpPr>
            <p:nvPr/>
          </p:nvSpPr>
          <p:spPr bwMode="auto">
            <a:xfrm flipH="1">
              <a:off x="2941" y="3366"/>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4" name="Oval 266"/>
            <p:cNvSpPr>
              <a:spLocks noChangeArrowheads="1"/>
            </p:cNvSpPr>
            <p:nvPr/>
          </p:nvSpPr>
          <p:spPr bwMode="auto">
            <a:xfrm flipH="1">
              <a:off x="2802" y="333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5" name="Oval 267"/>
            <p:cNvSpPr>
              <a:spLocks noChangeArrowheads="1"/>
            </p:cNvSpPr>
            <p:nvPr/>
          </p:nvSpPr>
          <p:spPr bwMode="auto">
            <a:xfrm flipH="1">
              <a:off x="2774"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6" name="Oval 268"/>
            <p:cNvSpPr>
              <a:spLocks noChangeArrowheads="1"/>
            </p:cNvSpPr>
            <p:nvPr/>
          </p:nvSpPr>
          <p:spPr bwMode="auto">
            <a:xfrm flipH="1">
              <a:off x="2412" y="3144"/>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7" name="Oval 269"/>
            <p:cNvSpPr>
              <a:spLocks noChangeArrowheads="1"/>
            </p:cNvSpPr>
            <p:nvPr/>
          </p:nvSpPr>
          <p:spPr bwMode="auto">
            <a:xfrm flipH="1">
              <a:off x="2523" y="3171"/>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8" name="Oval 270"/>
            <p:cNvSpPr>
              <a:spLocks noChangeArrowheads="1"/>
            </p:cNvSpPr>
            <p:nvPr/>
          </p:nvSpPr>
          <p:spPr bwMode="auto">
            <a:xfrm flipH="1">
              <a:off x="2357" y="3255"/>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89" name="Oval 271"/>
            <p:cNvSpPr>
              <a:spLocks noChangeArrowheads="1"/>
            </p:cNvSpPr>
            <p:nvPr/>
          </p:nvSpPr>
          <p:spPr bwMode="auto">
            <a:xfrm flipH="1">
              <a:off x="2051" y="3283"/>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0" name="Oval 272"/>
            <p:cNvSpPr>
              <a:spLocks noChangeArrowheads="1"/>
            </p:cNvSpPr>
            <p:nvPr/>
          </p:nvSpPr>
          <p:spPr bwMode="auto">
            <a:xfrm flipH="1">
              <a:off x="1967" y="3394"/>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1" name="Oval 278"/>
            <p:cNvSpPr>
              <a:spLocks noChangeArrowheads="1"/>
            </p:cNvSpPr>
            <p:nvPr/>
          </p:nvSpPr>
          <p:spPr bwMode="auto">
            <a:xfrm flipH="1">
              <a:off x="1439" y="3199"/>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2" name="Oval 279"/>
            <p:cNvSpPr>
              <a:spLocks noChangeArrowheads="1"/>
            </p:cNvSpPr>
            <p:nvPr/>
          </p:nvSpPr>
          <p:spPr bwMode="auto">
            <a:xfrm flipH="1">
              <a:off x="1522" y="306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3" name="Oval 280"/>
            <p:cNvSpPr>
              <a:spLocks noChangeArrowheads="1"/>
            </p:cNvSpPr>
            <p:nvPr/>
          </p:nvSpPr>
          <p:spPr bwMode="auto">
            <a:xfrm flipH="1">
              <a:off x="1328"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4" name="Oval 281"/>
            <p:cNvSpPr>
              <a:spLocks noChangeArrowheads="1"/>
            </p:cNvSpPr>
            <p:nvPr/>
          </p:nvSpPr>
          <p:spPr bwMode="auto">
            <a:xfrm flipH="1">
              <a:off x="1550" y="2782"/>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5" name="Oval 282"/>
            <p:cNvSpPr>
              <a:spLocks noChangeArrowheads="1"/>
            </p:cNvSpPr>
            <p:nvPr/>
          </p:nvSpPr>
          <p:spPr bwMode="auto">
            <a:xfrm flipH="1">
              <a:off x="1634" y="2754"/>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6" name="Oval 283"/>
            <p:cNvSpPr>
              <a:spLocks noChangeArrowheads="1"/>
            </p:cNvSpPr>
            <p:nvPr/>
          </p:nvSpPr>
          <p:spPr bwMode="auto">
            <a:xfrm flipH="1">
              <a:off x="2051" y="2643"/>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7" name="Oval 284"/>
            <p:cNvSpPr>
              <a:spLocks noChangeArrowheads="1"/>
            </p:cNvSpPr>
            <p:nvPr/>
          </p:nvSpPr>
          <p:spPr bwMode="auto">
            <a:xfrm flipH="1">
              <a:off x="2162" y="272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8" name="Oval 285"/>
            <p:cNvSpPr>
              <a:spLocks noChangeArrowheads="1"/>
            </p:cNvSpPr>
            <p:nvPr/>
          </p:nvSpPr>
          <p:spPr bwMode="auto">
            <a:xfrm flipH="1">
              <a:off x="2106" y="2365"/>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699" name="Oval 286"/>
            <p:cNvSpPr>
              <a:spLocks noChangeArrowheads="1"/>
            </p:cNvSpPr>
            <p:nvPr/>
          </p:nvSpPr>
          <p:spPr bwMode="auto">
            <a:xfrm flipH="1">
              <a:off x="1939"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0" name="Oval 287"/>
            <p:cNvSpPr>
              <a:spLocks noChangeArrowheads="1"/>
            </p:cNvSpPr>
            <p:nvPr/>
          </p:nvSpPr>
          <p:spPr bwMode="auto">
            <a:xfrm flipH="1">
              <a:off x="2496" y="2310"/>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1" name="Oval 288"/>
            <p:cNvSpPr>
              <a:spLocks noChangeArrowheads="1"/>
            </p:cNvSpPr>
            <p:nvPr/>
          </p:nvSpPr>
          <p:spPr bwMode="auto">
            <a:xfrm flipH="1">
              <a:off x="2690"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2" name="Oval 289"/>
            <p:cNvSpPr>
              <a:spLocks noChangeArrowheads="1"/>
            </p:cNvSpPr>
            <p:nvPr/>
          </p:nvSpPr>
          <p:spPr bwMode="auto">
            <a:xfrm flipH="1">
              <a:off x="3135" y="233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3" name="Oval 290"/>
            <p:cNvSpPr>
              <a:spLocks noChangeArrowheads="1"/>
            </p:cNvSpPr>
            <p:nvPr/>
          </p:nvSpPr>
          <p:spPr bwMode="auto">
            <a:xfrm flipH="1">
              <a:off x="3052" y="22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4" name="Oval 291"/>
            <p:cNvSpPr>
              <a:spLocks noChangeArrowheads="1"/>
            </p:cNvSpPr>
            <p:nvPr/>
          </p:nvSpPr>
          <p:spPr bwMode="auto">
            <a:xfrm flipH="1">
              <a:off x="3274" y="2421"/>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5" name="Oval 292"/>
            <p:cNvSpPr>
              <a:spLocks noChangeArrowheads="1"/>
            </p:cNvSpPr>
            <p:nvPr/>
          </p:nvSpPr>
          <p:spPr bwMode="auto">
            <a:xfrm flipH="1">
              <a:off x="2607" y="2671"/>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6" name="Oval 293"/>
            <p:cNvSpPr>
              <a:spLocks noChangeArrowheads="1"/>
            </p:cNvSpPr>
            <p:nvPr/>
          </p:nvSpPr>
          <p:spPr bwMode="auto">
            <a:xfrm flipH="1">
              <a:off x="2496" y="2615"/>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7" name="Oval 294"/>
            <p:cNvSpPr>
              <a:spLocks noChangeArrowheads="1"/>
            </p:cNvSpPr>
            <p:nvPr/>
          </p:nvSpPr>
          <p:spPr bwMode="auto">
            <a:xfrm flipH="1">
              <a:off x="2551" y="2893"/>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708" name="Oval 295"/>
            <p:cNvSpPr>
              <a:spLocks noChangeArrowheads="1"/>
            </p:cNvSpPr>
            <p:nvPr/>
          </p:nvSpPr>
          <p:spPr bwMode="auto">
            <a:xfrm flipH="1">
              <a:off x="3191" y="2727"/>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grpSp>
      <p:grpSp>
        <p:nvGrpSpPr>
          <p:cNvPr id="18438" name="Group 549"/>
          <p:cNvGrpSpPr>
            <a:grpSpLocks/>
          </p:cNvGrpSpPr>
          <p:nvPr/>
        </p:nvGrpSpPr>
        <p:grpSpPr bwMode="auto">
          <a:xfrm>
            <a:off x="3937001" y="2392364"/>
            <a:ext cx="4232275" cy="3711575"/>
            <a:chOff x="1300" y="1670"/>
            <a:chExt cx="2049" cy="1800"/>
          </a:xfrm>
        </p:grpSpPr>
        <p:pic>
          <p:nvPicPr>
            <p:cNvPr id="18439" name="Picture 550" descr="vgasull_2349754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773" y="3199"/>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0" name="Picture 551" descr="vgasull_251380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 y="186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1" name="Picture 552" descr="12537899@N00_619986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 y="300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2" name="Picture 553" descr="amos_33004438"/>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5" y="1670"/>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4925">
                  <a:solidFill>
                    <a:srgbClr val="000000"/>
                  </a:solidFill>
                  <a:miter lim="800000"/>
                  <a:headEnd/>
                  <a:tailEnd/>
                </a14:hiddenLine>
              </a:ext>
            </a:extLst>
          </p:spPr>
        </p:pic>
        <p:pic>
          <p:nvPicPr>
            <p:cNvPr id="18443" name="Picture 554" descr="antmoose_35893232"/>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355" y="2059"/>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4" name="Picture 555" descr="brodo_16087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 y="311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5" name="Picture 556"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6" name="Picture 557" descr="ekenzie_1894713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46" y="3088"/>
              <a:ext cx="243"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7" name="Picture 558" descr="ewanmcdowall_6082158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84" y="261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8" name="Picture 559" descr="gauiscaecilius_66831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9" name="Picture 560" descr="kurtnaks_3126328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39" y="2476"/>
              <a:ext cx="24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50" name="Picture 561" descr="kurtnaks_3126473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07" y="3088"/>
              <a:ext cx="242"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51" name="Picture 562" descr="kurtnaks_31268253"/>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412" y="1809"/>
              <a:ext cx="362"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52" name="Picture 563" descr="mrjennings_23299087"/>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2468" y="2588"/>
              <a:ext cx="271" cy="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53" name="Picture 564" descr="mrjennings_626244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13" y="2643"/>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54" name="Picture 565" descr="mscolly_8512764"/>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55" name="Oval 566"/>
            <p:cNvSpPr>
              <a:spLocks noChangeArrowheads="1"/>
            </p:cNvSpPr>
            <p:nvPr/>
          </p:nvSpPr>
          <p:spPr bwMode="auto">
            <a:xfrm flipH="1">
              <a:off x="1828" y="178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56" name="Oval 567"/>
            <p:cNvSpPr>
              <a:spLocks noChangeArrowheads="1"/>
            </p:cNvSpPr>
            <p:nvPr/>
          </p:nvSpPr>
          <p:spPr bwMode="auto">
            <a:xfrm flipH="1">
              <a:off x="1934" y="1837"/>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57" name="Oval 568"/>
            <p:cNvSpPr>
              <a:spLocks noChangeArrowheads="1"/>
            </p:cNvSpPr>
            <p:nvPr/>
          </p:nvSpPr>
          <p:spPr bwMode="auto">
            <a:xfrm flipH="1">
              <a:off x="2045" y="172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58" name="Oval 569"/>
            <p:cNvSpPr>
              <a:spLocks noChangeArrowheads="1"/>
            </p:cNvSpPr>
            <p:nvPr/>
          </p:nvSpPr>
          <p:spPr bwMode="auto">
            <a:xfrm flipH="1">
              <a:off x="1967" y="210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59" name="Oval 570"/>
            <p:cNvSpPr>
              <a:spLocks noChangeArrowheads="1"/>
            </p:cNvSpPr>
            <p:nvPr/>
          </p:nvSpPr>
          <p:spPr bwMode="auto">
            <a:xfrm flipH="1">
              <a:off x="2078"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0" name="Oval 571"/>
            <p:cNvSpPr>
              <a:spLocks noChangeArrowheads="1"/>
            </p:cNvSpPr>
            <p:nvPr/>
          </p:nvSpPr>
          <p:spPr bwMode="auto">
            <a:xfrm flipH="1">
              <a:off x="1773"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endParaRPr lang="en-US" altLang="en-US"/>
            </a:p>
          </p:txBody>
        </p:sp>
        <p:sp>
          <p:nvSpPr>
            <p:cNvPr id="18461" name="Oval 572"/>
            <p:cNvSpPr>
              <a:spLocks noChangeArrowheads="1"/>
            </p:cNvSpPr>
            <p:nvPr/>
          </p:nvSpPr>
          <p:spPr bwMode="auto">
            <a:xfrm flipH="1">
              <a:off x="2468"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2" name="Oval 573"/>
            <p:cNvSpPr>
              <a:spLocks noChangeArrowheads="1"/>
            </p:cNvSpPr>
            <p:nvPr/>
          </p:nvSpPr>
          <p:spPr bwMode="auto">
            <a:xfrm flipH="1">
              <a:off x="1967" y="2282"/>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3" name="Oval 574"/>
            <p:cNvSpPr>
              <a:spLocks noChangeArrowheads="1"/>
            </p:cNvSpPr>
            <p:nvPr/>
          </p:nvSpPr>
          <p:spPr bwMode="auto">
            <a:xfrm flipH="1">
              <a:off x="2718" y="189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4" name="Oval 575"/>
            <p:cNvSpPr>
              <a:spLocks noChangeArrowheads="1"/>
            </p:cNvSpPr>
            <p:nvPr/>
          </p:nvSpPr>
          <p:spPr bwMode="auto">
            <a:xfrm flipH="1">
              <a:off x="2551" y="2004"/>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5" name="Oval 576"/>
            <p:cNvSpPr>
              <a:spLocks noChangeArrowheads="1"/>
            </p:cNvSpPr>
            <p:nvPr/>
          </p:nvSpPr>
          <p:spPr bwMode="auto">
            <a:xfrm flipH="1">
              <a:off x="2440"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6" name="Oval 577"/>
            <p:cNvSpPr>
              <a:spLocks noChangeArrowheads="1"/>
            </p:cNvSpPr>
            <p:nvPr/>
          </p:nvSpPr>
          <p:spPr bwMode="auto">
            <a:xfrm flipH="1">
              <a:off x="2718" y="2337"/>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7" name="Oval 578"/>
            <p:cNvSpPr>
              <a:spLocks noChangeArrowheads="1"/>
            </p:cNvSpPr>
            <p:nvPr/>
          </p:nvSpPr>
          <p:spPr bwMode="auto">
            <a:xfrm flipH="1">
              <a:off x="2551" y="2699"/>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8" name="Oval 579"/>
            <p:cNvSpPr>
              <a:spLocks noChangeArrowheads="1"/>
            </p:cNvSpPr>
            <p:nvPr/>
          </p:nvSpPr>
          <p:spPr bwMode="auto">
            <a:xfrm flipH="1">
              <a:off x="2662"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69" name="Oval 580"/>
            <p:cNvSpPr>
              <a:spLocks noChangeArrowheads="1"/>
            </p:cNvSpPr>
            <p:nvPr/>
          </p:nvSpPr>
          <p:spPr bwMode="auto">
            <a:xfrm flipH="1">
              <a:off x="2190" y="2643"/>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0" name="Oval 581"/>
            <p:cNvSpPr>
              <a:spLocks noChangeArrowheads="1"/>
            </p:cNvSpPr>
            <p:nvPr/>
          </p:nvSpPr>
          <p:spPr bwMode="auto">
            <a:xfrm flipH="1">
              <a:off x="2496" y="286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1" name="Oval 582"/>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2" name="Oval 583"/>
            <p:cNvSpPr>
              <a:spLocks noChangeArrowheads="1"/>
            </p:cNvSpPr>
            <p:nvPr/>
          </p:nvSpPr>
          <p:spPr bwMode="auto">
            <a:xfrm flipH="1">
              <a:off x="1550" y="253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3" name="Oval 584"/>
            <p:cNvSpPr>
              <a:spLocks noChangeArrowheads="1"/>
            </p:cNvSpPr>
            <p:nvPr/>
          </p:nvSpPr>
          <p:spPr bwMode="auto">
            <a:xfrm flipH="1">
              <a:off x="1494" y="267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4" name="Oval 585"/>
            <p:cNvSpPr>
              <a:spLocks noChangeArrowheads="1"/>
            </p:cNvSpPr>
            <p:nvPr/>
          </p:nvSpPr>
          <p:spPr bwMode="auto">
            <a:xfrm flipH="1">
              <a:off x="1439" y="2143"/>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5" name="Oval 586"/>
            <p:cNvSpPr>
              <a:spLocks noChangeArrowheads="1"/>
            </p:cNvSpPr>
            <p:nvPr/>
          </p:nvSpPr>
          <p:spPr bwMode="auto">
            <a:xfrm flipH="1">
              <a:off x="1606" y="2170"/>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6" name="Oval 587"/>
            <p:cNvSpPr>
              <a:spLocks noChangeArrowheads="1"/>
            </p:cNvSpPr>
            <p:nvPr/>
          </p:nvSpPr>
          <p:spPr bwMode="auto">
            <a:xfrm flipH="1">
              <a:off x="1606" y="311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7" name="Oval 588"/>
            <p:cNvSpPr>
              <a:spLocks noChangeArrowheads="1"/>
            </p:cNvSpPr>
            <p:nvPr/>
          </p:nvSpPr>
          <p:spPr bwMode="auto">
            <a:xfrm flipH="1">
              <a:off x="1550" y="319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8" name="Oval 589"/>
            <p:cNvSpPr>
              <a:spLocks noChangeArrowheads="1"/>
            </p:cNvSpPr>
            <p:nvPr/>
          </p:nvSpPr>
          <p:spPr bwMode="auto">
            <a:xfrm flipH="1">
              <a:off x="3191"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79" name="Oval 590"/>
            <p:cNvSpPr>
              <a:spLocks noChangeArrowheads="1"/>
            </p:cNvSpPr>
            <p:nvPr/>
          </p:nvSpPr>
          <p:spPr bwMode="auto">
            <a:xfrm flipH="1">
              <a:off x="1967"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0" name="Oval 591"/>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1" name="Oval 592"/>
            <p:cNvSpPr>
              <a:spLocks noChangeArrowheads="1"/>
            </p:cNvSpPr>
            <p:nvPr/>
          </p:nvSpPr>
          <p:spPr bwMode="auto">
            <a:xfrm flipH="1">
              <a:off x="1828"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2" name="Oval 593"/>
            <p:cNvSpPr>
              <a:spLocks noChangeArrowheads="1"/>
            </p:cNvSpPr>
            <p:nvPr/>
          </p:nvSpPr>
          <p:spPr bwMode="auto">
            <a:xfrm flipH="1">
              <a:off x="1939"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3" name="Oval 594"/>
            <p:cNvSpPr>
              <a:spLocks noChangeArrowheads="1"/>
            </p:cNvSpPr>
            <p:nvPr/>
          </p:nvSpPr>
          <p:spPr bwMode="auto">
            <a:xfrm flipH="1">
              <a:off x="1912" y="3338"/>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4" name="Oval 595"/>
            <p:cNvSpPr>
              <a:spLocks noChangeArrowheads="1"/>
            </p:cNvSpPr>
            <p:nvPr/>
          </p:nvSpPr>
          <p:spPr bwMode="auto">
            <a:xfrm flipH="1">
              <a:off x="2051" y="2838"/>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5" name="Oval 596"/>
            <p:cNvSpPr>
              <a:spLocks noChangeArrowheads="1"/>
            </p:cNvSpPr>
            <p:nvPr/>
          </p:nvSpPr>
          <p:spPr bwMode="auto">
            <a:xfrm flipH="1">
              <a:off x="2329"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6" name="Oval 597"/>
            <p:cNvSpPr>
              <a:spLocks noChangeArrowheads="1"/>
            </p:cNvSpPr>
            <p:nvPr/>
          </p:nvSpPr>
          <p:spPr bwMode="auto">
            <a:xfrm flipH="1">
              <a:off x="3302"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7" name="Oval 598"/>
            <p:cNvSpPr>
              <a:spLocks noChangeArrowheads="1"/>
            </p:cNvSpPr>
            <p:nvPr/>
          </p:nvSpPr>
          <p:spPr bwMode="auto">
            <a:xfrm flipH="1">
              <a:off x="2802" y="3199"/>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8" name="Oval 599"/>
            <p:cNvSpPr>
              <a:spLocks noChangeArrowheads="1"/>
            </p:cNvSpPr>
            <p:nvPr/>
          </p:nvSpPr>
          <p:spPr bwMode="auto">
            <a:xfrm flipH="1">
              <a:off x="3135" y="278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89" name="Oval 600"/>
            <p:cNvSpPr>
              <a:spLocks noChangeArrowheads="1"/>
            </p:cNvSpPr>
            <p:nvPr/>
          </p:nvSpPr>
          <p:spPr bwMode="auto">
            <a:xfrm flipH="1">
              <a:off x="2885"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0" name="Oval 601"/>
            <p:cNvSpPr>
              <a:spLocks noChangeArrowheads="1"/>
            </p:cNvSpPr>
            <p:nvPr/>
          </p:nvSpPr>
          <p:spPr bwMode="auto">
            <a:xfrm flipH="1">
              <a:off x="2996"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1" name="Oval 602"/>
            <p:cNvSpPr>
              <a:spLocks noChangeArrowheads="1"/>
            </p:cNvSpPr>
            <p:nvPr/>
          </p:nvSpPr>
          <p:spPr bwMode="auto">
            <a:xfrm flipH="1">
              <a:off x="2968" y="1920"/>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2" name="Oval 603"/>
            <p:cNvSpPr>
              <a:spLocks noChangeArrowheads="1"/>
            </p:cNvSpPr>
            <p:nvPr/>
          </p:nvSpPr>
          <p:spPr bwMode="auto">
            <a:xfrm flipH="1">
              <a:off x="3135" y="205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3" name="Oval 604"/>
            <p:cNvSpPr>
              <a:spLocks noChangeArrowheads="1"/>
            </p:cNvSpPr>
            <p:nvPr/>
          </p:nvSpPr>
          <p:spPr bwMode="auto">
            <a:xfrm flipH="1">
              <a:off x="3219" y="2337"/>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4" name="Oval 605"/>
            <p:cNvSpPr>
              <a:spLocks noChangeArrowheads="1"/>
            </p:cNvSpPr>
            <p:nvPr/>
          </p:nvSpPr>
          <p:spPr bwMode="auto">
            <a:xfrm flipH="1">
              <a:off x="3219" y="2254"/>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5" name="Oval 606"/>
            <p:cNvSpPr>
              <a:spLocks noChangeArrowheads="1"/>
            </p:cNvSpPr>
            <p:nvPr/>
          </p:nvSpPr>
          <p:spPr bwMode="auto">
            <a:xfrm flipH="1">
              <a:off x="1328" y="3032"/>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6" name="Oval 607"/>
            <p:cNvSpPr>
              <a:spLocks noChangeArrowheads="1"/>
            </p:cNvSpPr>
            <p:nvPr/>
          </p:nvSpPr>
          <p:spPr bwMode="auto">
            <a:xfrm flipH="1">
              <a:off x="1912" y="1753"/>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7" name="Oval 608"/>
            <p:cNvSpPr>
              <a:spLocks noChangeArrowheads="1"/>
            </p:cNvSpPr>
            <p:nvPr/>
          </p:nvSpPr>
          <p:spPr bwMode="auto">
            <a:xfrm flipH="1">
              <a:off x="2023" y="180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8" name="Oval 609"/>
            <p:cNvSpPr>
              <a:spLocks noChangeArrowheads="1"/>
            </p:cNvSpPr>
            <p:nvPr/>
          </p:nvSpPr>
          <p:spPr bwMode="auto">
            <a:xfrm flipH="1">
              <a:off x="2496"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499" name="Oval 610"/>
            <p:cNvSpPr>
              <a:spLocks noChangeArrowheads="1"/>
            </p:cNvSpPr>
            <p:nvPr/>
          </p:nvSpPr>
          <p:spPr bwMode="auto">
            <a:xfrm flipH="1">
              <a:off x="2635"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0" name="Oval 611"/>
            <p:cNvSpPr>
              <a:spLocks noChangeArrowheads="1"/>
            </p:cNvSpPr>
            <p:nvPr/>
          </p:nvSpPr>
          <p:spPr bwMode="auto">
            <a:xfrm flipH="1">
              <a:off x="2662" y="1837"/>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1" name="Oval 612"/>
            <p:cNvSpPr>
              <a:spLocks noChangeArrowheads="1"/>
            </p:cNvSpPr>
            <p:nvPr/>
          </p:nvSpPr>
          <p:spPr bwMode="auto">
            <a:xfrm flipH="1">
              <a:off x="3191"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2" name="Oval 613"/>
            <p:cNvSpPr>
              <a:spLocks noChangeArrowheads="1"/>
            </p:cNvSpPr>
            <p:nvPr/>
          </p:nvSpPr>
          <p:spPr bwMode="auto">
            <a:xfrm flipH="1">
              <a:off x="3080"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3" name="Oval 614"/>
            <p:cNvSpPr>
              <a:spLocks noChangeArrowheads="1"/>
            </p:cNvSpPr>
            <p:nvPr/>
          </p:nvSpPr>
          <p:spPr bwMode="auto">
            <a:xfrm flipH="1">
              <a:off x="2996" y="2004"/>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4" name="Oval 615"/>
            <p:cNvSpPr>
              <a:spLocks noChangeArrowheads="1"/>
            </p:cNvSpPr>
            <p:nvPr/>
          </p:nvSpPr>
          <p:spPr bwMode="auto">
            <a:xfrm flipH="1">
              <a:off x="1439" y="222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5" name="Oval 616"/>
            <p:cNvSpPr>
              <a:spLocks noChangeArrowheads="1"/>
            </p:cNvSpPr>
            <p:nvPr/>
          </p:nvSpPr>
          <p:spPr bwMode="auto">
            <a:xfrm flipH="1">
              <a:off x="1634" y="208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6" name="Oval 617"/>
            <p:cNvSpPr>
              <a:spLocks noChangeArrowheads="1"/>
            </p:cNvSpPr>
            <p:nvPr/>
          </p:nvSpPr>
          <p:spPr bwMode="auto">
            <a:xfrm flipH="1">
              <a:off x="2523" y="2198"/>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7" name="Oval 618"/>
            <p:cNvSpPr>
              <a:spLocks noChangeArrowheads="1"/>
            </p:cNvSpPr>
            <p:nvPr/>
          </p:nvSpPr>
          <p:spPr bwMode="auto">
            <a:xfrm flipH="1">
              <a:off x="2468" y="236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8" name="Oval 619"/>
            <p:cNvSpPr>
              <a:spLocks noChangeArrowheads="1"/>
            </p:cNvSpPr>
            <p:nvPr/>
          </p:nvSpPr>
          <p:spPr bwMode="auto">
            <a:xfrm flipH="1">
              <a:off x="2635" y="2282"/>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09" name="Oval 620"/>
            <p:cNvSpPr>
              <a:spLocks noChangeArrowheads="1"/>
            </p:cNvSpPr>
            <p:nvPr/>
          </p:nvSpPr>
          <p:spPr bwMode="auto">
            <a:xfrm flipH="1">
              <a:off x="2078" y="2282"/>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0" name="Oval 621"/>
            <p:cNvSpPr>
              <a:spLocks noChangeArrowheads="1"/>
            </p:cNvSpPr>
            <p:nvPr/>
          </p:nvSpPr>
          <p:spPr bwMode="auto">
            <a:xfrm flipH="1">
              <a:off x="2106" y="208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1" name="Oval 622"/>
            <p:cNvSpPr>
              <a:spLocks noChangeArrowheads="1"/>
            </p:cNvSpPr>
            <p:nvPr/>
          </p:nvSpPr>
          <p:spPr bwMode="auto">
            <a:xfrm flipH="1">
              <a:off x="1967" y="2671"/>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2" name="Oval 623"/>
            <p:cNvSpPr>
              <a:spLocks noChangeArrowheads="1"/>
            </p:cNvSpPr>
            <p:nvPr/>
          </p:nvSpPr>
          <p:spPr bwMode="auto">
            <a:xfrm flipH="1">
              <a:off x="2635" y="2838"/>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3" name="Oval 624"/>
            <p:cNvSpPr>
              <a:spLocks noChangeArrowheads="1"/>
            </p:cNvSpPr>
            <p:nvPr/>
          </p:nvSpPr>
          <p:spPr bwMode="auto">
            <a:xfrm flipH="1">
              <a:off x="2662" y="2643"/>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4" name="Oval 625"/>
            <p:cNvSpPr>
              <a:spLocks noChangeArrowheads="1"/>
            </p:cNvSpPr>
            <p:nvPr/>
          </p:nvSpPr>
          <p:spPr bwMode="auto">
            <a:xfrm flipH="1">
              <a:off x="3052"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5" name="Oval 626"/>
            <p:cNvSpPr>
              <a:spLocks noChangeArrowheads="1"/>
            </p:cNvSpPr>
            <p:nvPr/>
          </p:nvSpPr>
          <p:spPr bwMode="auto">
            <a:xfrm flipH="1">
              <a:off x="3080" y="2671"/>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6" name="Oval 627"/>
            <p:cNvSpPr>
              <a:spLocks noChangeArrowheads="1"/>
            </p:cNvSpPr>
            <p:nvPr/>
          </p:nvSpPr>
          <p:spPr bwMode="auto">
            <a:xfrm flipH="1">
              <a:off x="2941"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7" name="Oval 628"/>
            <p:cNvSpPr>
              <a:spLocks noChangeArrowheads="1"/>
            </p:cNvSpPr>
            <p:nvPr/>
          </p:nvSpPr>
          <p:spPr bwMode="auto">
            <a:xfrm flipH="1">
              <a:off x="3219" y="3255"/>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8" name="Oval 629"/>
            <p:cNvSpPr>
              <a:spLocks noChangeArrowheads="1"/>
            </p:cNvSpPr>
            <p:nvPr/>
          </p:nvSpPr>
          <p:spPr bwMode="auto">
            <a:xfrm flipH="1">
              <a:off x="3135"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19" name="Oval 630"/>
            <p:cNvSpPr>
              <a:spLocks noChangeArrowheads="1"/>
            </p:cNvSpPr>
            <p:nvPr/>
          </p:nvSpPr>
          <p:spPr bwMode="auto">
            <a:xfrm flipH="1">
              <a:off x="2885"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0" name="Oval 631"/>
            <p:cNvSpPr>
              <a:spLocks noChangeArrowheads="1"/>
            </p:cNvSpPr>
            <p:nvPr/>
          </p:nvSpPr>
          <p:spPr bwMode="auto">
            <a:xfrm flipH="1">
              <a:off x="2913" y="3144"/>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1" name="Oval 632"/>
            <p:cNvSpPr>
              <a:spLocks noChangeArrowheads="1"/>
            </p:cNvSpPr>
            <p:nvPr/>
          </p:nvSpPr>
          <p:spPr bwMode="auto">
            <a:xfrm flipH="1">
              <a:off x="2468" y="322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2" name="Oval 633"/>
            <p:cNvSpPr>
              <a:spLocks noChangeArrowheads="1"/>
            </p:cNvSpPr>
            <p:nvPr/>
          </p:nvSpPr>
          <p:spPr bwMode="auto">
            <a:xfrm flipH="1">
              <a:off x="2273" y="3255"/>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3" name="Oval 634"/>
            <p:cNvSpPr>
              <a:spLocks noChangeArrowheads="1"/>
            </p:cNvSpPr>
            <p:nvPr/>
          </p:nvSpPr>
          <p:spPr bwMode="auto">
            <a:xfrm flipH="1">
              <a:off x="2551"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4" name="Oval 635"/>
            <p:cNvSpPr>
              <a:spLocks noChangeArrowheads="1"/>
            </p:cNvSpPr>
            <p:nvPr/>
          </p:nvSpPr>
          <p:spPr bwMode="auto">
            <a:xfrm flipH="1">
              <a:off x="2051" y="336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5" name="Oval 636"/>
            <p:cNvSpPr>
              <a:spLocks noChangeArrowheads="1"/>
            </p:cNvSpPr>
            <p:nvPr/>
          </p:nvSpPr>
          <p:spPr bwMode="auto">
            <a:xfrm flipH="1">
              <a:off x="1828"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6" name="Oval 637"/>
            <p:cNvSpPr>
              <a:spLocks noChangeArrowheads="1"/>
            </p:cNvSpPr>
            <p:nvPr/>
          </p:nvSpPr>
          <p:spPr bwMode="auto">
            <a:xfrm flipH="1">
              <a:off x="1884" y="339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7" name="Oval 638"/>
            <p:cNvSpPr>
              <a:spLocks noChangeArrowheads="1"/>
            </p:cNvSpPr>
            <p:nvPr/>
          </p:nvSpPr>
          <p:spPr bwMode="auto">
            <a:xfrm flipH="1">
              <a:off x="1328" y="319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8" name="Oval 639"/>
            <p:cNvSpPr>
              <a:spLocks noChangeArrowheads="1"/>
            </p:cNvSpPr>
            <p:nvPr/>
          </p:nvSpPr>
          <p:spPr bwMode="auto">
            <a:xfrm flipH="1">
              <a:off x="1439" y="3060"/>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29" name="Oval 640"/>
            <p:cNvSpPr>
              <a:spLocks noChangeArrowheads="1"/>
            </p:cNvSpPr>
            <p:nvPr/>
          </p:nvSpPr>
          <p:spPr bwMode="auto">
            <a:xfrm flipH="1">
              <a:off x="1578" y="2699"/>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0" name="Oval 641"/>
            <p:cNvSpPr>
              <a:spLocks noChangeArrowheads="1"/>
            </p:cNvSpPr>
            <p:nvPr/>
          </p:nvSpPr>
          <p:spPr bwMode="auto">
            <a:xfrm flipH="1">
              <a:off x="1606" y="261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1" name="Oval 642"/>
            <p:cNvSpPr>
              <a:spLocks noChangeArrowheads="1"/>
            </p:cNvSpPr>
            <p:nvPr/>
          </p:nvSpPr>
          <p:spPr bwMode="auto">
            <a:xfrm flipH="1">
              <a:off x="1467" y="27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2" name="Oval 643"/>
            <p:cNvSpPr>
              <a:spLocks noChangeArrowheads="1"/>
            </p:cNvSpPr>
            <p:nvPr/>
          </p:nvSpPr>
          <p:spPr bwMode="auto">
            <a:xfrm flipH="1">
              <a:off x="1773" y="172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3" name="Oval 644"/>
            <p:cNvSpPr>
              <a:spLocks noChangeArrowheads="1"/>
            </p:cNvSpPr>
            <p:nvPr/>
          </p:nvSpPr>
          <p:spPr bwMode="auto">
            <a:xfrm flipH="1">
              <a:off x="1856" y="1865"/>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4" name="Oval 645"/>
            <p:cNvSpPr>
              <a:spLocks noChangeArrowheads="1"/>
            </p:cNvSpPr>
            <p:nvPr/>
          </p:nvSpPr>
          <p:spPr bwMode="auto">
            <a:xfrm flipH="1">
              <a:off x="2635" y="197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5" name="Oval 646"/>
            <p:cNvSpPr>
              <a:spLocks noChangeArrowheads="1"/>
            </p:cNvSpPr>
            <p:nvPr/>
          </p:nvSpPr>
          <p:spPr bwMode="auto">
            <a:xfrm flipH="1">
              <a:off x="2551" y="183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6" name="Oval 647"/>
            <p:cNvSpPr>
              <a:spLocks noChangeArrowheads="1"/>
            </p:cNvSpPr>
            <p:nvPr/>
          </p:nvSpPr>
          <p:spPr bwMode="auto">
            <a:xfrm flipH="1">
              <a:off x="3080" y="194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7" name="Oval 648"/>
            <p:cNvSpPr>
              <a:spLocks noChangeArrowheads="1"/>
            </p:cNvSpPr>
            <p:nvPr/>
          </p:nvSpPr>
          <p:spPr bwMode="auto">
            <a:xfrm flipH="1">
              <a:off x="3247" y="2087"/>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8" name="Oval 649"/>
            <p:cNvSpPr>
              <a:spLocks noChangeArrowheads="1"/>
            </p:cNvSpPr>
            <p:nvPr/>
          </p:nvSpPr>
          <p:spPr bwMode="auto">
            <a:xfrm flipH="1">
              <a:off x="2941" y="3366"/>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39" name="Oval 650"/>
            <p:cNvSpPr>
              <a:spLocks noChangeArrowheads="1"/>
            </p:cNvSpPr>
            <p:nvPr/>
          </p:nvSpPr>
          <p:spPr bwMode="auto">
            <a:xfrm flipH="1">
              <a:off x="2802" y="333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0" name="Oval 651"/>
            <p:cNvSpPr>
              <a:spLocks noChangeArrowheads="1"/>
            </p:cNvSpPr>
            <p:nvPr/>
          </p:nvSpPr>
          <p:spPr bwMode="auto">
            <a:xfrm flipH="1">
              <a:off x="2774"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1" name="Oval 652"/>
            <p:cNvSpPr>
              <a:spLocks noChangeArrowheads="1"/>
            </p:cNvSpPr>
            <p:nvPr/>
          </p:nvSpPr>
          <p:spPr bwMode="auto">
            <a:xfrm flipH="1">
              <a:off x="2412" y="3144"/>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2" name="Oval 653"/>
            <p:cNvSpPr>
              <a:spLocks noChangeArrowheads="1"/>
            </p:cNvSpPr>
            <p:nvPr/>
          </p:nvSpPr>
          <p:spPr bwMode="auto">
            <a:xfrm flipH="1">
              <a:off x="2523" y="3171"/>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3" name="Oval 654"/>
            <p:cNvSpPr>
              <a:spLocks noChangeArrowheads="1"/>
            </p:cNvSpPr>
            <p:nvPr/>
          </p:nvSpPr>
          <p:spPr bwMode="auto">
            <a:xfrm flipH="1">
              <a:off x="2357" y="3255"/>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4" name="Oval 655"/>
            <p:cNvSpPr>
              <a:spLocks noChangeArrowheads="1"/>
            </p:cNvSpPr>
            <p:nvPr/>
          </p:nvSpPr>
          <p:spPr bwMode="auto">
            <a:xfrm flipH="1">
              <a:off x="2051" y="3283"/>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5" name="Oval 656"/>
            <p:cNvSpPr>
              <a:spLocks noChangeArrowheads="1"/>
            </p:cNvSpPr>
            <p:nvPr/>
          </p:nvSpPr>
          <p:spPr bwMode="auto">
            <a:xfrm flipH="1">
              <a:off x="1967" y="3394"/>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6" name="Oval 657"/>
            <p:cNvSpPr>
              <a:spLocks noChangeArrowheads="1"/>
            </p:cNvSpPr>
            <p:nvPr/>
          </p:nvSpPr>
          <p:spPr bwMode="auto">
            <a:xfrm flipH="1">
              <a:off x="1439" y="3199"/>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7" name="Oval 658"/>
            <p:cNvSpPr>
              <a:spLocks noChangeArrowheads="1"/>
            </p:cNvSpPr>
            <p:nvPr/>
          </p:nvSpPr>
          <p:spPr bwMode="auto">
            <a:xfrm flipH="1">
              <a:off x="1522" y="306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8" name="Oval 659"/>
            <p:cNvSpPr>
              <a:spLocks noChangeArrowheads="1"/>
            </p:cNvSpPr>
            <p:nvPr/>
          </p:nvSpPr>
          <p:spPr bwMode="auto">
            <a:xfrm flipH="1">
              <a:off x="1328"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49" name="Oval 660"/>
            <p:cNvSpPr>
              <a:spLocks noChangeArrowheads="1"/>
            </p:cNvSpPr>
            <p:nvPr/>
          </p:nvSpPr>
          <p:spPr bwMode="auto">
            <a:xfrm flipH="1">
              <a:off x="1550" y="2782"/>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0" name="Oval 661"/>
            <p:cNvSpPr>
              <a:spLocks noChangeArrowheads="1"/>
            </p:cNvSpPr>
            <p:nvPr/>
          </p:nvSpPr>
          <p:spPr bwMode="auto">
            <a:xfrm flipH="1">
              <a:off x="1634" y="2754"/>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1" name="Oval 662"/>
            <p:cNvSpPr>
              <a:spLocks noChangeArrowheads="1"/>
            </p:cNvSpPr>
            <p:nvPr/>
          </p:nvSpPr>
          <p:spPr bwMode="auto">
            <a:xfrm flipH="1">
              <a:off x="2051" y="2643"/>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2" name="Oval 663"/>
            <p:cNvSpPr>
              <a:spLocks noChangeArrowheads="1"/>
            </p:cNvSpPr>
            <p:nvPr/>
          </p:nvSpPr>
          <p:spPr bwMode="auto">
            <a:xfrm flipH="1">
              <a:off x="2162" y="272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3" name="Oval 664"/>
            <p:cNvSpPr>
              <a:spLocks noChangeArrowheads="1"/>
            </p:cNvSpPr>
            <p:nvPr/>
          </p:nvSpPr>
          <p:spPr bwMode="auto">
            <a:xfrm flipH="1">
              <a:off x="2106" y="2365"/>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4" name="Oval 665"/>
            <p:cNvSpPr>
              <a:spLocks noChangeArrowheads="1"/>
            </p:cNvSpPr>
            <p:nvPr/>
          </p:nvSpPr>
          <p:spPr bwMode="auto">
            <a:xfrm flipH="1">
              <a:off x="1939"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5" name="Oval 666"/>
            <p:cNvSpPr>
              <a:spLocks noChangeArrowheads="1"/>
            </p:cNvSpPr>
            <p:nvPr/>
          </p:nvSpPr>
          <p:spPr bwMode="auto">
            <a:xfrm flipH="1">
              <a:off x="2496" y="2310"/>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6" name="Oval 667"/>
            <p:cNvSpPr>
              <a:spLocks noChangeArrowheads="1"/>
            </p:cNvSpPr>
            <p:nvPr/>
          </p:nvSpPr>
          <p:spPr bwMode="auto">
            <a:xfrm flipH="1">
              <a:off x="2690"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7" name="Oval 668"/>
            <p:cNvSpPr>
              <a:spLocks noChangeArrowheads="1"/>
            </p:cNvSpPr>
            <p:nvPr/>
          </p:nvSpPr>
          <p:spPr bwMode="auto">
            <a:xfrm flipH="1">
              <a:off x="3135" y="233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8" name="Oval 669"/>
            <p:cNvSpPr>
              <a:spLocks noChangeArrowheads="1"/>
            </p:cNvSpPr>
            <p:nvPr/>
          </p:nvSpPr>
          <p:spPr bwMode="auto">
            <a:xfrm flipH="1">
              <a:off x="3052" y="22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59" name="Oval 670"/>
            <p:cNvSpPr>
              <a:spLocks noChangeArrowheads="1"/>
            </p:cNvSpPr>
            <p:nvPr/>
          </p:nvSpPr>
          <p:spPr bwMode="auto">
            <a:xfrm flipH="1">
              <a:off x="3274" y="2421"/>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60" name="Oval 671"/>
            <p:cNvSpPr>
              <a:spLocks noChangeArrowheads="1"/>
            </p:cNvSpPr>
            <p:nvPr/>
          </p:nvSpPr>
          <p:spPr bwMode="auto">
            <a:xfrm flipH="1">
              <a:off x="2607" y="2671"/>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61" name="Oval 672"/>
            <p:cNvSpPr>
              <a:spLocks noChangeArrowheads="1"/>
            </p:cNvSpPr>
            <p:nvPr/>
          </p:nvSpPr>
          <p:spPr bwMode="auto">
            <a:xfrm flipH="1">
              <a:off x="2496" y="2615"/>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62" name="Oval 673"/>
            <p:cNvSpPr>
              <a:spLocks noChangeArrowheads="1"/>
            </p:cNvSpPr>
            <p:nvPr/>
          </p:nvSpPr>
          <p:spPr bwMode="auto">
            <a:xfrm flipH="1">
              <a:off x="2551" y="2893"/>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8563" name="Oval 674"/>
            <p:cNvSpPr>
              <a:spLocks noChangeArrowheads="1"/>
            </p:cNvSpPr>
            <p:nvPr/>
          </p:nvSpPr>
          <p:spPr bwMode="auto">
            <a:xfrm flipH="1">
              <a:off x="3191" y="2727"/>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grpSp>
      <p:sp>
        <p:nvSpPr>
          <p:cNvPr id="277" name="TextBox 276"/>
          <p:cNvSpPr txBox="1"/>
          <p:nvPr/>
        </p:nvSpPr>
        <p:spPr>
          <a:xfrm>
            <a:off x="8949260" y="6550224"/>
            <a:ext cx="1718740" cy="307777"/>
          </a:xfrm>
          <a:prstGeom prst="rect">
            <a:avLst/>
          </a:prstGeom>
          <a:noFill/>
        </p:spPr>
        <p:txBody>
          <a:bodyPr wrap="none" rtlCol="0">
            <a:spAutoFit/>
          </a:bodyPr>
          <a:lstStyle/>
          <a:p>
            <a:r>
              <a:rPr lang="en-US" sz="1400" dirty="0"/>
              <a:t>Source: N. </a:t>
            </a:r>
            <a:r>
              <a:rPr lang="en-US" sz="1400" dirty="0" err="1"/>
              <a:t>Snavely</a:t>
            </a:r>
            <a:endParaRPr lang="en-US" sz="1400" dirty="0"/>
          </a:p>
        </p:txBody>
      </p:sp>
    </p:spTree>
    <p:extLst>
      <p:ext uri="{BB962C8B-B14F-4D97-AF65-F5344CB8AC3E}">
        <p14:creationId xmlns:p14="http://schemas.microsoft.com/office/powerpoint/2010/main" val="1144704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5235"/>
                                        </p:tgtEl>
                                        <p:attrNameLst>
                                          <p:attrName>style.visibility</p:attrName>
                                        </p:attrNameLst>
                                      </p:cBhvr>
                                      <p:to>
                                        <p:strVal val="visible"/>
                                      </p:to>
                                    </p:set>
                                    <p:animEffect transition="in" filter="fade">
                                      <p:cBhvr>
                                        <p:cTn id="10" dur="500"/>
                                        <p:tgtEl>
                                          <p:spTgt spid="195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23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734"/>
          <p:cNvSpPr>
            <a:spLocks noChangeShapeType="1"/>
          </p:cNvSpPr>
          <p:nvPr/>
        </p:nvSpPr>
        <p:spPr bwMode="auto">
          <a:xfrm flipH="1" flipV="1">
            <a:off x="4559301" y="4465638"/>
            <a:ext cx="3332163" cy="129540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59" name="Rectangle 2"/>
          <p:cNvSpPr>
            <a:spLocks noGrp="1" noChangeArrowheads="1"/>
          </p:cNvSpPr>
          <p:nvPr>
            <p:ph type="title"/>
          </p:nvPr>
        </p:nvSpPr>
        <p:spPr/>
        <p:txBody>
          <a:bodyPr/>
          <a:lstStyle/>
          <a:p>
            <a:r>
              <a:rPr lang="en-US" altLang="en-US"/>
              <a:t>Feature matching</a:t>
            </a:r>
          </a:p>
        </p:txBody>
      </p:sp>
      <p:grpSp>
        <p:nvGrpSpPr>
          <p:cNvPr id="19460" name="Group 585"/>
          <p:cNvGrpSpPr>
            <a:grpSpLocks/>
          </p:cNvGrpSpPr>
          <p:nvPr/>
        </p:nvGrpSpPr>
        <p:grpSpPr bwMode="auto">
          <a:xfrm>
            <a:off x="3937001" y="2395539"/>
            <a:ext cx="4232275" cy="3711575"/>
            <a:chOff x="1300" y="1670"/>
            <a:chExt cx="2049" cy="1800"/>
          </a:xfrm>
        </p:grpSpPr>
        <p:sp>
          <p:nvSpPr>
            <p:cNvPr id="19608" name="Line 584"/>
            <p:cNvSpPr>
              <a:spLocks noChangeShapeType="1"/>
            </p:cNvSpPr>
            <p:nvPr/>
          </p:nvSpPr>
          <p:spPr bwMode="auto">
            <a:xfrm flipH="1">
              <a:off x="3098" y="2354"/>
              <a:ext cx="24" cy="43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09" name="Line 582"/>
            <p:cNvSpPr>
              <a:spLocks noChangeShapeType="1"/>
            </p:cNvSpPr>
            <p:nvPr/>
          </p:nvSpPr>
          <p:spPr bwMode="auto">
            <a:xfrm>
              <a:off x="3074" y="2813"/>
              <a:ext cx="120" cy="43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0" name="Line 580"/>
            <p:cNvSpPr>
              <a:spLocks noChangeShapeType="1"/>
            </p:cNvSpPr>
            <p:nvPr/>
          </p:nvSpPr>
          <p:spPr bwMode="auto">
            <a:xfrm>
              <a:off x="2638" y="2281"/>
              <a:ext cx="483" cy="4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1" name="Line 581"/>
            <p:cNvSpPr>
              <a:spLocks noChangeShapeType="1"/>
            </p:cNvSpPr>
            <p:nvPr/>
          </p:nvSpPr>
          <p:spPr bwMode="auto">
            <a:xfrm flipV="1">
              <a:off x="2057" y="2273"/>
              <a:ext cx="580" cy="468"/>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2" name="Line 5"/>
            <p:cNvSpPr>
              <a:spLocks noChangeShapeType="1"/>
            </p:cNvSpPr>
            <p:nvPr/>
          </p:nvSpPr>
          <p:spPr bwMode="auto">
            <a:xfrm>
              <a:off x="1912" y="1809"/>
              <a:ext cx="166" cy="4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3" name="Line 6"/>
            <p:cNvSpPr>
              <a:spLocks noChangeShapeType="1"/>
            </p:cNvSpPr>
            <p:nvPr/>
          </p:nvSpPr>
          <p:spPr bwMode="auto">
            <a:xfrm>
              <a:off x="1912" y="1809"/>
              <a:ext cx="139" cy="9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4" name="Line 7"/>
            <p:cNvSpPr>
              <a:spLocks noChangeShapeType="1"/>
            </p:cNvSpPr>
            <p:nvPr/>
          </p:nvSpPr>
          <p:spPr bwMode="auto">
            <a:xfrm flipH="1">
              <a:off x="2051" y="2282"/>
              <a:ext cx="27" cy="50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5" name="Line 8"/>
            <p:cNvSpPr>
              <a:spLocks noChangeShapeType="1"/>
            </p:cNvSpPr>
            <p:nvPr/>
          </p:nvSpPr>
          <p:spPr bwMode="auto">
            <a:xfrm>
              <a:off x="1522" y="2615"/>
              <a:ext cx="529" cy="16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6" name="Line 10"/>
            <p:cNvSpPr>
              <a:spLocks noChangeShapeType="1"/>
            </p:cNvSpPr>
            <p:nvPr/>
          </p:nvSpPr>
          <p:spPr bwMode="auto">
            <a:xfrm>
              <a:off x="1522" y="3144"/>
              <a:ext cx="473" cy="194"/>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7" name="Line 16"/>
            <p:cNvSpPr>
              <a:spLocks noChangeShapeType="1"/>
            </p:cNvSpPr>
            <p:nvPr/>
          </p:nvSpPr>
          <p:spPr bwMode="auto">
            <a:xfrm>
              <a:off x="2440" y="3227"/>
              <a:ext cx="473" cy="5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8" name="Line 17"/>
            <p:cNvSpPr>
              <a:spLocks noChangeShapeType="1"/>
            </p:cNvSpPr>
            <p:nvPr/>
          </p:nvSpPr>
          <p:spPr bwMode="auto">
            <a:xfrm flipV="1">
              <a:off x="1467" y="2782"/>
              <a:ext cx="556" cy="30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9" name="Line 24"/>
            <p:cNvSpPr>
              <a:spLocks noChangeShapeType="1"/>
            </p:cNvSpPr>
            <p:nvPr/>
          </p:nvSpPr>
          <p:spPr bwMode="auto">
            <a:xfrm flipV="1">
              <a:off x="2440" y="2782"/>
              <a:ext cx="640" cy="44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20" name="Line 32"/>
            <p:cNvSpPr>
              <a:spLocks noChangeShapeType="1"/>
            </p:cNvSpPr>
            <p:nvPr/>
          </p:nvSpPr>
          <p:spPr bwMode="auto">
            <a:xfrm flipV="1">
              <a:off x="2579" y="2004"/>
              <a:ext cx="445" cy="25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21" name="Line 34"/>
            <p:cNvSpPr>
              <a:spLocks noChangeShapeType="1"/>
            </p:cNvSpPr>
            <p:nvPr/>
          </p:nvSpPr>
          <p:spPr bwMode="auto">
            <a:xfrm flipH="1" flipV="1">
              <a:off x="2078" y="2727"/>
              <a:ext cx="529" cy="2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pic>
          <p:nvPicPr>
            <p:cNvPr id="19622" name="Picture 39" descr="vgasull_23497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 y="3199"/>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3" name="Picture 40" descr="vgasull_251380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 y="186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4" name="Picture 41" descr="12537899@N00_619986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 y="300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5" name="Picture 49" descr="amos_33004438"/>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5" y="1670"/>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4925">
                  <a:solidFill>
                    <a:srgbClr val="000000"/>
                  </a:solidFill>
                  <a:miter lim="800000"/>
                  <a:headEnd/>
                  <a:tailEnd/>
                </a14:hiddenLine>
              </a:ext>
            </a:extLst>
          </p:spPr>
        </p:pic>
        <p:pic>
          <p:nvPicPr>
            <p:cNvPr id="19626" name="Picture 50" descr="antmoose_35893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5" y="2059"/>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7" name="Picture 51" descr="brodo_16087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 y="311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8" name="Picture 54"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9" name="Picture 55" descr="ekenzie_1894713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46" y="3088"/>
              <a:ext cx="243"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0" name="Picture 56" descr="ewanmcdowall_6082158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84" y="261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1" name="Picture 57"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2" name="Picture 58" descr="kurtnaks_3126328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39" y="2476"/>
              <a:ext cx="24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3" name="Picture 59" descr="kurtnaks_3126473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07" y="3088"/>
              <a:ext cx="242"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4" name="Picture 61" descr="kurtnaks_312682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2" y="1809"/>
              <a:ext cx="362"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5" name="Picture 65" descr="mrjennings_2329908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68" y="2588"/>
              <a:ext cx="271" cy="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6" name="Picture 66" descr="mrjennings_626244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13" y="2643"/>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7" name="Picture 67" descr="mscolly_851276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8" name="Picture 70"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9" name="Picture 71"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40" name="Picture 73" descr="mscolly_851276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641" name="Oval 74"/>
            <p:cNvSpPr>
              <a:spLocks noChangeArrowheads="1"/>
            </p:cNvSpPr>
            <p:nvPr/>
          </p:nvSpPr>
          <p:spPr bwMode="auto">
            <a:xfrm flipH="1">
              <a:off x="1828" y="178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2" name="Oval 75"/>
            <p:cNvSpPr>
              <a:spLocks noChangeArrowheads="1"/>
            </p:cNvSpPr>
            <p:nvPr/>
          </p:nvSpPr>
          <p:spPr bwMode="auto">
            <a:xfrm flipH="1">
              <a:off x="1934" y="1837"/>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3" name="Oval 76"/>
            <p:cNvSpPr>
              <a:spLocks noChangeArrowheads="1"/>
            </p:cNvSpPr>
            <p:nvPr/>
          </p:nvSpPr>
          <p:spPr bwMode="auto">
            <a:xfrm flipH="1">
              <a:off x="2045" y="172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4" name="Oval 77"/>
            <p:cNvSpPr>
              <a:spLocks noChangeArrowheads="1"/>
            </p:cNvSpPr>
            <p:nvPr/>
          </p:nvSpPr>
          <p:spPr bwMode="auto">
            <a:xfrm flipH="1">
              <a:off x="1967" y="210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5" name="Oval 78"/>
            <p:cNvSpPr>
              <a:spLocks noChangeArrowheads="1"/>
            </p:cNvSpPr>
            <p:nvPr/>
          </p:nvSpPr>
          <p:spPr bwMode="auto">
            <a:xfrm flipH="1">
              <a:off x="2078"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6" name="Oval 79"/>
            <p:cNvSpPr>
              <a:spLocks noChangeArrowheads="1"/>
            </p:cNvSpPr>
            <p:nvPr/>
          </p:nvSpPr>
          <p:spPr bwMode="auto">
            <a:xfrm flipH="1">
              <a:off x="1773"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endParaRPr lang="en-US" altLang="en-US"/>
            </a:p>
          </p:txBody>
        </p:sp>
        <p:sp>
          <p:nvSpPr>
            <p:cNvPr id="19647" name="Oval 80"/>
            <p:cNvSpPr>
              <a:spLocks noChangeArrowheads="1"/>
            </p:cNvSpPr>
            <p:nvPr/>
          </p:nvSpPr>
          <p:spPr bwMode="auto">
            <a:xfrm flipH="1">
              <a:off x="2468"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8" name="Oval 81"/>
            <p:cNvSpPr>
              <a:spLocks noChangeArrowheads="1"/>
            </p:cNvSpPr>
            <p:nvPr/>
          </p:nvSpPr>
          <p:spPr bwMode="auto">
            <a:xfrm flipH="1">
              <a:off x="1967" y="2282"/>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9" name="Oval 82"/>
            <p:cNvSpPr>
              <a:spLocks noChangeArrowheads="1"/>
            </p:cNvSpPr>
            <p:nvPr/>
          </p:nvSpPr>
          <p:spPr bwMode="auto">
            <a:xfrm flipH="1">
              <a:off x="2718" y="189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0" name="Oval 83"/>
            <p:cNvSpPr>
              <a:spLocks noChangeArrowheads="1"/>
            </p:cNvSpPr>
            <p:nvPr/>
          </p:nvSpPr>
          <p:spPr bwMode="auto">
            <a:xfrm flipH="1">
              <a:off x="2551" y="2004"/>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1" name="Oval 84"/>
            <p:cNvSpPr>
              <a:spLocks noChangeArrowheads="1"/>
            </p:cNvSpPr>
            <p:nvPr/>
          </p:nvSpPr>
          <p:spPr bwMode="auto">
            <a:xfrm flipH="1">
              <a:off x="2440"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2" name="Oval 85"/>
            <p:cNvSpPr>
              <a:spLocks noChangeArrowheads="1"/>
            </p:cNvSpPr>
            <p:nvPr/>
          </p:nvSpPr>
          <p:spPr bwMode="auto">
            <a:xfrm flipH="1">
              <a:off x="2718" y="2337"/>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3" name="Oval 86"/>
            <p:cNvSpPr>
              <a:spLocks noChangeArrowheads="1"/>
            </p:cNvSpPr>
            <p:nvPr/>
          </p:nvSpPr>
          <p:spPr bwMode="auto">
            <a:xfrm flipH="1">
              <a:off x="2551" y="2699"/>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4" name="Oval 87"/>
            <p:cNvSpPr>
              <a:spLocks noChangeArrowheads="1"/>
            </p:cNvSpPr>
            <p:nvPr/>
          </p:nvSpPr>
          <p:spPr bwMode="auto">
            <a:xfrm flipH="1">
              <a:off x="2662"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5" name="Oval 88"/>
            <p:cNvSpPr>
              <a:spLocks noChangeArrowheads="1"/>
            </p:cNvSpPr>
            <p:nvPr/>
          </p:nvSpPr>
          <p:spPr bwMode="auto">
            <a:xfrm flipH="1">
              <a:off x="2190" y="2643"/>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6" name="Oval 89"/>
            <p:cNvSpPr>
              <a:spLocks noChangeArrowheads="1"/>
            </p:cNvSpPr>
            <p:nvPr/>
          </p:nvSpPr>
          <p:spPr bwMode="auto">
            <a:xfrm flipH="1">
              <a:off x="2496" y="286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7" name="Oval 90"/>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8" name="Oval 91"/>
            <p:cNvSpPr>
              <a:spLocks noChangeArrowheads="1"/>
            </p:cNvSpPr>
            <p:nvPr/>
          </p:nvSpPr>
          <p:spPr bwMode="auto">
            <a:xfrm flipH="1">
              <a:off x="1550" y="253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9" name="Oval 92"/>
            <p:cNvSpPr>
              <a:spLocks noChangeArrowheads="1"/>
            </p:cNvSpPr>
            <p:nvPr/>
          </p:nvSpPr>
          <p:spPr bwMode="auto">
            <a:xfrm flipH="1">
              <a:off x="1494" y="267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0" name="Oval 93"/>
            <p:cNvSpPr>
              <a:spLocks noChangeArrowheads="1"/>
            </p:cNvSpPr>
            <p:nvPr/>
          </p:nvSpPr>
          <p:spPr bwMode="auto">
            <a:xfrm flipH="1">
              <a:off x="1439" y="2143"/>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1" name="Oval 94"/>
            <p:cNvSpPr>
              <a:spLocks noChangeArrowheads="1"/>
            </p:cNvSpPr>
            <p:nvPr/>
          </p:nvSpPr>
          <p:spPr bwMode="auto">
            <a:xfrm flipH="1">
              <a:off x="1606" y="2170"/>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2" name="Oval 95"/>
            <p:cNvSpPr>
              <a:spLocks noChangeArrowheads="1"/>
            </p:cNvSpPr>
            <p:nvPr/>
          </p:nvSpPr>
          <p:spPr bwMode="auto">
            <a:xfrm flipH="1">
              <a:off x="1606" y="311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3" name="Oval 96"/>
            <p:cNvSpPr>
              <a:spLocks noChangeArrowheads="1"/>
            </p:cNvSpPr>
            <p:nvPr/>
          </p:nvSpPr>
          <p:spPr bwMode="auto">
            <a:xfrm flipH="1">
              <a:off x="1550" y="319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4" name="Oval 97"/>
            <p:cNvSpPr>
              <a:spLocks noChangeArrowheads="1"/>
            </p:cNvSpPr>
            <p:nvPr/>
          </p:nvSpPr>
          <p:spPr bwMode="auto">
            <a:xfrm flipH="1">
              <a:off x="3191"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5" name="Oval 98"/>
            <p:cNvSpPr>
              <a:spLocks noChangeArrowheads="1"/>
            </p:cNvSpPr>
            <p:nvPr/>
          </p:nvSpPr>
          <p:spPr bwMode="auto">
            <a:xfrm flipH="1">
              <a:off x="1967"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6" name="Oval 99"/>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7" name="Oval 100"/>
            <p:cNvSpPr>
              <a:spLocks noChangeArrowheads="1"/>
            </p:cNvSpPr>
            <p:nvPr/>
          </p:nvSpPr>
          <p:spPr bwMode="auto">
            <a:xfrm flipH="1">
              <a:off x="1828"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8" name="Oval 101"/>
            <p:cNvSpPr>
              <a:spLocks noChangeArrowheads="1"/>
            </p:cNvSpPr>
            <p:nvPr/>
          </p:nvSpPr>
          <p:spPr bwMode="auto">
            <a:xfrm flipH="1">
              <a:off x="1939"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9" name="Oval 102"/>
            <p:cNvSpPr>
              <a:spLocks noChangeArrowheads="1"/>
            </p:cNvSpPr>
            <p:nvPr/>
          </p:nvSpPr>
          <p:spPr bwMode="auto">
            <a:xfrm flipH="1">
              <a:off x="1912" y="3338"/>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0" name="Oval 103"/>
            <p:cNvSpPr>
              <a:spLocks noChangeArrowheads="1"/>
            </p:cNvSpPr>
            <p:nvPr/>
          </p:nvSpPr>
          <p:spPr bwMode="auto">
            <a:xfrm flipH="1">
              <a:off x="2051" y="2838"/>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1" name="Oval 104"/>
            <p:cNvSpPr>
              <a:spLocks noChangeArrowheads="1"/>
            </p:cNvSpPr>
            <p:nvPr/>
          </p:nvSpPr>
          <p:spPr bwMode="auto">
            <a:xfrm flipH="1">
              <a:off x="2329"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2" name="Oval 105"/>
            <p:cNvSpPr>
              <a:spLocks noChangeArrowheads="1"/>
            </p:cNvSpPr>
            <p:nvPr/>
          </p:nvSpPr>
          <p:spPr bwMode="auto">
            <a:xfrm flipH="1">
              <a:off x="3302"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3" name="Oval 106"/>
            <p:cNvSpPr>
              <a:spLocks noChangeArrowheads="1"/>
            </p:cNvSpPr>
            <p:nvPr/>
          </p:nvSpPr>
          <p:spPr bwMode="auto">
            <a:xfrm flipH="1">
              <a:off x="2802" y="3199"/>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4" name="Oval 107"/>
            <p:cNvSpPr>
              <a:spLocks noChangeArrowheads="1"/>
            </p:cNvSpPr>
            <p:nvPr/>
          </p:nvSpPr>
          <p:spPr bwMode="auto">
            <a:xfrm flipH="1">
              <a:off x="3135" y="278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5" name="Oval 108"/>
            <p:cNvSpPr>
              <a:spLocks noChangeArrowheads="1"/>
            </p:cNvSpPr>
            <p:nvPr/>
          </p:nvSpPr>
          <p:spPr bwMode="auto">
            <a:xfrm flipH="1">
              <a:off x="2885"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6" name="Oval 109"/>
            <p:cNvSpPr>
              <a:spLocks noChangeArrowheads="1"/>
            </p:cNvSpPr>
            <p:nvPr/>
          </p:nvSpPr>
          <p:spPr bwMode="auto">
            <a:xfrm flipH="1">
              <a:off x="2996"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7" name="Oval 110"/>
            <p:cNvSpPr>
              <a:spLocks noChangeArrowheads="1"/>
            </p:cNvSpPr>
            <p:nvPr/>
          </p:nvSpPr>
          <p:spPr bwMode="auto">
            <a:xfrm flipH="1">
              <a:off x="2968" y="1920"/>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8" name="Oval 112"/>
            <p:cNvSpPr>
              <a:spLocks noChangeArrowheads="1"/>
            </p:cNvSpPr>
            <p:nvPr/>
          </p:nvSpPr>
          <p:spPr bwMode="auto">
            <a:xfrm flipH="1">
              <a:off x="3135" y="205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9" name="Oval 134"/>
            <p:cNvSpPr>
              <a:spLocks noChangeArrowheads="1"/>
            </p:cNvSpPr>
            <p:nvPr/>
          </p:nvSpPr>
          <p:spPr bwMode="auto">
            <a:xfrm flipH="1">
              <a:off x="3219" y="2337"/>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0" name="Oval 136"/>
            <p:cNvSpPr>
              <a:spLocks noChangeArrowheads="1"/>
            </p:cNvSpPr>
            <p:nvPr/>
          </p:nvSpPr>
          <p:spPr bwMode="auto">
            <a:xfrm flipH="1">
              <a:off x="3219" y="2254"/>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1" name="Oval 147"/>
            <p:cNvSpPr>
              <a:spLocks noChangeArrowheads="1"/>
            </p:cNvSpPr>
            <p:nvPr/>
          </p:nvSpPr>
          <p:spPr bwMode="auto">
            <a:xfrm flipH="1">
              <a:off x="1328" y="3032"/>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2" name="Oval 150"/>
            <p:cNvSpPr>
              <a:spLocks noChangeArrowheads="1"/>
            </p:cNvSpPr>
            <p:nvPr/>
          </p:nvSpPr>
          <p:spPr bwMode="auto">
            <a:xfrm flipH="1">
              <a:off x="1912" y="1753"/>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3" name="Oval 151"/>
            <p:cNvSpPr>
              <a:spLocks noChangeArrowheads="1"/>
            </p:cNvSpPr>
            <p:nvPr/>
          </p:nvSpPr>
          <p:spPr bwMode="auto">
            <a:xfrm flipH="1">
              <a:off x="2023" y="180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4" name="Oval 152"/>
            <p:cNvSpPr>
              <a:spLocks noChangeArrowheads="1"/>
            </p:cNvSpPr>
            <p:nvPr/>
          </p:nvSpPr>
          <p:spPr bwMode="auto">
            <a:xfrm flipH="1">
              <a:off x="2496"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5" name="Oval 153"/>
            <p:cNvSpPr>
              <a:spLocks noChangeArrowheads="1"/>
            </p:cNvSpPr>
            <p:nvPr/>
          </p:nvSpPr>
          <p:spPr bwMode="auto">
            <a:xfrm flipH="1">
              <a:off x="2635"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6" name="Oval 154"/>
            <p:cNvSpPr>
              <a:spLocks noChangeArrowheads="1"/>
            </p:cNvSpPr>
            <p:nvPr/>
          </p:nvSpPr>
          <p:spPr bwMode="auto">
            <a:xfrm flipH="1">
              <a:off x="2662" y="1837"/>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7" name="Oval 155"/>
            <p:cNvSpPr>
              <a:spLocks noChangeArrowheads="1"/>
            </p:cNvSpPr>
            <p:nvPr/>
          </p:nvSpPr>
          <p:spPr bwMode="auto">
            <a:xfrm flipH="1">
              <a:off x="3191"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8" name="Oval 156"/>
            <p:cNvSpPr>
              <a:spLocks noChangeArrowheads="1"/>
            </p:cNvSpPr>
            <p:nvPr/>
          </p:nvSpPr>
          <p:spPr bwMode="auto">
            <a:xfrm flipH="1">
              <a:off x="3080"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9" name="Oval 157"/>
            <p:cNvSpPr>
              <a:spLocks noChangeArrowheads="1"/>
            </p:cNvSpPr>
            <p:nvPr/>
          </p:nvSpPr>
          <p:spPr bwMode="auto">
            <a:xfrm flipH="1">
              <a:off x="2996" y="2004"/>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0" name="Oval 158"/>
            <p:cNvSpPr>
              <a:spLocks noChangeArrowheads="1"/>
            </p:cNvSpPr>
            <p:nvPr/>
          </p:nvSpPr>
          <p:spPr bwMode="auto">
            <a:xfrm flipH="1">
              <a:off x="1439" y="222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1" name="Oval 159"/>
            <p:cNvSpPr>
              <a:spLocks noChangeArrowheads="1"/>
            </p:cNvSpPr>
            <p:nvPr/>
          </p:nvSpPr>
          <p:spPr bwMode="auto">
            <a:xfrm flipH="1">
              <a:off x="1634" y="208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2" name="Oval 160"/>
            <p:cNvSpPr>
              <a:spLocks noChangeArrowheads="1"/>
            </p:cNvSpPr>
            <p:nvPr/>
          </p:nvSpPr>
          <p:spPr bwMode="auto">
            <a:xfrm flipH="1">
              <a:off x="2523" y="2198"/>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3" name="Oval 161"/>
            <p:cNvSpPr>
              <a:spLocks noChangeArrowheads="1"/>
            </p:cNvSpPr>
            <p:nvPr/>
          </p:nvSpPr>
          <p:spPr bwMode="auto">
            <a:xfrm flipH="1">
              <a:off x="2468" y="236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4" name="Oval 162"/>
            <p:cNvSpPr>
              <a:spLocks noChangeArrowheads="1"/>
            </p:cNvSpPr>
            <p:nvPr/>
          </p:nvSpPr>
          <p:spPr bwMode="auto">
            <a:xfrm flipH="1">
              <a:off x="2635" y="2282"/>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5" name="Oval 163"/>
            <p:cNvSpPr>
              <a:spLocks noChangeArrowheads="1"/>
            </p:cNvSpPr>
            <p:nvPr/>
          </p:nvSpPr>
          <p:spPr bwMode="auto">
            <a:xfrm flipH="1">
              <a:off x="2078" y="2282"/>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6" name="Oval 164"/>
            <p:cNvSpPr>
              <a:spLocks noChangeArrowheads="1"/>
            </p:cNvSpPr>
            <p:nvPr/>
          </p:nvSpPr>
          <p:spPr bwMode="auto">
            <a:xfrm flipH="1">
              <a:off x="2106" y="208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7" name="Oval 165"/>
            <p:cNvSpPr>
              <a:spLocks noChangeArrowheads="1"/>
            </p:cNvSpPr>
            <p:nvPr/>
          </p:nvSpPr>
          <p:spPr bwMode="auto">
            <a:xfrm flipH="1">
              <a:off x="1967" y="2671"/>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8" name="Oval 166"/>
            <p:cNvSpPr>
              <a:spLocks noChangeArrowheads="1"/>
            </p:cNvSpPr>
            <p:nvPr/>
          </p:nvSpPr>
          <p:spPr bwMode="auto">
            <a:xfrm flipH="1">
              <a:off x="2635" y="2838"/>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9" name="Oval 167"/>
            <p:cNvSpPr>
              <a:spLocks noChangeArrowheads="1"/>
            </p:cNvSpPr>
            <p:nvPr/>
          </p:nvSpPr>
          <p:spPr bwMode="auto">
            <a:xfrm flipH="1">
              <a:off x="2662" y="2643"/>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0" name="Oval 168"/>
            <p:cNvSpPr>
              <a:spLocks noChangeArrowheads="1"/>
            </p:cNvSpPr>
            <p:nvPr/>
          </p:nvSpPr>
          <p:spPr bwMode="auto">
            <a:xfrm flipH="1">
              <a:off x="3052"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1" name="Oval 169"/>
            <p:cNvSpPr>
              <a:spLocks noChangeArrowheads="1"/>
            </p:cNvSpPr>
            <p:nvPr/>
          </p:nvSpPr>
          <p:spPr bwMode="auto">
            <a:xfrm flipH="1">
              <a:off x="3080" y="2671"/>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2" name="Oval 170"/>
            <p:cNvSpPr>
              <a:spLocks noChangeArrowheads="1"/>
            </p:cNvSpPr>
            <p:nvPr/>
          </p:nvSpPr>
          <p:spPr bwMode="auto">
            <a:xfrm flipH="1">
              <a:off x="2941"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3" name="Oval 201"/>
            <p:cNvSpPr>
              <a:spLocks noChangeArrowheads="1"/>
            </p:cNvSpPr>
            <p:nvPr/>
          </p:nvSpPr>
          <p:spPr bwMode="auto">
            <a:xfrm flipH="1">
              <a:off x="3219" y="3255"/>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4" name="Oval 202"/>
            <p:cNvSpPr>
              <a:spLocks noChangeArrowheads="1"/>
            </p:cNvSpPr>
            <p:nvPr/>
          </p:nvSpPr>
          <p:spPr bwMode="auto">
            <a:xfrm flipH="1">
              <a:off x="3135"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5" name="Oval 203"/>
            <p:cNvSpPr>
              <a:spLocks noChangeArrowheads="1"/>
            </p:cNvSpPr>
            <p:nvPr/>
          </p:nvSpPr>
          <p:spPr bwMode="auto">
            <a:xfrm flipH="1">
              <a:off x="2885"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6" name="Oval 204"/>
            <p:cNvSpPr>
              <a:spLocks noChangeArrowheads="1"/>
            </p:cNvSpPr>
            <p:nvPr/>
          </p:nvSpPr>
          <p:spPr bwMode="auto">
            <a:xfrm flipH="1">
              <a:off x="2913" y="3144"/>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7" name="Oval 205"/>
            <p:cNvSpPr>
              <a:spLocks noChangeArrowheads="1"/>
            </p:cNvSpPr>
            <p:nvPr/>
          </p:nvSpPr>
          <p:spPr bwMode="auto">
            <a:xfrm flipH="1">
              <a:off x="2468" y="322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8" name="Oval 206"/>
            <p:cNvSpPr>
              <a:spLocks noChangeArrowheads="1"/>
            </p:cNvSpPr>
            <p:nvPr/>
          </p:nvSpPr>
          <p:spPr bwMode="auto">
            <a:xfrm flipH="1">
              <a:off x="2273" y="3255"/>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9" name="Oval 207"/>
            <p:cNvSpPr>
              <a:spLocks noChangeArrowheads="1"/>
            </p:cNvSpPr>
            <p:nvPr/>
          </p:nvSpPr>
          <p:spPr bwMode="auto">
            <a:xfrm flipH="1">
              <a:off x="2551"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0" name="Oval 213"/>
            <p:cNvSpPr>
              <a:spLocks noChangeArrowheads="1"/>
            </p:cNvSpPr>
            <p:nvPr/>
          </p:nvSpPr>
          <p:spPr bwMode="auto">
            <a:xfrm flipH="1">
              <a:off x="2051" y="336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1" name="Oval 214"/>
            <p:cNvSpPr>
              <a:spLocks noChangeArrowheads="1"/>
            </p:cNvSpPr>
            <p:nvPr/>
          </p:nvSpPr>
          <p:spPr bwMode="auto">
            <a:xfrm flipH="1">
              <a:off x="1828"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2" name="Oval 215"/>
            <p:cNvSpPr>
              <a:spLocks noChangeArrowheads="1"/>
            </p:cNvSpPr>
            <p:nvPr/>
          </p:nvSpPr>
          <p:spPr bwMode="auto">
            <a:xfrm flipH="1">
              <a:off x="1884" y="339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3" name="Oval 219"/>
            <p:cNvSpPr>
              <a:spLocks noChangeArrowheads="1"/>
            </p:cNvSpPr>
            <p:nvPr/>
          </p:nvSpPr>
          <p:spPr bwMode="auto">
            <a:xfrm flipH="1">
              <a:off x="1328" y="319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4" name="Oval 220"/>
            <p:cNvSpPr>
              <a:spLocks noChangeArrowheads="1"/>
            </p:cNvSpPr>
            <p:nvPr/>
          </p:nvSpPr>
          <p:spPr bwMode="auto">
            <a:xfrm flipH="1">
              <a:off x="1439" y="3060"/>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5" name="Oval 221"/>
            <p:cNvSpPr>
              <a:spLocks noChangeArrowheads="1"/>
            </p:cNvSpPr>
            <p:nvPr/>
          </p:nvSpPr>
          <p:spPr bwMode="auto">
            <a:xfrm flipH="1">
              <a:off x="1578" y="2699"/>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6" name="Oval 222"/>
            <p:cNvSpPr>
              <a:spLocks noChangeArrowheads="1"/>
            </p:cNvSpPr>
            <p:nvPr/>
          </p:nvSpPr>
          <p:spPr bwMode="auto">
            <a:xfrm flipH="1">
              <a:off x="1606" y="261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7" name="Oval 223"/>
            <p:cNvSpPr>
              <a:spLocks noChangeArrowheads="1"/>
            </p:cNvSpPr>
            <p:nvPr/>
          </p:nvSpPr>
          <p:spPr bwMode="auto">
            <a:xfrm flipH="1">
              <a:off x="1467" y="27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8" name="Oval 224"/>
            <p:cNvSpPr>
              <a:spLocks noChangeArrowheads="1"/>
            </p:cNvSpPr>
            <p:nvPr/>
          </p:nvSpPr>
          <p:spPr bwMode="auto">
            <a:xfrm flipH="1">
              <a:off x="1773" y="172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9" name="Oval 225"/>
            <p:cNvSpPr>
              <a:spLocks noChangeArrowheads="1"/>
            </p:cNvSpPr>
            <p:nvPr/>
          </p:nvSpPr>
          <p:spPr bwMode="auto">
            <a:xfrm flipH="1">
              <a:off x="1856" y="1865"/>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0" name="Oval 226"/>
            <p:cNvSpPr>
              <a:spLocks noChangeArrowheads="1"/>
            </p:cNvSpPr>
            <p:nvPr/>
          </p:nvSpPr>
          <p:spPr bwMode="auto">
            <a:xfrm flipH="1">
              <a:off x="2635" y="197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1" name="Oval 227"/>
            <p:cNvSpPr>
              <a:spLocks noChangeArrowheads="1"/>
            </p:cNvSpPr>
            <p:nvPr/>
          </p:nvSpPr>
          <p:spPr bwMode="auto">
            <a:xfrm flipH="1">
              <a:off x="2551" y="183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2" name="Oval 228"/>
            <p:cNvSpPr>
              <a:spLocks noChangeArrowheads="1"/>
            </p:cNvSpPr>
            <p:nvPr/>
          </p:nvSpPr>
          <p:spPr bwMode="auto">
            <a:xfrm flipH="1">
              <a:off x="3080" y="194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3" name="Oval 229"/>
            <p:cNvSpPr>
              <a:spLocks noChangeArrowheads="1"/>
            </p:cNvSpPr>
            <p:nvPr/>
          </p:nvSpPr>
          <p:spPr bwMode="auto">
            <a:xfrm flipH="1">
              <a:off x="3247" y="2087"/>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4" name="Oval 257"/>
            <p:cNvSpPr>
              <a:spLocks noChangeArrowheads="1"/>
            </p:cNvSpPr>
            <p:nvPr/>
          </p:nvSpPr>
          <p:spPr bwMode="auto">
            <a:xfrm flipH="1">
              <a:off x="2941" y="3366"/>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5" name="Oval 258"/>
            <p:cNvSpPr>
              <a:spLocks noChangeArrowheads="1"/>
            </p:cNvSpPr>
            <p:nvPr/>
          </p:nvSpPr>
          <p:spPr bwMode="auto">
            <a:xfrm flipH="1">
              <a:off x="2802" y="333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6" name="Oval 259"/>
            <p:cNvSpPr>
              <a:spLocks noChangeArrowheads="1"/>
            </p:cNvSpPr>
            <p:nvPr/>
          </p:nvSpPr>
          <p:spPr bwMode="auto">
            <a:xfrm flipH="1">
              <a:off x="2774"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7" name="Oval 260"/>
            <p:cNvSpPr>
              <a:spLocks noChangeArrowheads="1"/>
            </p:cNvSpPr>
            <p:nvPr/>
          </p:nvSpPr>
          <p:spPr bwMode="auto">
            <a:xfrm flipH="1">
              <a:off x="2412" y="3144"/>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8" name="Oval 261"/>
            <p:cNvSpPr>
              <a:spLocks noChangeArrowheads="1"/>
            </p:cNvSpPr>
            <p:nvPr/>
          </p:nvSpPr>
          <p:spPr bwMode="auto">
            <a:xfrm flipH="1">
              <a:off x="2523" y="3171"/>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9" name="Oval 262"/>
            <p:cNvSpPr>
              <a:spLocks noChangeArrowheads="1"/>
            </p:cNvSpPr>
            <p:nvPr/>
          </p:nvSpPr>
          <p:spPr bwMode="auto">
            <a:xfrm flipH="1">
              <a:off x="2357" y="3255"/>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0" name="Oval 263"/>
            <p:cNvSpPr>
              <a:spLocks noChangeArrowheads="1"/>
            </p:cNvSpPr>
            <p:nvPr/>
          </p:nvSpPr>
          <p:spPr bwMode="auto">
            <a:xfrm flipH="1">
              <a:off x="2051" y="3283"/>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1" name="Oval 264"/>
            <p:cNvSpPr>
              <a:spLocks noChangeArrowheads="1"/>
            </p:cNvSpPr>
            <p:nvPr/>
          </p:nvSpPr>
          <p:spPr bwMode="auto">
            <a:xfrm flipH="1">
              <a:off x="1967" y="3394"/>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2" name="Oval 270"/>
            <p:cNvSpPr>
              <a:spLocks noChangeArrowheads="1"/>
            </p:cNvSpPr>
            <p:nvPr/>
          </p:nvSpPr>
          <p:spPr bwMode="auto">
            <a:xfrm flipH="1">
              <a:off x="1439" y="3199"/>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3" name="Oval 271"/>
            <p:cNvSpPr>
              <a:spLocks noChangeArrowheads="1"/>
            </p:cNvSpPr>
            <p:nvPr/>
          </p:nvSpPr>
          <p:spPr bwMode="auto">
            <a:xfrm flipH="1">
              <a:off x="1522" y="306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4" name="Oval 272"/>
            <p:cNvSpPr>
              <a:spLocks noChangeArrowheads="1"/>
            </p:cNvSpPr>
            <p:nvPr/>
          </p:nvSpPr>
          <p:spPr bwMode="auto">
            <a:xfrm flipH="1">
              <a:off x="1328"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5" name="Oval 273"/>
            <p:cNvSpPr>
              <a:spLocks noChangeArrowheads="1"/>
            </p:cNvSpPr>
            <p:nvPr/>
          </p:nvSpPr>
          <p:spPr bwMode="auto">
            <a:xfrm flipH="1">
              <a:off x="1550" y="2782"/>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6" name="Oval 274"/>
            <p:cNvSpPr>
              <a:spLocks noChangeArrowheads="1"/>
            </p:cNvSpPr>
            <p:nvPr/>
          </p:nvSpPr>
          <p:spPr bwMode="auto">
            <a:xfrm flipH="1">
              <a:off x="1634" y="2754"/>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7" name="Oval 275"/>
            <p:cNvSpPr>
              <a:spLocks noChangeArrowheads="1"/>
            </p:cNvSpPr>
            <p:nvPr/>
          </p:nvSpPr>
          <p:spPr bwMode="auto">
            <a:xfrm flipH="1">
              <a:off x="2051" y="2643"/>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8" name="Oval 276"/>
            <p:cNvSpPr>
              <a:spLocks noChangeArrowheads="1"/>
            </p:cNvSpPr>
            <p:nvPr/>
          </p:nvSpPr>
          <p:spPr bwMode="auto">
            <a:xfrm flipH="1">
              <a:off x="2162" y="272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9" name="Oval 277"/>
            <p:cNvSpPr>
              <a:spLocks noChangeArrowheads="1"/>
            </p:cNvSpPr>
            <p:nvPr/>
          </p:nvSpPr>
          <p:spPr bwMode="auto">
            <a:xfrm flipH="1">
              <a:off x="2106" y="2365"/>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0" name="Oval 278"/>
            <p:cNvSpPr>
              <a:spLocks noChangeArrowheads="1"/>
            </p:cNvSpPr>
            <p:nvPr/>
          </p:nvSpPr>
          <p:spPr bwMode="auto">
            <a:xfrm flipH="1">
              <a:off x="1939"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1" name="Oval 279"/>
            <p:cNvSpPr>
              <a:spLocks noChangeArrowheads="1"/>
            </p:cNvSpPr>
            <p:nvPr/>
          </p:nvSpPr>
          <p:spPr bwMode="auto">
            <a:xfrm flipH="1">
              <a:off x="2496" y="2310"/>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2" name="Oval 280"/>
            <p:cNvSpPr>
              <a:spLocks noChangeArrowheads="1"/>
            </p:cNvSpPr>
            <p:nvPr/>
          </p:nvSpPr>
          <p:spPr bwMode="auto">
            <a:xfrm flipH="1">
              <a:off x="2690"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3" name="Oval 281"/>
            <p:cNvSpPr>
              <a:spLocks noChangeArrowheads="1"/>
            </p:cNvSpPr>
            <p:nvPr/>
          </p:nvSpPr>
          <p:spPr bwMode="auto">
            <a:xfrm flipH="1">
              <a:off x="3135" y="233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4" name="Oval 282"/>
            <p:cNvSpPr>
              <a:spLocks noChangeArrowheads="1"/>
            </p:cNvSpPr>
            <p:nvPr/>
          </p:nvSpPr>
          <p:spPr bwMode="auto">
            <a:xfrm flipH="1">
              <a:off x="3052" y="22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5" name="Oval 283"/>
            <p:cNvSpPr>
              <a:spLocks noChangeArrowheads="1"/>
            </p:cNvSpPr>
            <p:nvPr/>
          </p:nvSpPr>
          <p:spPr bwMode="auto">
            <a:xfrm flipH="1">
              <a:off x="3274" y="2421"/>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6" name="Oval 284"/>
            <p:cNvSpPr>
              <a:spLocks noChangeArrowheads="1"/>
            </p:cNvSpPr>
            <p:nvPr/>
          </p:nvSpPr>
          <p:spPr bwMode="auto">
            <a:xfrm flipH="1">
              <a:off x="2607" y="2671"/>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7" name="Oval 285"/>
            <p:cNvSpPr>
              <a:spLocks noChangeArrowheads="1"/>
            </p:cNvSpPr>
            <p:nvPr/>
          </p:nvSpPr>
          <p:spPr bwMode="auto">
            <a:xfrm flipH="1">
              <a:off x="2496" y="2615"/>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8" name="Oval 286"/>
            <p:cNvSpPr>
              <a:spLocks noChangeArrowheads="1"/>
            </p:cNvSpPr>
            <p:nvPr/>
          </p:nvSpPr>
          <p:spPr bwMode="auto">
            <a:xfrm flipH="1">
              <a:off x="2551" y="2893"/>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9" name="Oval 287"/>
            <p:cNvSpPr>
              <a:spLocks noChangeArrowheads="1"/>
            </p:cNvSpPr>
            <p:nvPr/>
          </p:nvSpPr>
          <p:spPr bwMode="auto">
            <a:xfrm flipH="1">
              <a:off x="3191" y="2727"/>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grpSp>
      <p:sp>
        <p:nvSpPr>
          <p:cNvPr id="19461" name="Rectangle 587"/>
          <p:cNvSpPr>
            <a:spLocks noChangeArrowheads="1"/>
          </p:cNvSpPr>
          <p:nvPr/>
        </p:nvSpPr>
        <p:spPr bwMode="auto">
          <a:xfrm>
            <a:off x="1981200" y="1277938"/>
            <a:ext cx="8183562" cy="873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lnSpc>
                <a:spcPct val="110000"/>
              </a:lnSpc>
              <a:spcBef>
                <a:spcPts val="600"/>
              </a:spcBef>
              <a:spcAft>
                <a:spcPts val="600"/>
              </a:spcAft>
              <a:buClr>
                <a:schemeClr val="accent2"/>
              </a:buClr>
              <a:buSzPct val="110000"/>
            </a:pPr>
            <a:r>
              <a:rPr lang="en-US" altLang="en-US" dirty="0">
                <a:latin typeface="+mn-lt"/>
              </a:rPr>
              <a:t>Use RANSAC to estimate fundamental matrix between each pair</a:t>
            </a:r>
          </a:p>
        </p:txBody>
      </p:sp>
      <p:grpSp>
        <p:nvGrpSpPr>
          <p:cNvPr id="3" name="Group 588"/>
          <p:cNvGrpSpPr>
            <a:grpSpLocks/>
          </p:cNvGrpSpPr>
          <p:nvPr/>
        </p:nvGrpSpPr>
        <p:grpSpPr bwMode="auto">
          <a:xfrm>
            <a:off x="3937001" y="2392364"/>
            <a:ext cx="4232275" cy="3711575"/>
            <a:chOff x="1300" y="1670"/>
            <a:chExt cx="2049" cy="1800"/>
          </a:xfrm>
        </p:grpSpPr>
        <p:sp>
          <p:nvSpPr>
            <p:cNvPr id="19463" name="Line 589"/>
            <p:cNvSpPr>
              <a:spLocks noChangeShapeType="1"/>
            </p:cNvSpPr>
            <p:nvPr/>
          </p:nvSpPr>
          <p:spPr bwMode="auto">
            <a:xfrm flipH="1">
              <a:off x="3098" y="2354"/>
              <a:ext cx="24" cy="43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4" name="Line 590"/>
            <p:cNvSpPr>
              <a:spLocks noChangeShapeType="1"/>
            </p:cNvSpPr>
            <p:nvPr/>
          </p:nvSpPr>
          <p:spPr bwMode="auto">
            <a:xfrm>
              <a:off x="3074" y="2813"/>
              <a:ext cx="120" cy="43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5" name="Line 591"/>
            <p:cNvSpPr>
              <a:spLocks noChangeShapeType="1"/>
            </p:cNvSpPr>
            <p:nvPr/>
          </p:nvSpPr>
          <p:spPr bwMode="auto">
            <a:xfrm flipV="1">
              <a:off x="2057" y="2273"/>
              <a:ext cx="580" cy="468"/>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6" name="Line 592"/>
            <p:cNvSpPr>
              <a:spLocks noChangeShapeType="1"/>
            </p:cNvSpPr>
            <p:nvPr/>
          </p:nvSpPr>
          <p:spPr bwMode="auto">
            <a:xfrm>
              <a:off x="2638" y="2281"/>
              <a:ext cx="483" cy="4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7" name="Line 593"/>
            <p:cNvSpPr>
              <a:spLocks noChangeShapeType="1"/>
            </p:cNvSpPr>
            <p:nvPr/>
          </p:nvSpPr>
          <p:spPr bwMode="auto">
            <a:xfrm>
              <a:off x="1912" y="1809"/>
              <a:ext cx="166" cy="4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8" name="Line 594"/>
            <p:cNvSpPr>
              <a:spLocks noChangeShapeType="1"/>
            </p:cNvSpPr>
            <p:nvPr/>
          </p:nvSpPr>
          <p:spPr bwMode="auto">
            <a:xfrm>
              <a:off x="1912" y="1809"/>
              <a:ext cx="139" cy="9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9" name="Line 595"/>
            <p:cNvSpPr>
              <a:spLocks noChangeShapeType="1"/>
            </p:cNvSpPr>
            <p:nvPr/>
          </p:nvSpPr>
          <p:spPr bwMode="auto">
            <a:xfrm flipH="1">
              <a:off x="2051" y="2282"/>
              <a:ext cx="27" cy="50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0" name="Line 596"/>
            <p:cNvSpPr>
              <a:spLocks noChangeShapeType="1"/>
            </p:cNvSpPr>
            <p:nvPr/>
          </p:nvSpPr>
          <p:spPr bwMode="auto">
            <a:xfrm>
              <a:off x="1522" y="2615"/>
              <a:ext cx="529" cy="16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1" name="Line 597"/>
            <p:cNvSpPr>
              <a:spLocks noChangeShapeType="1"/>
            </p:cNvSpPr>
            <p:nvPr/>
          </p:nvSpPr>
          <p:spPr bwMode="auto">
            <a:xfrm>
              <a:off x="1522" y="3144"/>
              <a:ext cx="473" cy="194"/>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2" name="Line 598"/>
            <p:cNvSpPr>
              <a:spLocks noChangeShapeType="1"/>
            </p:cNvSpPr>
            <p:nvPr/>
          </p:nvSpPr>
          <p:spPr bwMode="auto">
            <a:xfrm flipH="1">
              <a:off x="1606" y="1892"/>
              <a:ext cx="1029" cy="751"/>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3" name="Line 599"/>
            <p:cNvSpPr>
              <a:spLocks noChangeShapeType="1"/>
            </p:cNvSpPr>
            <p:nvPr/>
          </p:nvSpPr>
          <p:spPr bwMode="auto">
            <a:xfrm>
              <a:off x="2440" y="3227"/>
              <a:ext cx="473" cy="5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4" name="Line 600"/>
            <p:cNvSpPr>
              <a:spLocks noChangeShapeType="1"/>
            </p:cNvSpPr>
            <p:nvPr/>
          </p:nvSpPr>
          <p:spPr bwMode="auto">
            <a:xfrm>
              <a:off x="1550" y="2699"/>
              <a:ext cx="1363" cy="584"/>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5" name="Line 601"/>
            <p:cNvSpPr>
              <a:spLocks noChangeShapeType="1"/>
            </p:cNvSpPr>
            <p:nvPr/>
          </p:nvSpPr>
          <p:spPr bwMode="auto">
            <a:xfrm flipV="1">
              <a:off x="1467" y="2782"/>
              <a:ext cx="556" cy="30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6" name="Line 602"/>
            <p:cNvSpPr>
              <a:spLocks noChangeShapeType="1"/>
            </p:cNvSpPr>
            <p:nvPr/>
          </p:nvSpPr>
          <p:spPr bwMode="auto">
            <a:xfrm flipV="1">
              <a:off x="2440" y="2782"/>
              <a:ext cx="640" cy="44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7" name="Line 603"/>
            <p:cNvSpPr>
              <a:spLocks noChangeShapeType="1"/>
            </p:cNvSpPr>
            <p:nvPr/>
          </p:nvSpPr>
          <p:spPr bwMode="auto">
            <a:xfrm flipV="1">
              <a:off x="2579" y="2004"/>
              <a:ext cx="445" cy="25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8" name="Line 604"/>
            <p:cNvSpPr>
              <a:spLocks noChangeShapeType="1"/>
            </p:cNvSpPr>
            <p:nvPr/>
          </p:nvSpPr>
          <p:spPr bwMode="auto">
            <a:xfrm flipH="1" flipV="1">
              <a:off x="2078" y="2727"/>
              <a:ext cx="529" cy="2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9" name="Line 605"/>
            <p:cNvSpPr>
              <a:spLocks noChangeShapeType="1"/>
            </p:cNvSpPr>
            <p:nvPr/>
          </p:nvSpPr>
          <p:spPr bwMode="auto">
            <a:xfrm flipH="1">
              <a:off x="1967" y="2365"/>
              <a:ext cx="1140" cy="9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pic>
          <p:nvPicPr>
            <p:cNvPr id="19480" name="Picture 606" descr="vgasull_23497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 y="3199"/>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1" name="Picture 607" descr="vgasull_251380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 y="186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2" name="Picture 608" descr="12537899@N00_619986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 y="300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3" name="Picture 609" descr="amos_33004438"/>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5" y="1670"/>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4925">
                  <a:solidFill>
                    <a:srgbClr val="000000"/>
                  </a:solidFill>
                  <a:miter lim="800000"/>
                  <a:headEnd/>
                  <a:tailEnd/>
                </a14:hiddenLine>
              </a:ext>
            </a:extLst>
          </p:spPr>
        </p:pic>
        <p:pic>
          <p:nvPicPr>
            <p:cNvPr id="19484" name="Picture 610" descr="antmoose_35893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5" y="2059"/>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5" name="Picture 611" descr="brodo_16087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 y="311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6" name="Picture 612"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7" name="Picture 613" descr="ekenzie_18947135"/>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746" y="3088"/>
              <a:ext cx="243"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8" name="Picture 614" descr="ewanmcdowall_6082158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84" y="261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9" name="Picture 615"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0" name="Picture 616" descr="kurtnaks_31263284"/>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439" y="2476"/>
              <a:ext cx="24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1" name="Picture 617" descr="kurtnaks_3126473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07" y="3088"/>
              <a:ext cx="242"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2" name="Picture 618" descr="kurtnaks_312682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2" y="1809"/>
              <a:ext cx="362"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3" name="Picture 619" descr="mrjennings_2329908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68" y="2588"/>
              <a:ext cx="271" cy="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4" name="Picture 620" descr="mrjennings_626244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13" y="2643"/>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5" name="Picture 621" descr="mscolly_851276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6" name="Picture 622"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7" name="Picture 623"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8" name="Picture 624" descr="mscolly_851276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99" name="Oval 625"/>
            <p:cNvSpPr>
              <a:spLocks noChangeArrowheads="1"/>
            </p:cNvSpPr>
            <p:nvPr/>
          </p:nvSpPr>
          <p:spPr bwMode="auto">
            <a:xfrm flipH="1">
              <a:off x="1828" y="178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0" name="Oval 626"/>
            <p:cNvSpPr>
              <a:spLocks noChangeArrowheads="1"/>
            </p:cNvSpPr>
            <p:nvPr/>
          </p:nvSpPr>
          <p:spPr bwMode="auto">
            <a:xfrm flipH="1">
              <a:off x="1934" y="1837"/>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1" name="Oval 627"/>
            <p:cNvSpPr>
              <a:spLocks noChangeArrowheads="1"/>
            </p:cNvSpPr>
            <p:nvPr/>
          </p:nvSpPr>
          <p:spPr bwMode="auto">
            <a:xfrm flipH="1">
              <a:off x="2045" y="172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2" name="Oval 628"/>
            <p:cNvSpPr>
              <a:spLocks noChangeArrowheads="1"/>
            </p:cNvSpPr>
            <p:nvPr/>
          </p:nvSpPr>
          <p:spPr bwMode="auto">
            <a:xfrm flipH="1">
              <a:off x="1967" y="210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3" name="Oval 629"/>
            <p:cNvSpPr>
              <a:spLocks noChangeArrowheads="1"/>
            </p:cNvSpPr>
            <p:nvPr/>
          </p:nvSpPr>
          <p:spPr bwMode="auto">
            <a:xfrm flipH="1">
              <a:off x="2078"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4" name="Oval 630"/>
            <p:cNvSpPr>
              <a:spLocks noChangeArrowheads="1"/>
            </p:cNvSpPr>
            <p:nvPr/>
          </p:nvSpPr>
          <p:spPr bwMode="auto">
            <a:xfrm flipH="1">
              <a:off x="1773"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endParaRPr lang="en-US" altLang="en-US"/>
            </a:p>
          </p:txBody>
        </p:sp>
        <p:sp>
          <p:nvSpPr>
            <p:cNvPr id="19505" name="Oval 631"/>
            <p:cNvSpPr>
              <a:spLocks noChangeArrowheads="1"/>
            </p:cNvSpPr>
            <p:nvPr/>
          </p:nvSpPr>
          <p:spPr bwMode="auto">
            <a:xfrm flipH="1">
              <a:off x="2468"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6" name="Oval 632"/>
            <p:cNvSpPr>
              <a:spLocks noChangeArrowheads="1"/>
            </p:cNvSpPr>
            <p:nvPr/>
          </p:nvSpPr>
          <p:spPr bwMode="auto">
            <a:xfrm flipH="1">
              <a:off x="1967" y="2282"/>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7" name="Oval 633"/>
            <p:cNvSpPr>
              <a:spLocks noChangeArrowheads="1"/>
            </p:cNvSpPr>
            <p:nvPr/>
          </p:nvSpPr>
          <p:spPr bwMode="auto">
            <a:xfrm flipH="1">
              <a:off x="2718" y="189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8" name="Oval 634"/>
            <p:cNvSpPr>
              <a:spLocks noChangeArrowheads="1"/>
            </p:cNvSpPr>
            <p:nvPr/>
          </p:nvSpPr>
          <p:spPr bwMode="auto">
            <a:xfrm flipH="1">
              <a:off x="2551" y="2004"/>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9" name="Oval 635"/>
            <p:cNvSpPr>
              <a:spLocks noChangeArrowheads="1"/>
            </p:cNvSpPr>
            <p:nvPr/>
          </p:nvSpPr>
          <p:spPr bwMode="auto">
            <a:xfrm flipH="1">
              <a:off x="2440"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0" name="Oval 636"/>
            <p:cNvSpPr>
              <a:spLocks noChangeArrowheads="1"/>
            </p:cNvSpPr>
            <p:nvPr/>
          </p:nvSpPr>
          <p:spPr bwMode="auto">
            <a:xfrm flipH="1">
              <a:off x="2718" y="2337"/>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1" name="Oval 637"/>
            <p:cNvSpPr>
              <a:spLocks noChangeArrowheads="1"/>
            </p:cNvSpPr>
            <p:nvPr/>
          </p:nvSpPr>
          <p:spPr bwMode="auto">
            <a:xfrm flipH="1">
              <a:off x="2551" y="2699"/>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2" name="Oval 638"/>
            <p:cNvSpPr>
              <a:spLocks noChangeArrowheads="1"/>
            </p:cNvSpPr>
            <p:nvPr/>
          </p:nvSpPr>
          <p:spPr bwMode="auto">
            <a:xfrm flipH="1">
              <a:off x="2662"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3" name="Oval 639"/>
            <p:cNvSpPr>
              <a:spLocks noChangeArrowheads="1"/>
            </p:cNvSpPr>
            <p:nvPr/>
          </p:nvSpPr>
          <p:spPr bwMode="auto">
            <a:xfrm flipH="1">
              <a:off x="2190" y="2643"/>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4" name="Oval 640"/>
            <p:cNvSpPr>
              <a:spLocks noChangeArrowheads="1"/>
            </p:cNvSpPr>
            <p:nvPr/>
          </p:nvSpPr>
          <p:spPr bwMode="auto">
            <a:xfrm flipH="1">
              <a:off x="2496" y="286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5" name="Oval 641"/>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6" name="Oval 642"/>
            <p:cNvSpPr>
              <a:spLocks noChangeArrowheads="1"/>
            </p:cNvSpPr>
            <p:nvPr/>
          </p:nvSpPr>
          <p:spPr bwMode="auto">
            <a:xfrm flipH="1">
              <a:off x="1550" y="253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7" name="Oval 643"/>
            <p:cNvSpPr>
              <a:spLocks noChangeArrowheads="1"/>
            </p:cNvSpPr>
            <p:nvPr/>
          </p:nvSpPr>
          <p:spPr bwMode="auto">
            <a:xfrm flipH="1">
              <a:off x="1494" y="267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8" name="Oval 644"/>
            <p:cNvSpPr>
              <a:spLocks noChangeArrowheads="1"/>
            </p:cNvSpPr>
            <p:nvPr/>
          </p:nvSpPr>
          <p:spPr bwMode="auto">
            <a:xfrm flipH="1">
              <a:off x="1439" y="2143"/>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9" name="Oval 645"/>
            <p:cNvSpPr>
              <a:spLocks noChangeArrowheads="1"/>
            </p:cNvSpPr>
            <p:nvPr/>
          </p:nvSpPr>
          <p:spPr bwMode="auto">
            <a:xfrm flipH="1">
              <a:off x="1606" y="2170"/>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0" name="Oval 646"/>
            <p:cNvSpPr>
              <a:spLocks noChangeArrowheads="1"/>
            </p:cNvSpPr>
            <p:nvPr/>
          </p:nvSpPr>
          <p:spPr bwMode="auto">
            <a:xfrm flipH="1">
              <a:off x="1606" y="311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1" name="Oval 647"/>
            <p:cNvSpPr>
              <a:spLocks noChangeArrowheads="1"/>
            </p:cNvSpPr>
            <p:nvPr/>
          </p:nvSpPr>
          <p:spPr bwMode="auto">
            <a:xfrm flipH="1">
              <a:off x="1550" y="319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2" name="Oval 648"/>
            <p:cNvSpPr>
              <a:spLocks noChangeArrowheads="1"/>
            </p:cNvSpPr>
            <p:nvPr/>
          </p:nvSpPr>
          <p:spPr bwMode="auto">
            <a:xfrm flipH="1">
              <a:off x="3191"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3" name="Oval 649"/>
            <p:cNvSpPr>
              <a:spLocks noChangeArrowheads="1"/>
            </p:cNvSpPr>
            <p:nvPr/>
          </p:nvSpPr>
          <p:spPr bwMode="auto">
            <a:xfrm flipH="1">
              <a:off x="1967"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4" name="Oval 650"/>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5" name="Oval 651"/>
            <p:cNvSpPr>
              <a:spLocks noChangeArrowheads="1"/>
            </p:cNvSpPr>
            <p:nvPr/>
          </p:nvSpPr>
          <p:spPr bwMode="auto">
            <a:xfrm flipH="1">
              <a:off x="1828"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6" name="Oval 652"/>
            <p:cNvSpPr>
              <a:spLocks noChangeArrowheads="1"/>
            </p:cNvSpPr>
            <p:nvPr/>
          </p:nvSpPr>
          <p:spPr bwMode="auto">
            <a:xfrm flipH="1">
              <a:off x="1939"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7" name="Oval 653"/>
            <p:cNvSpPr>
              <a:spLocks noChangeArrowheads="1"/>
            </p:cNvSpPr>
            <p:nvPr/>
          </p:nvSpPr>
          <p:spPr bwMode="auto">
            <a:xfrm flipH="1">
              <a:off x="1912" y="3338"/>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8" name="Oval 654"/>
            <p:cNvSpPr>
              <a:spLocks noChangeArrowheads="1"/>
            </p:cNvSpPr>
            <p:nvPr/>
          </p:nvSpPr>
          <p:spPr bwMode="auto">
            <a:xfrm flipH="1">
              <a:off x="2051" y="2838"/>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9" name="Oval 655"/>
            <p:cNvSpPr>
              <a:spLocks noChangeArrowheads="1"/>
            </p:cNvSpPr>
            <p:nvPr/>
          </p:nvSpPr>
          <p:spPr bwMode="auto">
            <a:xfrm flipH="1">
              <a:off x="2329"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0" name="Oval 656"/>
            <p:cNvSpPr>
              <a:spLocks noChangeArrowheads="1"/>
            </p:cNvSpPr>
            <p:nvPr/>
          </p:nvSpPr>
          <p:spPr bwMode="auto">
            <a:xfrm flipH="1">
              <a:off x="3302"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1" name="Oval 657"/>
            <p:cNvSpPr>
              <a:spLocks noChangeArrowheads="1"/>
            </p:cNvSpPr>
            <p:nvPr/>
          </p:nvSpPr>
          <p:spPr bwMode="auto">
            <a:xfrm flipH="1">
              <a:off x="2802" y="3199"/>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2" name="Oval 658"/>
            <p:cNvSpPr>
              <a:spLocks noChangeArrowheads="1"/>
            </p:cNvSpPr>
            <p:nvPr/>
          </p:nvSpPr>
          <p:spPr bwMode="auto">
            <a:xfrm flipH="1">
              <a:off x="3135" y="278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3" name="Oval 659"/>
            <p:cNvSpPr>
              <a:spLocks noChangeArrowheads="1"/>
            </p:cNvSpPr>
            <p:nvPr/>
          </p:nvSpPr>
          <p:spPr bwMode="auto">
            <a:xfrm flipH="1">
              <a:off x="2885"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4" name="Oval 660"/>
            <p:cNvSpPr>
              <a:spLocks noChangeArrowheads="1"/>
            </p:cNvSpPr>
            <p:nvPr/>
          </p:nvSpPr>
          <p:spPr bwMode="auto">
            <a:xfrm flipH="1">
              <a:off x="2996"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5" name="Oval 661"/>
            <p:cNvSpPr>
              <a:spLocks noChangeArrowheads="1"/>
            </p:cNvSpPr>
            <p:nvPr/>
          </p:nvSpPr>
          <p:spPr bwMode="auto">
            <a:xfrm flipH="1">
              <a:off x="2968" y="1920"/>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6" name="Oval 662"/>
            <p:cNvSpPr>
              <a:spLocks noChangeArrowheads="1"/>
            </p:cNvSpPr>
            <p:nvPr/>
          </p:nvSpPr>
          <p:spPr bwMode="auto">
            <a:xfrm flipH="1">
              <a:off x="3135" y="205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7" name="Oval 663"/>
            <p:cNvSpPr>
              <a:spLocks noChangeArrowheads="1"/>
            </p:cNvSpPr>
            <p:nvPr/>
          </p:nvSpPr>
          <p:spPr bwMode="auto">
            <a:xfrm flipH="1">
              <a:off x="3219" y="2337"/>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8" name="Oval 664"/>
            <p:cNvSpPr>
              <a:spLocks noChangeArrowheads="1"/>
            </p:cNvSpPr>
            <p:nvPr/>
          </p:nvSpPr>
          <p:spPr bwMode="auto">
            <a:xfrm flipH="1">
              <a:off x="3219" y="2254"/>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9" name="Oval 665"/>
            <p:cNvSpPr>
              <a:spLocks noChangeArrowheads="1"/>
            </p:cNvSpPr>
            <p:nvPr/>
          </p:nvSpPr>
          <p:spPr bwMode="auto">
            <a:xfrm flipH="1">
              <a:off x="1328" y="3032"/>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0" name="Oval 666"/>
            <p:cNvSpPr>
              <a:spLocks noChangeArrowheads="1"/>
            </p:cNvSpPr>
            <p:nvPr/>
          </p:nvSpPr>
          <p:spPr bwMode="auto">
            <a:xfrm flipH="1">
              <a:off x="1912" y="1753"/>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1" name="Oval 667"/>
            <p:cNvSpPr>
              <a:spLocks noChangeArrowheads="1"/>
            </p:cNvSpPr>
            <p:nvPr/>
          </p:nvSpPr>
          <p:spPr bwMode="auto">
            <a:xfrm flipH="1">
              <a:off x="2023" y="180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2" name="Oval 668"/>
            <p:cNvSpPr>
              <a:spLocks noChangeArrowheads="1"/>
            </p:cNvSpPr>
            <p:nvPr/>
          </p:nvSpPr>
          <p:spPr bwMode="auto">
            <a:xfrm flipH="1">
              <a:off x="2496"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3" name="Oval 669"/>
            <p:cNvSpPr>
              <a:spLocks noChangeArrowheads="1"/>
            </p:cNvSpPr>
            <p:nvPr/>
          </p:nvSpPr>
          <p:spPr bwMode="auto">
            <a:xfrm flipH="1">
              <a:off x="2635"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4" name="Oval 670"/>
            <p:cNvSpPr>
              <a:spLocks noChangeArrowheads="1"/>
            </p:cNvSpPr>
            <p:nvPr/>
          </p:nvSpPr>
          <p:spPr bwMode="auto">
            <a:xfrm flipH="1">
              <a:off x="2662" y="1837"/>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5" name="Oval 671"/>
            <p:cNvSpPr>
              <a:spLocks noChangeArrowheads="1"/>
            </p:cNvSpPr>
            <p:nvPr/>
          </p:nvSpPr>
          <p:spPr bwMode="auto">
            <a:xfrm flipH="1">
              <a:off x="3191"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6" name="Oval 672"/>
            <p:cNvSpPr>
              <a:spLocks noChangeArrowheads="1"/>
            </p:cNvSpPr>
            <p:nvPr/>
          </p:nvSpPr>
          <p:spPr bwMode="auto">
            <a:xfrm flipH="1">
              <a:off x="3080"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7" name="Oval 673"/>
            <p:cNvSpPr>
              <a:spLocks noChangeArrowheads="1"/>
            </p:cNvSpPr>
            <p:nvPr/>
          </p:nvSpPr>
          <p:spPr bwMode="auto">
            <a:xfrm flipH="1">
              <a:off x="2996" y="2004"/>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8" name="Oval 674"/>
            <p:cNvSpPr>
              <a:spLocks noChangeArrowheads="1"/>
            </p:cNvSpPr>
            <p:nvPr/>
          </p:nvSpPr>
          <p:spPr bwMode="auto">
            <a:xfrm flipH="1">
              <a:off x="1439" y="222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9" name="Oval 675"/>
            <p:cNvSpPr>
              <a:spLocks noChangeArrowheads="1"/>
            </p:cNvSpPr>
            <p:nvPr/>
          </p:nvSpPr>
          <p:spPr bwMode="auto">
            <a:xfrm flipH="1">
              <a:off x="1634" y="208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0" name="Oval 676"/>
            <p:cNvSpPr>
              <a:spLocks noChangeArrowheads="1"/>
            </p:cNvSpPr>
            <p:nvPr/>
          </p:nvSpPr>
          <p:spPr bwMode="auto">
            <a:xfrm flipH="1">
              <a:off x="2523" y="2198"/>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1" name="Oval 677"/>
            <p:cNvSpPr>
              <a:spLocks noChangeArrowheads="1"/>
            </p:cNvSpPr>
            <p:nvPr/>
          </p:nvSpPr>
          <p:spPr bwMode="auto">
            <a:xfrm flipH="1">
              <a:off x="2468" y="236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2" name="Oval 678"/>
            <p:cNvSpPr>
              <a:spLocks noChangeArrowheads="1"/>
            </p:cNvSpPr>
            <p:nvPr/>
          </p:nvSpPr>
          <p:spPr bwMode="auto">
            <a:xfrm flipH="1">
              <a:off x="2635" y="2282"/>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3" name="Oval 679"/>
            <p:cNvSpPr>
              <a:spLocks noChangeArrowheads="1"/>
            </p:cNvSpPr>
            <p:nvPr/>
          </p:nvSpPr>
          <p:spPr bwMode="auto">
            <a:xfrm flipH="1">
              <a:off x="2078" y="2282"/>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4" name="Oval 680"/>
            <p:cNvSpPr>
              <a:spLocks noChangeArrowheads="1"/>
            </p:cNvSpPr>
            <p:nvPr/>
          </p:nvSpPr>
          <p:spPr bwMode="auto">
            <a:xfrm flipH="1">
              <a:off x="2106" y="208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5" name="Oval 681"/>
            <p:cNvSpPr>
              <a:spLocks noChangeArrowheads="1"/>
            </p:cNvSpPr>
            <p:nvPr/>
          </p:nvSpPr>
          <p:spPr bwMode="auto">
            <a:xfrm flipH="1">
              <a:off x="1967" y="2671"/>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6" name="Oval 682"/>
            <p:cNvSpPr>
              <a:spLocks noChangeArrowheads="1"/>
            </p:cNvSpPr>
            <p:nvPr/>
          </p:nvSpPr>
          <p:spPr bwMode="auto">
            <a:xfrm flipH="1">
              <a:off x="2635" y="2838"/>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7" name="Oval 683"/>
            <p:cNvSpPr>
              <a:spLocks noChangeArrowheads="1"/>
            </p:cNvSpPr>
            <p:nvPr/>
          </p:nvSpPr>
          <p:spPr bwMode="auto">
            <a:xfrm flipH="1">
              <a:off x="2662" y="2643"/>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8" name="Oval 684"/>
            <p:cNvSpPr>
              <a:spLocks noChangeArrowheads="1"/>
            </p:cNvSpPr>
            <p:nvPr/>
          </p:nvSpPr>
          <p:spPr bwMode="auto">
            <a:xfrm flipH="1">
              <a:off x="3052"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9" name="Oval 685"/>
            <p:cNvSpPr>
              <a:spLocks noChangeArrowheads="1"/>
            </p:cNvSpPr>
            <p:nvPr/>
          </p:nvSpPr>
          <p:spPr bwMode="auto">
            <a:xfrm flipH="1">
              <a:off x="3080" y="2671"/>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0" name="Oval 686"/>
            <p:cNvSpPr>
              <a:spLocks noChangeArrowheads="1"/>
            </p:cNvSpPr>
            <p:nvPr/>
          </p:nvSpPr>
          <p:spPr bwMode="auto">
            <a:xfrm flipH="1">
              <a:off x="2941"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1" name="Oval 687"/>
            <p:cNvSpPr>
              <a:spLocks noChangeArrowheads="1"/>
            </p:cNvSpPr>
            <p:nvPr/>
          </p:nvSpPr>
          <p:spPr bwMode="auto">
            <a:xfrm flipH="1">
              <a:off x="3219" y="3255"/>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2" name="Oval 688"/>
            <p:cNvSpPr>
              <a:spLocks noChangeArrowheads="1"/>
            </p:cNvSpPr>
            <p:nvPr/>
          </p:nvSpPr>
          <p:spPr bwMode="auto">
            <a:xfrm flipH="1">
              <a:off x="3135"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3" name="Oval 689"/>
            <p:cNvSpPr>
              <a:spLocks noChangeArrowheads="1"/>
            </p:cNvSpPr>
            <p:nvPr/>
          </p:nvSpPr>
          <p:spPr bwMode="auto">
            <a:xfrm flipH="1">
              <a:off x="2885"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4" name="Oval 690"/>
            <p:cNvSpPr>
              <a:spLocks noChangeArrowheads="1"/>
            </p:cNvSpPr>
            <p:nvPr/>
          </p:nvSpPr>
          <p:spPr bwMode="auto">
            <a:xfrm flipH="1">
              <a:off x="2913" y="3144"/>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5" name="Oval 691"/>
            <p:cNvSpPr>
              <a:spLocks noChangeArrowheads="1"/>
            </p:cNvSpPr>
            <p:nvPr/>
          </p:nvSpPr>
          <p:spPr bwMode="auto">
            <a:xfrm flipH="1">
              <a:off x="2468" y="322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6" name="Oval 692"/>
            <p:cNvSpPr>
              <a:spLocks noChangeArrowheads="1"/>
            </p:cNvSpPr>
            <p:nvPr/>
          </p:nvSpPr>
          <p:spPr bwMode="auto">
            <a:xfrm flipH="1">
              <a:off x="2273" y="3255"/>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7" name="Oval 693"/>
            <p:cNvSpPr>
              <a:spLocks noChangeArrowheads="1"/>
            </p:cNvSpPr>
            <p:nvPr/>
          </p:nvSpPr>
          <p:spPr bwMode="auto">
            <a:xfrm flipH="1">
              <a:off x="2551"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8" name="Oval 694"/>
            <p:cNvSpPr>
              <a:spLocks noChangeArrowheads="1"/>
            </p:cNvSpPr>
            <p:nvPr/>
          </p:nvSpPr>
          <p:spPr bwMode="auto">
            <a:xfrm flipH="1">
              <a:off x="2051" y="336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9" name="Oval 695"/>
            <p:cNvSpPr>
              <a:spLocks noChangeArrowheads="1"/>
            </p:cNvSpPr>
            <p:nvPr/>
          </p:nvSpPr>
          <p:spPr bwMode="auto">
            <a:xfrm flipH="1">
              <a:off x="1828"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0" name="Oval 696"/>
            <p:cNvSpPr>
              <a:spLocks noChangeArrowheads="1"/>
            </p:cNvSpPr>
            <p:nvPr/>
          </p:nvSpPr>
          <p:spPr bwMode="auto">
            <a:xfrm flipH="1">
              <a:off x="1884" y="339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1" name="Oval 697"/>
            <p:cNvSpPr>
              <a:spLocks noChangeArrowheads="1"/>
            </p:cNvSpPr>
            <p:nvPr/>
          </p:nvSpPr>
          <p:spPr bwMode="auto">
            <a:xfrm flipH="1">
              <a:off x="1328" y="319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2" name="Oval 698"/>
            <p:cNvSpPr>
              <a:spLocks noChangeArrowheads="1"/>
            </p:cNvSpPr>
            <p:nvPr/>
          </p:nvSpPr>
          <p:spPr bwMode="auto">
            <a:xfrm flipH="1">
              <a:off x="1439" y="3060"/>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3" name="Oval 699"/>
            <p:cNvSpPr>
              <a:spLocks noChangeArrowheads="1"/>
            </p:cNvSpPr>
            <p:nvPr/>
          </p:nvSpPr>
          <p:spPr bwMode="auto">
            <a:xfrm flipH="1">
              <a:off x="1578" y="2699"/>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4" name="Oval 700"/>
            <p:cNvSpPr>
              <a:spLocks noChangeArrowheads="1"/>
            </p:cNvSpPr>
            <p:nvPr/>
          </p:nvSpPr>
          <p:spPr bwMode="auto">
            <a:xfrm flipH="1">
              <a:off x="1606" y="261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5" name="Oval 701"/>
            <p:cNvSpPr>
              <a:spLocks noChangeArrowheads="1"/>
            </p:cNvSpPr>
            <p:nvPr/>
          </p:nvSpPr>
          <p:spPr bwMode="auto">
            <a:xfrm flipH="1">
              <a:off x="1467" y="27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6" name="Oval 702"/>
            <p:cNvSpPr>
              <a:spLocks noChangeArrowheads="1"/>
            </p:cNvSpPr>
            <p:nvPr/>
          </p:nvSpPr>
          <p:spPr bwMode="auto">
            <a:xfrm flipH="1">
              <a:off x="1773" y="172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7" name="Oval 703"/>
            <p:cNvSpPr>
              <a:spLocks noChangeArrowheads="1"/>
            </p:cNvSpPr>
            <p:nvPr/>
          </p:nvSpPr>
          <p:spPr bwMode="auto">
            <a:xfrm flipH="1">
              <a:off x="1856" y="1865"/>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8" name="Oval 704"/>
            <p:cNvSpPr>
              <a:spLocks noChangeArrowheads="1"/>
            </p:cNvSpPr>
            <p:nvPr/>
          </p:nvSpPr>
          <p:spPr bwMode="auto">
            <a:xfrm flipH="1">
              <a:off x="2635" y="197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9" name="Oval 705"/>
            <p:cNvSpPr>
              <a:spLocks noChangeArrowheads="1"/>
            </p:cNvSpPr>
            <p:nvPr/>
          </p:nvSpPr>
          <p:spPr bwMode="auto">
            <a:xfrm flipH="1">
              <a:off x="2551" y="183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0" name="Oval 706"/>
            <p:cNvSpPr>
              <a:spLocks noChangeArrowheads="1"/>
            </p:cNvSpPr>
            <p:nvPr/>
          </p:nvSpPr>
          <p:spPr bwMode="auto">
            <a:xfrm flipH="1">
              <a:off x="3080" y="194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1" name="Oval 707"/>
            <p:cNvSpPr>
              <a:spLocks noChangeArrowheads="1"/>
            </p:cNvSpPr>
            <p:nvPr/>
          </p:nvSpPr>
          <p:spPr bwMode="auto">
            <a:xfrm flipH="1">
              <a:off x="3247" y="2087"/>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2" name="Oval 708"/>
            <p:cNvSpPr>
              <a:spLocks noChangeArrowheads="1"/>
            </p:cNvSpPr>
            <p:nvPr/>
          </p:nvSpPr>
          <p:spPr bwMode="auto">
            <a:xfrm flipH="1">
              <a:off x="2941" y="3366"/>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3" name="Oval 709"/>
            <p:cNvSpPr>
              <a:spLocks noChangeArrowheads="1"/>
            </p:cNvSpPr>
            <p:nvPr/>
          </p:nvSpPr>
          <p:spPr bwMode="auto">
            <a:xfrm flipH="1">
              <a:off x="2802" y="333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4" name="Oval 710"/>
            <p:cNvSpPr>
              <a:spLocks noChangeArrowheads="1"/>
            </p:cNvSpPr>
            <p:nvPr/>
          </p:nvSpPr>
          <p:spPr bwMode="auto">
            <a:xfrm flipH="1">
              <a:off x="2774"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5" name="Oval 711"/>
            <p:cNvSpPr>
              <a:spLocks noChangeArrowheads="1"/>
            </p:cNvSpPr>
            <p:nvPr/>
          </p:nvSpPr>
          <p:spPr bwMode="auto">
            <a:xfrm flipH="1">
              <a:off x="2412" y="3144"/>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6" name="Oval 712"/>
            <p:cNvSpPr>
              <a:spLocks noChangeArrowheads="1"/>
            </p:cNvSpPr>
            <p:nvPr/>
          </p:nvSpPr>
          <p:spPr bwMode="auto">
            <a:xfrm flipH="1">
              <a:off x="2523" y="3171"/>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7" name="Oval 713"/>
            <p:cNvSpPr>
              <a:spLocks noChangeArrowheads="1"/>
            </p:cNvSpPr>
            <p:nvPr/>
          </p:nvSpPr>
          <p:spPr bwMode="auto">
            <a:xfrm flipH="1">
              <a:off x="2357" y="3255"/>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8" name="Oval 714"/>
            <p:cNvSpPr>
              <a:spLocks noChangeArrowheads="1"/>
            </p:cNvSpPr>
            <p:nvPr/>
          </p:nvSpPr>
          <p:spPr bwMode="auto">
            <a:xfrm flipH="1">
              <a:off x="2051" y="3283"/>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9" name="Oval 715"/>
            <p:cNvSpPr>
              <a:spLocks noChangeArrowheads="1"/>
            </p:cNvSpPr>
            <p:nvPr/>
          </p:nvSpPr>
          <p:spPr bwMode="auto">
            <a:xfrm flipH="1">
              <a:off x="1967" y="3394"/>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0" name="Oval 716"/>
            <p:cNvSpPr>
              <a:spLocks noChangeArrowheads="1"/>
            </p:cNvSpPr>
            <p:nvPr/>
          </p:nvSpPr>
          <p:spPr bwMode="auto">
            <a:xfrm flipH="1">
              <a:off x="1439" y="3199"/>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1" name="Oval 717"/>
            <p:cNvSpPr>
              <a:spLocks noChangeArrowheads="1"/>
            </p:cNvSpPr>
            <p:nvPr/>
          </p:nvSpPr>
          <p:spPr bwMode="auto">
            <a:xfrm flipH="1">
              <a:off x="1522" y="306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2" name="Oval 718"/>
            <p:cNvSpPr>
              <a:spLocks noChangeArrowheads="1"/>
            </p:cNvSpPr>
            <p:nvPr/>
          </p:nvSpPr>
          <p:spPr bwMode="auto">
            <a:xfrm flipH="1">
              <a:off x="1328"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3" name="Oval 719"/>
            <p:cNvSpPr>
              <a:spLocks noChangeArrowheads="1"/>
            </p:cNvSpPr>
            <p:nvPr/>
          </p:nvSpPr>
          <p:spPr bwMode="auto">
            <a:xfrm flipH="1">
              <a:off x="1550" y="2782"/>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4" name="Oval 720"/>
            <p:cNvSpPr>
              <a:spLocks noChangeArrowheads="1"/>
            </p:cNvSpPr>
            <p:nvPr/>
          </p:nvSpPr>
          <p:spPr bwMode="auto">
            <a:xfrm flipH="1">
              <a:off x="1634" y="2754"/>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5" name="Oval 721"/>
            <p:cNvSpPr>
              <a:spLocks noChangeArrowheads="1"/>
            </p:cNvSpPr>
            <p:nvPr/>
          </p:nvSpPr>
          <p:spPr bwMode="auto">
            <a:xfrm flipH="1">
              <a:off x="2051" y="2643"/>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6" name="Oval 722"/>
            <p:cNvSpPr>
              <a:spLocks noChangeArrowheads="1"/>
            </p:cNvSpPr>
            <p:nvPr/>
          </p:nvSpPr>
          <p:spPr bwMode="auto">
            <a:xfrm flipH="1">
              <a:off x="2162" y="272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7" name="Oval 723"/>
            <p:cNvSpPr>
              <a:spLocks noChangeArrowheads="1"/>
            </p:cNvSpPr>
            <p:nvPr/>
          </p:nvSpPr>
          <p:spPr bwMode="auto">
            <a:xfrm flipH="1">
              <a:off x="2106" y="2365"/>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8" name="Oval 724"/>
            <p:cNvSpPr>
              <a:spLocks noChangeArrowheads="1"/>
            </p:cNvSpPr>
            <p:nvPr/>
          </p:nvSpPr>
          <p:spPr bwMode="auto">
            <a:xfrm flipH="1">
              <a:off x="1939"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9" name="Oval 725"/>
            <p:cNvSpPr>
              <a:spLocks noChangeArrowheads="1"/>
            </p:cNvSpPr>
            <p:nvPr/>
          </p:nvSpPr>
          <p:spPr bwMode="auto">
            <a:xfrm flipH="1">
              <a:off x="2496" y="2310"/>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0" name="Oval 726"/>
            <p:cNvSpPr>
              <a:spLocks noChangeArrowheads="1"/>
            </p:cNvSpPr>
            <p:nvPr/>
          </p:nvSpPr>
          <p:spPr bwMode="auto">
            <a:xfrm flipH="1">
              <a:off x="2690"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1" name="Oval 727"/>
            <p:cNvSpPr>
              <a:spLocks noChangeArrowheads="1"/>
            </p:cNvSpPr>
            <p:nvPr/>
          </p:nvSpPr>
          <p:spPr bwMode="auto">
            <a:xfrm flipH="1">
              <a:off x="3135" y="233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2" name="Oval 728"/>
            <p:cNvSpPr>
              <a:spLocks noChangeArrowheads="1"/>
            </p:cNvSpPr>
            <p:nvPr/>
          </p:nvSpPr>
          <p:spPr bwMode="auto">
            <a:xfrm flipH="1">
              <a:off x="3052" y="22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3" name="Oval 729"/>
            <p:cNvSpPr>
              <a:spLocks noChangeArrowheads="1"/>
            </p:cNvSpPr>
            <p:nvPr/>
          </p:nvSpPr>
          <p:spPr bwMode="auto">
            <a:xfrm flipH="1">
              <a:off x="3274" y="2421"/>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4" name="Oval 730"/>
            <p:cNvSpPr>
              <a:spLocks noChangeArrowheads="1"/>
            </p:cNvSpPr>
            <p:nvPr/>
          </p:nvSpPr>
          <p:spPr bwMode="auto">
            <a:xfrm flipH="1">
              <a:off x="2607" y="2671"/>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5" name="Oval 731"/>
            <p:cNvSpPr>
              <a:spLocks noChangeArrowheads="1"/>
            </p:cNvSpPr>
            <p:nvPr/>
          </p:nvSpPr>
          <p:spPr bwMode="auto">
            <a:xfrm flipH="1">
              <a:off x="2496" y="2615"/>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6" name="Oval 732"/>
            <p:cNvSpPr>
              <a:spLocks noChangeArrowheads="1"/>
            </p:cNvSpPr>
            <p:nvPr/>
          </p:nvSpPr>
          <p:spPr bwMode="auto">
            <a:xfrm flipH="1">
              <a:off x="2551" y="2893"/>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7" name="Oval 733"/>
            <p:cNvSpPr>
              <a:spLocks noChangeArrowheads="1"/>
            </p:cNvSpPr>
            <p:nvPr/>
          </p:nvSpPr>
          <p:spPr bwMode="auto">
            <a:xfrm flipH="1">
              <a:off x="3191" y="2727"/>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grpSp>
      <p:sp>
        <p:nvSpPr>
          <p:cNvPr id="294" name="TextBox 293"/>
          <p:cNvSpPr txBox="1"/>
          <p:nvPr/>
        </p:nvSpPr>
        <p:spPr>
          <a:xfrm>
            <a:off x="8949260" y="6550224"/>
            <a:ext cx="1718740" cy="307777"/>
          </a:xfrm>
          <a:prstGeom prst="rect">
            <a:avLst/>
          </a:prstGeom>
          <a:noFill/>
        </p:spPr>
        <p:txBody>
          <a:bodyPr wrap="none" rtlCol="0">
            <a:spAutoFit/>
          </a:bodyPr>
          <a:lstStyle/>
          <a:p>
            <a:r>
              <a:rPr lang="en-US" sz="1400" dirty="0"/>
              <a:t>Source: N. </a:t>
            </a:r>
            <a:r>
              <a:rPr lang="en-US" sz="1400" dirty="0" err="1"/>
              <a:t>Snavely</a:t>
            </a:r>
            <a:endParaRPr lang="en-US" sz="1400" dirty="0"/>
          </a:p>
        </p:txBody>
      </p:sp>
    </p:spTree>
    <p:extLst>
      <p:ext uri="{BB962C8B-B14F-4D97-AF65-F5344CB8AC3E}">
        <p14:creationId xmlns:p14="http://schemas.microsoft.com/office/powerpoint/2010/main" val="1518243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US" altLang="en-US"/>
              <a:t>Feature matching</a:t>
            </a:r>
          </a:p>
        </p:txBody>
      </p:sp>
      <p:sp>
        <p:nvSpPr>
          <p:cNvPr id="19461" name="Rectangle 587"/>
          <p:cNvSpPr>
            <a:spLocks noChangeArrowheads="1"/>
          </p:cNvSpPr>
          <p:nvPr/>
        </p:nvSpPr>
        <p:spPr bwMode="auto">
          <a:xfrm>
            <a:off x="1981200" y="1277938"/>
            <a:ext cx="8183562" cy="873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lnSpc>
                <a:spcPct val="110000"/>
              </a:lnSpc>
              <a:spcBef>
                <a:spcPts val="600"/>
              </a:spcBef>
              <a:spcAft>
                <a:spcPts val="600"/>
              </a:spcAft>
              <a:buClr>
                <a:schemeClr val="accent2"/>
              </a:buClr>
              <a:buSzPct val="110000"/>
            </a:pPr>
            <a:r>
              <a:rPr lang="en-US" altLang="en-US" dirty="0">
                <a:latin typeface="+mn-lt"/>
              </a:rPr>
              <a:t>Use RANSAC to estimate fundamental matrix between each pair</a:t>
            </a:r>
          </a:p>
        </p:txBody>
      </p:sp>
      <p:pic>
        <p:nvPicPr>
          <p:cNvPr id="2" name="Picture 1"/>
          <p:cNvPicPr>
            <a:picLocks noChangeAspect="1"/>
          </p:cNvPicPr>
          <p:nvPr/>
        </p:nvPicPr>
        <p:blipFill rotWithShape="1">
          <a:blip r:embed="rId3"/>
          <a:srcRect l="4" r="54995"/>
          <a:stretch/>
        </p:blipFill>
        <p:spPr>
          <a:xfrm>
            <a:off x="1533034" y="2286000"/>
            <a:ext cx="4937127" cy="3733800"/>
          </a:xfrm>
          <a:prstGeom prst="rect">
            <a:avLst/>
          </a:prstGeom>
        </p:spPr>
      </p:pic>
      <p:pic>
        <p:nvPicPr>
          <p:cNvPr id="296" name="Picture 295"/>
          <p:cNvPicPr>
            <a:picLocks noChangeAspect="1"/>
          </p:cNvPicPr>
          <p:nvPr/>
        </p:nvPicPr>
        <p:blipFill rotWithShape="1">
          <a:blip r:embed="rId3"/>
          <a:srcRect l="54994" r="7"/>
          <a:stretch/>
        </p:blipFill>
        <p:spPr>
          <a:xfrm>
            <a:off x="6324600" y="2514600"/>
            <a:ext cx="4343400" cy="3284782"/>
          </a:xfrm>
          <a:prstGeom prst="rect">
            <a:avLst/>
          </a:prstGeom>
        </p:spPr>
      </p:pic>
      <p:sp>
        <p:nvSpPr>
          <p:cNvPr id="4" name="TextBox 3"/>
          <p:cNvSpPr txBox="1"/>
          <p:nvPr/>
        </p:nvSpPr>
        <p:spPr>
          <a:xfrm>
            <a:off x="9240206" y="6474023"/>
            <a:ext cx="1427795" cy="338554"/>
          </a:xfrm>
          <a:prstGeom prst="rect">
            <a:avLst/>
          </a:prstGeom>
          <a:noFill/>
        </p:spPr>
        <p:txBody>
          <a:bodyPr wrap="none" rtlCol="0">
            <a:spAutoFit/>
          </a:bodyPr>
          <a:lstStyle/>
          <a:p>
            <a:r>
              <a:rPr lang="en-US" sz="1600" dirty="0">
                <a:hlinkClick r:id="rId4"/>
              </a:rPr>
              <a:t>Image source</a:t>
            </a:r>
            <a:endParaRPr lang="en-US" sz="1600" dirty="0"/>
          </a:p>
        </p:txBody>
      </p:sp>
    </p:spTree>
    <p:extLst>
      <p:ext uri="{BB962C8B-B14F-4D97-AF65-F5344CB8AC3E}">
        <p14:creationId xmlns:p14="http://schemas.microsoft.com/office/powerpoint/2010/main" val="5250571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734"/>
          <p:cNvSpPr>
            <a:spLocks noChangeShapeType="1"/>
          </p:cNvSpPr>
          <p:nvPr/>
        </p:nvSpPr>
        <p:spPr bwMode="auto">
          <a:xfrm flipH="1" flipV="1">
            <a:off x="4559301" y="4465638"/>
            <a:ext cx="3332163" cy="129540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59" name="Rectangle 2"/>
          <p:cNvSpPr>
            <a:spLocks noGrp="1" noChangeArrowheads="1"/>
          </p:cNvSpPr>
          <p:nvPr>
            <p:ph type="title"/>
          </p:nvPr>
        </p:nvSpPr>
        <p:spPr/>
        <p:txBody>
          <a:bodyPr/>
          <a:lstStyle/>
          <a:p>
            <a:r>
              <a:rPr lang="en-US" altLang="en-US"/>
              <a:t>Feature matching</a:t>
            </a:r>
          </a:p>
        </p:txBody>
      </p:sp>
      <p:grpSp>
        <p:nvGrpSpPr>
          <p:cNvPr id="19460" name="Group 585"/>
          <p:cNvGrpSpPr>
            <a:grpSpLocks/>
          </p:cNvGrpSpPr>
          <p:nvPr/>
        </p:nvGrpSpPr>
        <p:grpSpPr bwMode="auto">
          <a:xfrm>
            <a:off x="3937001" y="2395539"/>
            <a:ext cx="4232275" cy="3711575"/>
            <a:chOff x="1300" y="1670"/>
            <a:chExt cx="2049" cy="1800"/>
          </a:xfrm>
        </p:grpSpPr>
        <p:sp>
          <p:nvSpPr>
            <p:cNvPr id="19608" name="Line 584"/>
            <p:cNvSpPr>
              <a:spLocks noChangeShapeType="1"/>
            </p:cNvSpPr>
            <p:nvPr/>
          </p:nvSpPr>
          <p:spPr bwMode="auto">
            <a:xfrm flipH="1">
              <a:off x="3098" y="2354"/>
              <a:ext cx="24" cy="43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09" name="Line 582"/>
            <p:cNvSpPr>
              <a:spLocks noChangeShapeType="1"/>
            </p:cNvSpPr>
            <p:nvPr/>
          </p:nvSpPr>
          <p:spPr bwMode="auto">
            <a:xfrm>
              <a:off x="3074" y="2813"/>
              <a:ext cx="120" cy="43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0" name="Line 580"/>
            <p:cNvSpPr>
              <a:spLocks noChangeShapeType="1"/>
            </p:cNvSpPr>
            <p:nvPr/>
          </p:nvSpPr>
          <p:spPr bwMode="auto">
            <a:xfrm>
              <a:off x="2638" y="2281"/>
              <a:ext cx="483" cy="4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1" name="Line 581"/>
            <p:cNvSpPr>
              <a:spLocks noChangeShapeType="1"/>
            </p:cNvSpPr>
            <p:nvPr/>
          </p:nvSpPr>
          <p:spPr bwMode="auto">
            <a:xfrm flipV="1">
              <a:off x="2057" y="2273"/>
              <a:ext cx="580" cy="468"/>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2" name="Line 5"/>
            <p:cNvSpPr>
              <a:spLocks noChangeShapeType="1"/>
            </p:cNvSpPr>
            <p:nvPr/>
          </p:nvSpPr>
          <p:spPr bwMode="auto">
            <a:xfrm>
              <a:off x="1912" y="1809"/>
              <a:ext cx="166" cy="4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3" name="Line 6"/>
            <p:cNvSpPr>
              <a:spLocks noChangeShapeType="1"/>
            </p:cNvSpPr>
            <p:nvPr/>
          </p:nvSpPr>
          <p:spPr bwMode="auto">
            <a:xfrm>
              <a:off x="1912" y="1809"/>
              <a:ext cx="139" cy="9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4" name="Line 7"/>
            <p:cNvSpPr>
              <a:spLocks noChangeShapeType="1"/>
            </p:cNvSpPr>
            <p:nvPr/>
          </p:nvSpPr>
          <p:spPr bwMode="auto">
            <a:xfrm flipH="1">
              <a:off x="2051" y="2282"/>
              <a:ext cx="27" cy="50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5" name="Line 8"/>
            <p:cNvSpPr>
              <a:spLocks noChangeShapeType="1"/>
            </p:cNvSpPr>
            <p:nvPr/>
          </p:nvSpPr>
          <p:spPr bwMode="auto">
            <a:xfrm>
              <a:off x="1522" y="2615"/>
              <a:ext cx="529" cy="16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6" name="Line 10"/>
            <p:cNvSpPr>
              <a:spLocks noChangeShapeType="1"/>
            </p:cNvSpPr>
            <p:nvPr/>
          </p:nvSpPr>
          <p:spPr bwMode="auto">
            <a:xfrm>
              <a:off x="1522" y="3144"/>
              <a:ext cx="473" cy="194"/>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7" name="Line 16"/>
            <p:cNvSpPr>
              <a:spLocks noChangeShapeType="1"/>
            </p:cNvSpPr>
            <p:nvPr/>
          </p:nvSpPr>
          <p:spPr bwMode="auto">
            <a:xfrm>
              <a:off x="2440" y="3227"/>
              <a:ext cx="473" cy="5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8" name="Line 17"/>
            <p:cNvSpPr>
              <a:spLocks noChangeShapeType="1"/>
            </p:cNvSpPr>
            <p:nvPr/>
          </p:nvSpPr>
          <p:spPr bwMode="auto">
            <a:xfrm flipV="1">
              <a:off x="1467" y="2782"/>
              <a:ext cx="556" cy="30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19" name="Line 24"/>
            <p:cNvSpPr>
              <a:spLocks noChangeShapeType="1"/>
            </p:cNvSpPr>
            <p:nvPr/>
          </p:nvSpPr>
          <p:spPr bwMode="auto">
            <a:xfrm flipV="1">
              <a:off x="2440" y="2782"/>
              <a:ext cx="640" cy="44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20" name="Line 32"/>
            <p:cNvSpPr>
              <a:spLocks noChangeShapeType="1"/>
            </p:cNvSpPr>
            <p:nvPr/>
          </p:nvSpPr>
          <p:spPr bwMode="auto">
            <a:xfrm flipV="1">
              <a:off x="2579" y="2004"/>
              <a:ext cx="445" cy="25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621" name="Line 34"/>
            <p:cNvSpPr>
              <a:spLocks noChangeShapeType="1"/>
            </p:cNvSpPr>
            <p:nvPr/>
          </p:nvSpPr>
          <p:spPr bwMode="auto">
            <a:xfrm flipH="1" flipV="1">
              <a:off x="2078" y="2727"/>
              <a:ext cx="529" cy="2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pic>
          <p:nvPicPr>
            <p:cNvPr id="19622" name="Picture 39" descr="vgasull_23497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 y="3199"/>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3" name="Picture 40" descr="vgasull_251380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 y="186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4" name="Picture 41" descr="12537899@N00_619986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 y="300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5" name="Picture 49" descr="amos_33004438"/>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5" y="1670"/>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4925">
                  <a:solidFill>
                    <a:srgbClr val="000000"/>
                  </a:solidFill>
                  <a:miter lim="800000"/>
                  <a:headEnd/>
                  <a:tailEnd/>
                </a14:hiddenLine>
              </a:ext>
            </a:extLst>
          </p:spPr>
        </p:pic>
        <p:pic>
          <p:nvPicPr>
            <p:cNvPr id="19626" name="Picture 50" descr="antmoose_35893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5" y="2059"/>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7" name="Picture 51" descr="brodo_16087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 y="311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8" name="Picture 54"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29" name="Picture 55" descr="ekenzie_1894713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46" y="3088"/>
              <a:ext cx="243"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0" name="Picture 56" descr="ewanmcdowall_6082158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84" y="261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1" name="Picture 57"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2" name="Picture 58" descr="kurtnaks_3126328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39" y="2476"/>
              <a:ext cx="24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3" name="Picture 59" descr="kurtnaks_3126473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07" y="3088"/>
              <a:ext cx="242"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4" name="Picture 61" descr="kurtnaks_312682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2" y="1809"/>
              <a:ext cx="362"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5" name="Picture 65" descr="mrjennings_2329908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68" y="2588"/>
              <a:ext cx="271" cy="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6" name="Picture 66" descr="mrjennings_626244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13" y="2643"/>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7" name="Picture 67" descr="mscolly_851276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8" name="Picture 70"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39" name="Picture 71"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640" name="Picture 73" descr="mscolly_8512764"/>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641" name="Oval 74"/>
            <p:cNvSpPr>
              <a:spLocks noChangeArrowheads="1"/>
            </p:cNvSpPr>
            <p:nvPr/>
          </p:nvSpPr>
          <p:spPr bwMode="auto">
            <a:xfrm flipH="1">
              <a:off x="1828" y="178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2" name="Oval 75"/>
            <p:cNvSpPr>
              <a:spLocks noChangeArrowheads="1"/>
            </p:cNvSpPr>
            <p:nvPr/>
          </p:nvSpPr>
          <p:spPr bwMode="auto">
            <a:xfrm flipH="1">
              <a:off x="1934" y="1837"/>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3" name="Oval 76"/>
            <p:cNvSpPr>
              <a:spLocks noChangeArrowheads="1"/>
            </p:cNvSpPr>
            <p:nvPr/>
          </p:nvSpPr>
          <p:spPr bwMode="auto">
            <a:xfrm flipH="1">
              <a:off x="2045" y="172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4" name="Oval 77"/>
            <p:cNvSpPr>
              <a:spLocks noChangeArrowheads="1"/>
            </p:cNvSpPr>
            <p:nvPr/>
          </p:nvSpPr>
          <p:spPr bwMode="auto">
            <a:xfrm flipH="1">
              <a:off x="1967" y="210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5" name="Oval 78"/>
            <p:cNvSpPr>
              <a:spLocks noChangeArrowheads="1"/>
            </p:cNvSpPr>
            <p:nvPr/>
          </p:nvSpPr>
          <p:spPr bwMode="auto">
            <a:xfrm flipH="1">
              <a:off x="2078"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6" name="Oval 79"/>
            <p:cNvSpPr>
              <a:spLocks noChangeArrowheads="1"/>
            </p:cNvSpPr>
            <p:nvPr/>
          </p:nvSpPr>
          <p:spPr bwMode="auto">
            <a:xfrm flipH="1">
              <a:off x="1773"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endParaRPr lang="en-US" altLang="en-US"/>
            </a:p>
          </p:txBody>
        </p:sp>
        <p:sp>
          <p:nvSpPr>
            <p:cNvPr id="19647" name="Oval 80"/>
            <p:cNvSpPr>
              <a:spLocks noChangeArrowheads="1"/>
            </p:cNvSpPr>
            <p:nvPr/>
          </p:nvSpPr>
          <p:spPr bwMode="auto">
            <a:xfrm flipH="1">
              <a:off x="2468"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8" name="Oval 81"/>
            <p:cNvSpPr>
              <a:spLocks noChangeArrowheads="1"/>
            </p:cNvSpPr>
            <p:nvPr/>
          </p:nvSpPr>
          <p:spPr bwMode="auto">
            <a:xfrm flipH="1">
              <a:off x="1967" y="2282"/>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49" name="Oval 82"/>
            <p:cNvSpPr>
              <a:spLocks noChangeArrowheads="1"/>
            </p:cNvSpPr>
            <p:nvPr/>
          </p:nvSpPr>
          <p:spPr bwMode="auto">
            <a:xfrm flipH="1">
              <a:off x="2718" y="189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0" name="Oval 83"/>
            <p:cNvSpPr>
              <a:spLocks noChangeArrowheads="1"/>
            </p:cNvSpPr>
            <p:nvPr/>
          </p:nvSpPr>
          <p:spPr bwMode="auto">
            <a:xfrm flipH="1">
              <a:off x="2551" y="2004"/>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1" name="Oval 84"/>
            <p:cNvSpPr>
              <a:spLocks noChangeArrowheads="1"/>
            </p:cNvSpPr>
            <p:nvPr/>
          </p:nvSpPr>
          <p:spPr bwMode="auto">
            <a:xfrm flipH="1">
              <a:off x="2440"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2" name="Oval 85"/>
            <p:cNvSpPr>
              <a:spLocks noChangeArrowheads="1"/>
            </p:cNvSpPr>
            <p:nvPr/>
          </p:nvSpPr>
          <p:spPr bwMode="auto">
            <a:xfrm flipH="1">
              <a:off x="2718" y="2337"/>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3" name="Oval 86"/>
            <p:cNvSpPr>
              <a:spLocks noChangeArrowheads="1"/>
            </p:cNvSpPr>
            <p:nvPr/>
          </p:nvSpPr>
          <p:spPr bwMode="auto">
            <a:xfrm flipH="1">
              <a:off x="2551" y="2699"/>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4" name="Oval 87"/>
            <p:cNvSpPr>
              <a:spLocks noChangeArrowheads="1"/>
            </p:cNvSpPr>
            <p:nvPr/>
          </p:nvSpPr>
          <p:spPr bwMode="auto">
            <a:xfrm flipH="1">
              <a:off x="2662"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5" name="Oval 88"/>
            <p:cNvSpPr>
              <a:spLocks noChangeArrowheads="1"/>
            </p:cNvSpPr>
            <p:nvPr/>
          </p:nvSpPr>
          <p:spPr bwMode="auto">
            <a:xfrm flipH="1">
              <a:off x="2190" y="2643"/>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6" name="Oval 89"/>
            <p:cNvSpPr>
              <a:spLocks noChangeArrowheads="1"/>
            </p:cNvSpPr>
            <p:nvPr/>
          </p:nvSpPr>
          <p:spPr bwMode="auto">
            <a:xfrm flipH="1">
              <a:off x="2496" y="286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7" name="Oval 90"/>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8" name="Oval 91"/>
            <p:cNvSpPr>
              <a:spLocks noChangeArrowheads="1"/>
            </p:cNvSpPr>
            <p:nvPr/>
          </p:nvSpPr>
          <p:spPr bwMode="auto">
            <a:xfrm flipH="1">
              <a:off x="1550" y="253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59" name="Oval 92"/>
            <p:cNvSpPr>
              <a:spLocks noChangeArrowheads="1"/>
            </p:cNvSpPr>
            <p:nvPr/>
          </p:nvSpPr>
          <p:spPr bwMode="auto">
            <a:xfrm flipH="1">
              <a:off x="1494" y="267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0" name="Oval 93"/>
            <p:cNvSpPr>
              <a:spLocks noChangeArrowheads="1"/>
            </p:cNvSpPr>
            <p:nvPr/>
          </p:nvSpPr>
          <p:spPr bwMode="auto">
            <a:xfrm flipH="1">
              <a:off x="1439" y="2143"/>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1" name="Oval 94"/>
            <p:cNvSpPr>
              <a:spLocks noChangeArrowheads="1"/>
            </p:cNvSpPr>
            <p:nvPr/>
          </p:nvSpPr>
          <p:spPr bwMode="auto">
            <a:xfrm flipH="1">
              <a:off x="1606" y="2170"/>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2" name="Oval 95"/>
            <p:cNvSpPr>
              <a:spLocks noChangeArrowheads="1"/>
            </p:cNvSpPr>
            <p:nvPr/>
          </p:nvSpPr>
          <p:spPr bwMode="auto">
            <a:xfrm flipH="1">
              <a:off x="1606" y="311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3" name="Oval 96"/>
            <p:cNvSpPr>
              <a:spLocks noChangeArrowheads="1"/>
            </p:cNvSpPr>
            <p:nvPr/>
          </p:nvSpPr>
          <p:spPr bwMode="auto">
            <a:xfrm flipH="1">
              <a:off x="1550" y="319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4" name="Oval 97"/>
            <p:cNvSpPr>
              <a:spLocks noChangeArrowheads="1"/>
            </p:cNvSpPr>
            <p:nvPr/>
          </p:nvSpPr>
          <p:spPr bwMode="auto">
            <a:xfrm flipH="1">
              <a:off x="3191"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5" name="Oval 98"/>
            <p:cNvSpPr>
              <a:spLocks noChangeArrowheads="1"/>
            </p:cNvSpPr>
            <p:nvPr/>
          </p:nvSpPr>
          <p:spPr bwMode="auto">
            <a:xfrm flipH="1">
              <a:off x="1967"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6" name="Oval 99"/>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7" name="Oval 100"/>
            <p:cNvSpPr>
              <a:spLocks noChangeArrowheads="1"/>
            </p:cNvSpPr>
            <p:nvPr/>
          </p:nvSpPr>
          <p:spPr bwMode="auto">
            <a:xfrm flipH="1">
              <a:off x="1828"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8" name="Oval 101"/>
            <p:cNvSpPr>
              <a:spLocks noChangeArrowheads="1"/>
            </p:cNvSpPr>
            <p:nvPr/>
          </p:nvSpPr>
          <p:spPr bwMode="auto">
            <a:xfrm flipH="1">
              <a:off x="1939"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69" name="Oval 102"/>
            <p:cNvSpPr>
              <a:spLocks noChangeArrowheads="1"/>
            </p:cNvSpPr>
            <p:nvPr/>
          </p:nvSpPr>
          <p:spPr bwMode="auto">
            <a:xfrm flipH="1">
              <a:off x="1912" y="3338"/>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0" name="Oval 103"/>
            <p:cNvSpPr>
              <a:spLocks noChangeArrowheads="1"/>
            </p:cNvSpPr>
            <p:nvPr/>
          </p:nvSpPr>
          <p:spPr bwMode="auto">
            <a:xfrm flipH="1">
              <a:off x="2051" y="2838"/>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1" name="Oval 104"/>
            <p:cNvSpPr>
              <a:spLocks noChangeArrowheads="1"/>
            </p:cNvSpPr>
            <p:nvPr/>
          </p:nvSpPr>
          <p:spPr bwMode="auto">
            <a:xfrm flipH="1">
              <a:off x="2329"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2" name="Oval 105"/>
            <p:cNvSpPr>
              <a:spLocks noChangeArrowheads="1"/>
            </p:cNvSpPr>
            <p:nvPr/>
          </p:nvSpPr>
          <p:spPr bwMode="auto">
            <a:xfrm flipH="1">
              <a:off x="3302"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3" name="Oval 106"/>
            <p:cNvSpPr>
              <a:spLocks noChangeArrowheads="1"/>
            </p:cNvSpPr>
            <p:nvPr/>
          </p:nvSpPr>
          <p:spPr bwMode="auto">
            <a:xfrm flipH="1">
              <a:off x="2802" y="3199"/>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4" name="Oval 107"/>
            <p:cNvSpPr>
              <a:spLocks noChangeArrowheads="1"/>
            </p:cNvSpPr>
            <p:nvPr/>
          </p:nvSpPr>
          <p:spPr bwMode="auto">
            <a:xfrm flipH="1">
              <a:off x="3135" y="278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5" name="Oval 108"/>
            <p:cNvSpPr>
              <a:spLocks noChangeArrowheads="1"/>
            </p:cNvSpPr>
            <p:nvPr/>
          </p:nvSpPr>
          <p:spPr bwMode="auto">
            <a:xfrm flipH="1">
              <a:off x="2885"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6" name="Oval 109"/>
            <p:cNvSpPr>
              <a:spLocks noChangeArrowheads="1"/>
            </p:cNvSpPr>
            <p:nvPr/>
          </p:nvSpPr>
          <p:spPr bwMode="auto">
            <a:xfrm flipH="1">
              <a:off x="2996"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7" name="Oval 110"/>
            <p:cNvSpPr>
              <a:spLocks noChangeArrowheads="1"/>
            </p:cNvSpPr>
            <p:nvPr/>
          </p:nvSpPr>
          <p:spPr bwMode="auto">
            <a:xfrm flipH="1">
              <a:off x="2968" y="1920"/>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8" name="Oval 112"/>
            <p:cNvSpPr>
              <a:spLocks noChangeArrowheads="1"/>
            </p:cNvSpPr>
            <p:nvPr/>
          </p:nvSpPr>
          <p:spPr bwMode="auto">
            <a:xfrm flipH="1">
              <a:off x="3135" y="205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79" name="Oval 134"/>
            <p:cNvSpPr>
              <a:spLocks noChangeArrowheads="1"/>
            </p:cNvSpPr>
            <p:nvPr/>
          </p:nvSpPr>
          <p:spPr bwMode="auto">
            <a:xfrm flipH="1">
              <a:off x="3219" y="2337"/>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0" name="Oval 136"/>
            <p:cNvSpPr>
              <a:spLocks noChangeArrowheads="1"/>
            </p:cNvSpPr>
            <p:nvPr/>
          </p:nvSpPr>
          <p:spPr bwMode="auto">
            <a:xfrm flipH="1">
              <a:off x="3219" y="2254"/>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1" name="Oval 147"/>
            <p:cNvSpPr>
              <a:spLocks noChangeArrowheads="1"/>
            </p:cNvSpPr>
            <p:nvPr/>
          </p:nvSpPr>
          <p:spPr bwMode="auto">
            <a:xfrm flipH="1">
              <a:off x="1328" y="3032"/>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2" name="Oval 150"/>
            <p:cNvSpPr>
              <a:spLocks noChangeArrowheads="1"/>
            </p:cNvSpPr>
            <p:nvPr/>
          </p:nvSpPr>
          <p:spPr bwMode="auto">
            <a:xfrm flipH="1">
              <a:off x="1912" y="1753"/>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3" name="Oval 151"/>
            <p:cNvSpPr>
              <a:spLocks noChangeArrowheads="1"/>
            </p:cNvSpPr>
            <p:nvPr/>
          </p:nvSpPr>
          <p:spPr bwMode="auto">
            <a:xfrm flipH="1">
              <a:off x="2023" y="180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4" name="Oval 152"/>
            <p:cNvSpPr>
              <a:spLocks noChangeArrowheads="1"/>
            </p:cNvSpPr>
            <p:nvPr/>
          </p:nvSpPr>
          <p:spPr bwMode="auto">
            <a:xfrm flipH="1">
              <a:off x="2496"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5" name="Oval 153"/>
            <p:cNvSpPr>
              <a:spLocks noChangeArrowheads="1"/>
            </p:cNvSpPr>
            <p:nvPr/>
          </p:nvSpPr>
          <p:spPr bwMode="auto">
            <a:xfrm flipH="1">
              <a:off x="2635"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6" name="Oval 154"/>
            <p:cNvSpPr>
              <a:spLocks noChangeArrowheads="1"/>
            </p:cNvSpPr>
            <p:nvPr/>
          </p:nvSpPr>
          <p:spPr bwMode="auto">
            <a:xfrm flipH="1">
              <a:off x="2662" y="1837"/>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7" name="Oval 155"/>
            <p:cNvSpPr>
              <a:spLocks noChangeArrowheads="1"/>
            </p:cNvSpPr>
            <p:nvPr/>
          </p:nvSpPr>
          <p:spPr bwMode="auto">
            <a:xfrm flipH="1">
              <a:off x="3191"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8" name="Oval 156"/>
            <p:cNvSpPr>
              <a:spLocks noChangeArrowheads="1"/>
            </p:cNvSpPr>
            <p:nvPr/>
          </p:nvSpPr>
          <p:spPr bwMode="auto">
            <a:xfrm flipH="1">
              <a:off x="3080"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89" name="Oval 157"/>
            <p:cNvSpPr>
              <a:spLocks noChangeArrowheads="1"/>
            </p:cNvSpPr>
            <p:nvPr/>
          </p:nvSpPr>
          <p:spPr bwMode="auto">
            <a:xfrm flipH="1">
              <a:off x="2996" y="2004"/>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0" name="Oval 158"/>
            <p:cNvSpPr>
              <a:spLocks noChangeArrowheads="1"/>
            </p:cNvSpPr>
            <p:nvPr/>
          </p:nvSpPr>
          <p:spPr bwMode="auto">
            <a:xfrm flipH="1">
              <a:off x="1439" y="222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1" name="Oval 159"/>
            <p:cNvSpPr>
              <a:spLocks noChangeArrowheads="1"/>
            </p:cNvSpPr>
            <p:nvPr/>
          </p:nvSpPr>
          <p:spPr bwMode="auto">
            <a:xfrm flipH="1">
              <a:off x="1634" y="208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2" name="Oval 160"/>
            <p:cNvSpPr>
              <a:spLocks noChangeArrowheads="1"/>
            </p:cNvSpPr>
            <p:nvPr/>
          </p:nvSpPr>
          <p:spPr bwMode="auto">
            <a:xfrm flipH="1">
              <a:off x="2523" y="2198"/>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3" name="Oval 161"/>
            <p:cNvSpPr>
              <a:spLocks noChangeArrowheads="1"/>
            </p:cNvSpPr>
            <p:nvPr/>
          </p:nvSpPr>
          <p:spPr bwMode="auto">
            <a:xfrm flipH="1">
              <a:off x="2468" y="236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4" name="Oval 162"/>
            <p:cNvSpPr>
              <a:spLocks noChangeArrowheads="1"/>
            </p:cNvSpPr>
            <p:nvPr/>
          </p:nvSpPr>
          <p:spPr bwMode="auto">
            <a:xfrm flipH="1">
              <a:off x="2635" y="2282"/>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5" name="Oval 163"/>
            <p:cNvSpPr>
              <a:spLocks noChangeArrowheads="1"/>
            </p:cNvSpPr>
            <p:nvPr/>
          </p:nvSpPr>
          <p:spPr bwMode="auto">
            <a:xfrm flipH="1">
              <a:off x="2078" y="2282"/>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6" name="Oval 164"/>
            <p:cNvSpPr>
              <a:spLocks noChangeArrowheads="1"/>
            </p:cNvSpPr>
            <p:nvPr/>
          </p:nvSpPr>
          <p:spPr bwMode="auto">
            <a:xfrm flipH="1">
              <a:off x="2106" y="208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7" name="Oval 165"/>
            <p:cNvSpPr>
              <a:spLocks noChangeArrowheads="1"/>
            </p:cNvSpPr>
            <p:nvPr/>
          </p:nvSpPr>
          <p:spPr bwMode="auto">
            <a:xfrm flipH="1">
              <a:off x="1967" y="2671"/>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8" name="Oval 166"/>
            <p:cNvSpPr>
              <a:spLocks noChangeArrowheads="1"/>
            </p:cNvSpPr>
            <p:nvPr/>
          </p:nvSpPr>
          <p:spPr bwMode="auto">
            <a:xfrm flipH="1">
              <a:off x="2635" y="2838"/>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99" name="Oval 167"/>
            <p:cNvSpPr>
              <a:spLocks noChangeArrowheads="1"/>
            </p:cNvSpPr>
            <p:nvPr/>
          </p:nvSpPr>
          <p:spPr bwMode="auto">
            <a:xfrm flipH="1">
              <a:off x="2662" y="2643"/>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0" name="Oval 168"/>
            <p:cNvSpPr>
              <a:spLocks noChangeArrowheads="1"/>
            </p:cNvSpPr>
            <p:nvPr/>
          </p:nvSpPr>
          <p:spPr bwMode="auto">
            <a:xfrm flipH="1">
              <a:off x="3052"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1" name="Oval 169"/>
            <p:cNvSpPr>
              <a:spLocks noChangeArrowheads="1"/>
            </p:cNvSpPr>
            <p:nvPr/>
          </p:nvSpPr>
          <p:spPr bwMode="auto">
            <a:xfrm flipH="1">
              <a:off x="3080" y="2671"/>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2" name="Oval 170"/>
            <p:cNvSpPr>
              <a:spLocks noChangeArrowheads="1"/>
            </p:cNvSpPr>
            <p:nvPr/>
          </p:nvSpPr>
          <p:spPr bwMode="auto">
            <a:xfrm flipH="1">
              <a:off x="2941"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3" name="Oval 201"/>
            <p:cNvSpPr>
              <a:spLocks noChangeArrowheads="1"/>
            </p:cNvSpPr>
            <p:nvPr/>
          </p:nvSpPr>
          <p:spPr bwMode="auto">
            <a:xfrm flipH="1">
              <a:off x="3219" y="3255"/>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4" name="Oval 202"/>
            <p:cNvSpPr>
              <a:spLocks noChangeArrowheads="1"/>
            </p:cNvSpPr>
            <p:nvPr/>
          </p:nvSpPr>
          <p:spPr bwMode="auto">
            <a:xfrm flipH="1">
              <a:off x="3135"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5" name="Oval 203"/>
            <p:cNvSpPr>
              <a:spLocks noChangeArrowheads="1"/>
            </p:cNvSpPr>
            <p:nvPr/>
          </p:nvSpPr>
          <p:spPr bwMode="auto">
            <a:xfrm flipH="1">
              <a:off x="2885"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6" name="Oval 204"/>
            <p:cNvSpPr>
              <a:spLocks noChangeArrowheads="1"/>
            </p:cNvSpPr>
            <p:nvPr/>
          </p:nvSpPr>
          <p:spPr bwMode="auto">
            <a:xfrm flipH="1">
              <a:off x="2913" y="3144"/>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7" name="Oval 205"/>
            <p:cNvSpPr>
              <a:spLocks noChangeArrowheads="1"/>
            </p:cNvSpPr>
            <p:nvPr/>
          </p:nvSpPr>
          <p:spPr bwMode="auto">
            <a:xfrm flipH="1">
              <a:off x="2468" y="322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8" name="Oval 206"/>
            <p:cNvSpPr>
              <a:spLocks noChangeArrowheads="1"/>
            </p:cNvSpPr>
            <p:nvPr/>
          </p:nvSpPr>
          <p:spPr bwMode="auto">
            <a:xfrm flipH="1">
              <a:off x="2273" y="3255"/>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09" name="Oval 207"/>
            <p:cNvSpPr>
              <a:spLocks noChangeArrowheads="1"/>
            </p:cNvSpPr>
            <p:nvPr/>
          </p:nvSpPr>
          <p:spPr bwMode="auto">
            <a:xfrm flipH="1">
              <a:off x="2551"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0" name="Oval 213"/>
            <p:cNvSpPr>
              <a:spLocks noChangeArrowheads="1"/>
            </p:cNvSpPr>
            <p:nvPr/>
          </p:nvSpPr>
          <p:spPr bwMode="auto">
            <a:xfrm flipH="1">
              <a:off x="2051" y="336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1" name="Oval 214"/>
            <p:cNvSpPr>
              <a:spLocks noChangeArrowheads="1"/>
            </p:cNvSpPr>
            <p:nvPr/>
          </p:nvSpPr>
          <p:spPr bwMode="auto">
            <a:xfrm flipH="1">
              <a:off x="1828"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2" name="Oval 215"/>
            <p:cNvSpPr>
              <a:spLocks noChangeArrowheads="1"/>
            </p:cNvSpPr>
            <p:nvPr/>
          </p:nvSpPr>
          <p:spPr bwMode="auto">
            <a:xfrm flipH="1">
              <a:off x="1884" y="339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3" name="Oval 219"/>
            <p:cNvSpPr>
              <a:spLocks noChangeArrowheads="1"/>
            </p:cNvSpPr>
            <p:nvPr/>
          </p:nvSpPr>
          <p:spPr bwMode="auto">
            <a:xfrm flipH="1">
              <a:off x="1328" y="319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4" name="Oval 220"/>
            <p:cNvSpPr>
              <a:spLocks noChangeArrowheads="1"/>
            </p:cNvSpPr>
            <p:nvPr/>
          </p:nvSpPr>
          <p:spPr bwMode="auto">
            <a:xfrm flipH="1">
              <a:off x="1439" y="3060"/>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5" name="Oval 221"/>
            <p:cNvSpPr>
              <a:spLocks noChangeArrowheads="1"/>
            </p:cNvSpPr>
            <p:nvPr/>
          </p:nvSpPr>
          <p:spPr bwMode="auto">
            <a:xfrm flipH="1">
              <a:off x="1578" y="2699"/>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6" name="Oval 222"/>
            <p:cNvSpPr>
              <a:spLocks noChangeArrowheads="1"/>
            </p:cNvSpPr>
            <p:nvPr/>
          </p:nvSpPr>
          <p:spPr bwMode="auto">
            <a:xfrm flipH="1">
              <a:off x="1606" y="261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7" name="Oval 223"/>
            <p:cNvSpPr>
              <a:spLocks noChangeArrowheads="1"/>
            </p:cNvSpPr>
            <p:nvPr/>
          </p:nvSpPr>
          <p:spPr bwMode="auto">
            <a:xfrm flipH="1">
              <a:off x="1467" y="27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8" name="Oval 224"/>
            <p:cNvSpPr>
              <a:spLocks noChangeArrowheads="1"/>
            </p:cNvSpPr>
            <p:nvPr/>
          </p:nvSpPr>
          <p:spPr bwMode="auto">
            <a:xfrm flipH="1">
              <a:off x="1773" y="172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19" name="Oval 225"/>
            <p:cNvSpPr>
              <a:spLocks noChangeArrowheads="1"/>
            </p:cNvSpPr>
            <p:nvPr/>
          </p:nvSpPr>
          <p:spPr bwMode="auto">
            <a:xfrm flipH="1">
              <a:off x="1856" y="1865"/>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0" name="Oval 226"/>
            <p:cNvSpPr>
              <a:spLocks noChangeArrowheads="1"/>
            </p:cNvSpPr>
            <p:nvPr/>
          </p:nvSpPr>
          <p:spPr bwMode="auto">
            <a:xfrm flipH="1">
              <a:off x="2635" y="197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1" name="Oval 227"/>
            <p:cNvSpPr>
              <a:spLocks noChangeArrowheads="1"/>
            </p:cNvSpPr>
            <p:nvPr/>
          </p:nvSpPr>
          <p:spPr bwMode="auto">
            <a:xfrm flipH="1">
              <a:off x="2551" y="183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2" name="Oval 228"/>
            <p:cNvSpPr>
              <a:spLocks noChangeArrowheads="1"/>
            </p:cNvSpPr>
            <p:nvPr/>
          </p:nvSpPr>
          <p:spPr bwMode="auto">
            <a:xfrm flipH="1">
              <a:off x="3080" y="194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3" name="Oval 229"/>
            <p:cNvSpPr>
              <a:spLocks noChangeArrowheads="1"/>
            </p:cNvSpPr>
            <p:nvPr/>
          </p:nvSpPr>
          <p:spPr bwMode="auto">
            <a:xfrm flipH="1">
              <a:off x="3247" y="2087"/>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4" name="Oval 257"/>
            <p:cNvSpPr>
              <a:spLocks noChangeArrowheads="1"/>
            </p:cNvSpPr>
            <p:nvPr/>
          </p:nvSpPr>
          <p:spPr bwMode="auto">
            <a:xfrm flipH="1">
              <a:off x="2941" y="3366"/>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5" name="Oval 258"/>
            <p:cNvSpPr>
              <a:spLocks noChangeArrowheads="1"/>
            </p:cNvSpPr>
            <p:nvPr/>
          </p:nvSpPr>
          <p:spPr bwMode="auto">
            <a:xfrm flipH="1">
              <a:off x="2802" y="333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6" name="Oval 259"/>
            <p:cNvSpPr>
              <a:spLocks noChangeArrowheads="1"/>
            </p:cNvSpPr>
            <p:nvPr/>
          </p:nvSpPr>
          <p:spPr bwMode="auto">
            <a:xfrm flipH="1">
              <a:off x="2774"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7" name="Oval 260"/>
            <p:cNvSpPr>
              <a:spLocks noChangeArrowheads="1"/>
            </p:cNvSpPr>
            <p:nvPr/>
          </p:nvSpPr>
          <p:spPr bwMode="auto">
            <a:xfrm flipH="1">
              <a:off x="2412" y="3144"/>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8" name="Oval 261"/>
            <p:cNvSpPr>
              <a:spLocks noChangeArrowheads="1"/>
            </p:cNvSpPr>
            <p:nvPr/>
          </p:nvSpPr>
          <p:spPr bwMode="auto">
            <a:xfrm flipH="1">
              <a:off x="2523" y="3171"/>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29" name="Oval 262"/>
            <p:cNvSpPr>
              <a:spLocks noChangeArrowheads="1"/>
            </p:cNvSpPr>
            <p:nvPr/>
          </p:nvSpPr>
          <p:spPr bwMode="auto">
            <a:xfrm flipH="1">
              <a:off x="2357" y="3255"/>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0" name="Oval 263"/>
            <p:cNvSpPr>
              <a:spLocks noChangeArrowheads="1"/>
            </p:cNvSpPr>
            <p:nvPr/>
          </p:nvSpPr>
          <p:spPr bwMode="auto">
            <a:xfrm flipH="1">
              <a:off x="2051" y="3283"/>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1" name="Oval 264"/>
            <p:cNvSpPr>
              <a:spLocks noChangeArrowheads="1"/>
            </p:cNvSpPr>
            <p:nvPr/>
          </p:nvSpPr>
          <p:spPr bwMode="auto">
            <a:xfrm flipH="1">
              <a:off x="1967" y="3394"/>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2" name="Oval 270"/>
            <p:cNvSpPr>
              <a:spLocks noChangeArrowheads="1"/>
            </p:cNvSpPr>
            <p:nvPr/>
          </p:nvSpPr>
          <p:spPr bwMode="auto">
            <a:xfrm flipH="1">
              <a:off x="1439" y="3199"/>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3" name="Oval 271"/>
            <p:cNvSpPr>
              <a:spLocks noChangeArrowheads="1"/>
            </p:cNvSpPr>
            <p:nvPr/>
          </p:nvSpPr>
          <p:spPr bwMode="auto">
            <a:xfrm flipH="1">
              <a:off x="1522" y="306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4" name="Oval 272"/>
            <p:cNvSpPr>
              <a:spLocks noChangeArrowheads="1"/>
            </p:cNvSpPr>
            <p:nvPr/>
          </p:nvSpPr>
          <p:spPr bwMode="auto">
            <a:xfrm flipH="1">
              <a:off x="1328"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5" name="Oval 273"/>
            <p:cNvSpPr>
              <a:spLocks noChangeArrowheads="1"/>
            </p:cNvSpPr>
            <p:nvPr/>
          </p:nvSpPr>
          <p:spPr bwMode="auto">
            <a:xfrm flipH="1">
              <a:off x="1550" y="2782"/>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6" name="Oval 274"/>
            <p:cNvSpPr>
              <a:spLocks noChangeArrowheads="1"/>
            </p:cNvSpPr>
            <p:nvPr/>
          </p:nvSpPr>
          <p:spPr bwMode="auto">
            <a:xfrm flipH="1">
              <a:off x="1634" y="2754"/>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7" name="Oval 275"/>
            <p:cNvSpPr>
              <a:spLocks noChangeArrowheads="1"/>
            </p:cNvSpPr>
            <p:nvPr/>
          </p:nvSpPr>
          <p:spPr bwMode="auto">
            <a:xfrm flipH="1">
              <a:off x="2051" y="2643"/>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8" name="Oval 276"/>
            <p:cNvSpPr>
              <a:spLocks noChangeArrowheads="1"/>
            </p:cNvSpPr>
            <p:nvPr/>
          </p:nvSpPr>
          <p:spPr bwMode="auto">
            <a:xfrm flipH="1">
              <a:off x="2162" y="272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39" name="Oval 277"/>
            <p:cNvSpPr>
              <a:spLocks noChangeArrowheads="1"/>
            </p:cNvSpPr>
            <p:nvPr/>
          </p:nvSpPr>
          <p:spPr bwMode="auto">
            <a:xfrm flipH="1">
              <a:off x="2106" y="2365"/>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0" name="Oval 278"/>
            <p:cNvSpPr>
              <a:spLocks noChangeArrowheads="1"/>
            </p:cNvSpPr>
            <p:nvPr/>
          </p:nvSpPr>
          <p:spPr bwMode="auto">
            <a:xfrm flipH="1">
              <a:off x="1939"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1" name="Oval 279"/>
            <p:cNvSpPr>
              <a:spLocks noChangeArrowheads="1"/>
            </p:cNvSpPr>
            <p:nvPr/>
          </p:nvSpPr>
          <p:spPr bwMode="auto">
            <a:xfrm flipH="1">
              <a:off x="2496" y="2310"/>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2" name="Oval 280"/>
            <p:cNvSpPr>
              <a:spLocks noChangeArrowheads="1"/>
            </p:cNvSpPr>
            <p:nvPr/>
          </p:nvSpPr>
          <p:spPr bwMode="auto">
            <a:xfrm flipH="1">
              <a:off x="2690"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3" name="Oval 281"/>
            <p:cNvSpPr>
              <a:spLocks noChangeArrowheads="1"/>
            </p:cNvSpPr>
            <p:nvPr/>
          </p:nvSpPr>
          <p:spPr bwMode="auto">
            <a:xfrm flipH="1">
              <a:off x="3135" y="233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4" name="Oval 282"/>
            <p:cNvSpPr>
              <a:spLocks noChangeArrowheads="1"/>
            </p:cNvSpPr>
            <p:nvPr/>
          </p:nvSpPr>
          <p:spPr bwMode="auto">
            <a:xfrm flipH="1">
              <a:off x="3052" y="22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5" name="Oval 283"/>
            <p:cNvSpPr>
              <a:spLocks noChangeArrowheads="1"/>
            </p:cNvSpPr>
            <p:nvPr/>
          </p:nvSpPr>
          <p:spPr bwMode="auto">
            <a:xfrm flipH="1">
              <a:off x="3274" y="2421"/>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6" name="Oval 284"/>
            <p:cNvSpPr>
              <a:spLocks noChangeArrowheads="1"/>
            </p:cNvSpPr>
            <p:nvPr/>
          </p:nvSpPr>
          <p:spPr bwMode="auto">
            <a:xfrm flipH="1">
              <a:off x="2607" y="2671"/>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7" name="Oval 285"/>
            <p:cNvSpPr>
              <a:spLocks noChangeArrowheads="1"/>
            </p:cNvSpPr>
            <p:nvPr/>
          </p:nvSpPr>
          <p:spPr bwMode="auto">
            <a:xfrm flipH="1">
              <a:off x="2496" y="2615"/>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8" name="Oval 286"/>
            <p:cNvSpPr>
              <a:spLocks noChangeArrowheads="1"/>
            </p:cNvSpPr>
            <p:nvPr/>
          </p:nvSpPr>
          <p:spPr bwMode="auto">
            <a:xfrm flipH="1">
              <a:off x="2551" y="2893"/>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749" name="Oval 287"/>
            <p:cNvSpPr>
              <a:spLocks noChangeArrowheads="1"/>
            </p:cNvSpPr>
            <p:nvPr/>
          </p:nvSpPr>
          <p:spPr bwMode="auto">
            <a:xfrm flipH="1">
              <a:off x="3191" y="2727"/>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grpSp>
      <p:sp>
        <p:nvSpPr>
          <p:cNvPr id="19461" name="Rectangle 587"/>
          <p:cNvSpPr>
            <a:spLocks noChangeArrowheads="1"/>
          </p:cNvSpPr>
          <p:nvPr/>
        </p:nvSpPr>
        <p:spPr bwMode="auto">
          <a:xfrm>
            <a:off x="1981200" y="1277938"/>
            <a:ext cx="8183562" cy="873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lnSpc>
                <a:spcPct val="110000"/>
              </a:lnSpc>
              <a:spcBef>
                <a:spcPts val="600"/>
              </a:spcBef>
              <a:spcAft>
                <a:spcPts val="600"/>
              </a:spcAft>
              <a:buClr>
                <a:schemeClr val="accent2"/>
              </a:buClr>
              <a:buSzPct val="110000"/>
            </a:pPr>
            <a:r>
              <a:rPr lang="en-US" altLang="en-US" dirty="0">
                <a:latin typeface="+mn-lt"/>
              </a:rPr>
              <a:t>Use RANSAC to estimate fundamental matrix between each pair</a:t>
            </a:r>
          </a:p>
        </p:txBody>
      </p:sp>
      <p:grpSp>
        <p:nvGrpSpPr>
          <p:cNvPr id="3" name="Group 588"/>
          <p:cNvGrpSpPr>
            <a:grpSpLocks/>
          </p:cNvGrpSpPr>
          <p:nvPr/>
        </p:nvGrpSpPr>
        <p:grpSpPr bwMode="auto">
          <a:xfrm>
            <a:off x="3937001" y="2392364"/>
            <a:ext cx="4232275" cy="3711575"/>
            <a:chOff x="1300" y="1670"/>
            <a:chExt cx="2049" cy="1800"/>
          </a:xfrm>
        </p:grpSpPr>
        <p:sp>
          <p:nvSpPr>
            <p:cNvPr id="19463" name="Line 589"/>
            <p:cNvSpPr>
              <a:spLocks noChangeShapeType="1"/>
            </p:cNvSpPr>
            <p:nvPr/>
          </p:nvSpPr>
          <p:spPr bwMode="auto">
            <a:xfrm flipH="1">
              <a:off x="3098" y="2354"/>
              <a:ext cx="24" cy="43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4" name="Line 590"/>
            <p:cNvSpPr>
              <a:spLocks noChangeShapeType="1"/>
            </p:cNvSpPr>
            <p:nvPr/>
          </p:nvSpPr>
          <p:spPr bwMode="auto">
            <a:xfrm>
              <a:off x="3074" y="2813"/>
              <a:ext cx="120" cy="43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5" name="Line 591"/>
            <p:cNvSpPr>
              <a:spLocks noChangeShapeType="1"/>
            </p:cNvSpPr>
            <p:nvPr/>
          </p:nvSpPr>
          <p:spPr bwMode="auto">
            <a:xfrm flipV="1">
              <a:off x="2057" y="2273"/>
              <a:ext cx="580" cy="468"/>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6" name="Line 592"/>
            <p:cNvSpPr>
              <a:spLocks noChangeShapeType="1"/>
            </p:cNvSpPr>
            <p:nvPr/>
          </p:nvSpPr>
          <p:spPr bwMode="auto">
            <a:xfrm>
              <a:off x="2638" y="2281"/>
              <a:ext cx="483" cy="4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7" name="Line 593"/>
            <p:cNvSpPr>
              <a:spLocks noChangeShapeType="1"/>
            </p:cNvSpPr>
            <p:nvPr/>
          </p:nvSpPr>
          <p:spPr bwMode="auto">
            <a:xfrm>
              <a:off x="1912" y="1809"/>
              <a:ext cx="166" cy="4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8" name="Line 594"/>
            <p:cNvSpPr>
              <a:spLocks noChangeShapeType="1"/>
            </p:cNvSpPr>
            <p:nvPr/>
          </p:nvSpPr>
          <p:spPr bwMode="auto">
            <a:xfrm>
              <a:off x="1912" y="1809"/>
              <a:ext cx="139" cy="9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69" name="Line 595"/>
            <p:cNvSpPr>
              <a:spLocks noChangeShapeType="1"/>
            </p:cNvSpPr>
            <p:nvPr/>
          </p:nvSpPr>
          <p:spPr bwMode="auto">
            <a:xfrm flipH="1">
              <a:off x="2051" y="2282"/>
              <a:ext cx="27" cy="50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0" name="Line 596"/>
            <p:cNvSpPr>
              <a:spLocks noChangeShapeType="1"/>
            </p:cNvSpPr>
            <p:nvPr/>
          </p:nvSpPr>
          <p:spPr bwMode="auto">
            <a:xfrm>
              <a:off x="1522" y="2615"/>
              <a:ext cx="529" cy="16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1" name="Line 597"/>
            <p:cNvSpPr>
              <a:spLocks noChangeShapeType="1"/>
            </p:cNvSpPr>
            <p:nvPr/>
          </p:nvSpPr>
          <p:spPr bwMode="auto">
            <a:xfrm>
              <a:off x="1522" y="3144"/>
              <a:ext cx="473" cy="194"/>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2" name="Line 598"/>
            <p:cNvSpPr>
              <a:spLocks noChangeShapeType="1"/>
            </p:cNvSpPr>
            <p:nvPr/>
          </p:nvSpPr>
          <p:spPr bwMode="auto">
            <a:xfrm flipH="1">
              <a:off x="1606" y="1892"/>
              <a:ext cx="1029" cy="751"/>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3" name="Line 599"/>
            <p:cNvSpPr>
              <a:spLocks noChangeShapeType="1"/>
            </p:cNvSpPr>
            <p:nvPr/>
          </p:nvSpPr>
          <p:spPr bwMode="auto">
            <a:xfrm>
              <a:off x="2440" y="3227"/>
              <a:ext cx="473" cy="5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4" name="Line 600"/>
            <p:cNvSpPr>
              <a:spLocks noChangeShapeType="1"/>
            </p:cNvSpPr>
            <p:nvPr/>
          </p:nvSpPr>
          <p:spPr bwMode="auto">
            <a:xfrm>
              <a:off x="1550" y="2699"/>
              <a:ext cx="1363" cy="584"/>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5" name="Line 601"/>
            <p:cNvSpPr>
              <a:spLocks noChangeShapeType="1"/>
            </p:cNvSpPr>
            <p:nvPr/>
          </p:nvSpPr>
          <p:spPr bwMode="auto">
            <a:xfrm flipV="1">
              <a:off x="1467" y="2782"/>
              <a:ext cx="556" cy="306"/>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6" name="Line 602"/>
            <p:cNvSpPr>
              <a:spLocks noChangeShapeType="1"/>
            </p:cNvSpPr>
            <p:nvPr/>
          </p:nvSpPr>
          <p:spPr bwMode="auto">
            <a:xfrm flipV="1">
              <a:off x="2440" y="2782"/>
              <a:ext cx="640" cy="445"/>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7" name="Line 603"/>
            <p:cNvSpPr>
              <a:spLocks noChangeShapeType="1"/>
            </p:cNvSpPr>
            <p:nvPr/>
          </p:nvSpPr>
          <p:spPr bwMode="auto">
            <a:xfrm flipV="1">
              <a:off x="2579" y="2004"/>
              <a:ext cx="445" cy="250"/>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8" name="Line 604"/>
            <p:cNvSpPr>
              <a:spLocks noChangeShapeType="1"/>
            </p:cNvSpPr>
            <p:nvPr/>
          </p:nvSpPr>
          <p:spPr bwMode="auto">
            <a:xfrm flipH="1" flipV="1">
              <a:off x="2078" y="2727"/>
              <a:ext cx="529" cy="27"/>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9479" name="Line 605"/>
            <p:cNvSpPr>
              <a:spLocks noChangeShapeType="1"/>
            </p:cNvSpPr>
            <p:nvPr/>
          </p:nvSpPr>
          <p:spPr bwMode="auto">
            <a:xfrm flipH="1">
              <a:off x="1967" y="2365"/>
              <a:ext cx="1140" cy="973"/>
            </a:xfrm>
            <a:prstGeom prst="line">
              <a:avLst/>
            </a:prstGeom>
            <a:noFill/>
            <a:ln w="349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pic>
          <p:nvPicPr>
            <p:cNvPr id="19480" name="Picture 606" descr="vgasull_2349754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3" y="3199"/>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1" name="Picture 607" descr="vgasull_251380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 y="186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2" name="Picture 608" descr="12537899@N00_619986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 y="300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3" name="Picture 609" descr="amos_33004438"/>
            <p:cNvPicPr preferRelativeResize="0">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5" y="1670"/>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4925">
                  <a:solidFill>
                    <a:srgbClr val="000000"/>
                  </a:solidFill>
                  <a:miter lim="800000"/>
                  <a:headEnd/>
                  <a:tailEnd/>
                </a14:hiddenLine>
              </a:ext>
            </a:extLst>
          </p:spPr>
        </p:pic>
        <p:pic>
          <p:nvPicPr>
            <p:cNvPr id="19484" name="Picture 610" descr="antmoose_3589323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55" y="2059"/>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5" name="Picture 611" descr="brodo_16087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45" y="311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6" name="Picture 612"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7" name="Picture 613" descr="ekenzie_18947135"/>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746" y="3088"/>
              <a:ext cx="243"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8" name="Picture 614" descr="ewanmcdowall_60821586"/>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884" y="2615"/>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89" name="Picture 615"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0" name="Picture 616" descr="kurtnaks_31263284"/>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439" y="2476"/>
              <a:ext cx="24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1" name="Picture 617" descr="kurtnaks_3126473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107" y="3088"/>
              <a:ext cx="242"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2" name="Picture 618" descr="kurtnaks_3126825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12" y="1809"/>
              <a:ext cx="362" cy="2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3" name="Picture 619" descr="mrjennings_23299087"/>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2468" y="2588"/>
              <a:ext cx="271" cy="3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4" name="Picture 620" descr="mrjennings_6262446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913" y="2643"/>
              <a:ext cx="361"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5" name="Picture 621" descr="mscolly_851276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6" name="Picture 622" descr="daryoush_665363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68" y="2226"/>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7" name="Picture 623" descr="gauiscaecilius_6683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2" y="2143"/>
              <a:ext cx="362" cy="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98" name="Picture 624" descr="mscolly_8512764"/>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1912" y="2059"/>
              <a:ext cx="271" cy="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99" name="Oval 625"/>
            <p:cNvSpPr>
              <a:spLocks noChangeArrowheads="1"/>
            </p:cNvSpPr>
            <p:nvPr/>
          </p:nvSpPr>
          <p:spPr bwMode="auto">
            <a:xfrm flipH="1">
              <a:off x="1828" y="178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0" name="Oval 626"/>
            <p:cNvSpPr>
              <a:spLocks noChangeArrowheads="1"/>
            </p:cNvSpPr>
            <p:nvPr/>
          </p:nvSpPr>
          <p:spPr bwMode="auto">
            <a:xfrm flipH="1">
              <a:off x="1934" y="1837"/>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1" name="Oval 627"/>
            <p:cNvSpPr>
              <a:spLocks noChangeArrowheads="1"/>
            </p:cNvSpPr>
            <p:nvPr/>
          </p:nvSpPr>
          <p:spPr bwMode="auto">
            <a:xfrm flipH="1">
              <a:off x="2045" y="172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2" name="Oval 628"/>
            <p:cNvSpPr>
              <a:spLocks noChangeArrowheads="1"/>
            </p:cNvSpPr>
            <p:nvPr/>
          </p:nvSpPr>
          <p:spPr bwMode="auto">
            <a:xfrm flipH="1">
              <a:off x="1967" y="210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3" name="Oval 629"/>
            <p:cNvSpPr>
              <a:spLocks noChangeArrowheads="1"/>
            </p:cNvSpPr>
            <p:nvPr/>
          </p:nvSpPr>
          <p:spPr bwMode="auto">
            <a:xfrm flipH="1">
              <a:off x="2078"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4" name="Oval 630"/>
            <p:cNvSpPr>
              <a:spLocks noChangeArrowheads="1"/>
            </p:cNvSpPr>
            <p:nvPr/>
          </p:nvSpPr>
          <p:spPr bwMode="auto">
            <a:xfrm flipH="1">
              <a:off x="1773"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endParaRPr lang="en-US" altLang="en-US"/>
            </a:p>
          </p:txBody>
        </p:sp>
        <p:sp>
          <p:nvSpPr>
            <p:cNvPr id="19505" name="Oval 631"/>
            <p:cNvSpPr>
              <a:spLocks noChangeArrowheads="1"/>
            </p:cNvSpPr>
            <p:nvPr/>
          </p:nvSpPr>
          <p:spPr bwMode="auto">
            <a:xfrm flipH="1">
              <a:off x="2468" y="1865"/>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6" name="Oval 632"/>
            <p:cNvSpPr>
              <a:spLocks noChangeArrowheads="1"/>
            </p:cNvSpPr>
            <p:nvPr/>
          </p:nvSpPr>
          <p:spPr bwMode="auto">
            <a:xfrm flipH="1">
              <a:off x="1967" y="2282"/>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7" name="Oval 633"/>
            <p:cNvSpPr>
              <a:spLocks noChangeArrowheads="1"/>
            </p:cNvSpPr>
            <p:nvPr/>
          </p:nvSpPr>
          <p:spPr bwMode="auto">
            <a:xfrm flipH="1">
              <a:off x="2718" y="189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8" name="Oval 634"/>
            <p:cNvSpPr>
              <a:spLocks noChangeArrowheads="1"/>
            </p:cNvSpPr>
            <p:nvPr/>
          </p:nvSpPr>
          <p:spPr bwMode="auto">
            <a:xfrm flipH="1">
              <a:off x="2551" y="2004"/>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09" name="Oval 635"/>
            <p:cNvSpPr>
              <a:spLocks noChangeArrowheads="1"/>
            </p:cNvSpPr>
            <p:nvPr/>
          </p:nvSpPr>
          <p:spPr bwMode="auto">
            <a:xfrm flipH="1">
              <a:off x="2440" y="219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0" name="Oval 636"/>
            <p:cNvSpPr>
              <a:spLocks noChangeArrowheads="1"/>
            </p:cNvSpPr>
            <p:nvPr/>
          </p:nvSpPr>
          <p:spPr bwMode="auto">
            <a:xfrm flipH="1">
              <a:off x="2718" y="2337"/>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1" name="Oval 637"/>
            <p:cNvSpPr>
              <a:spLocks noChangeArrowheads="1"/>
            </p:cNvSpPr>
            <p:nvPr/>
          </p:nvSpPr>
          <p:spPr bwMode="auto">
            <a:xfrm flipH="1">
              <a:off x="2551" y="2699"/>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2" name="Oval 638"/>
            <p:cNvSpPr>
              <a:spLocks noChangeArrowheads="1"/>
            </p:cNvSpPr>
            <p:nvPr/>
          </p:nvSpPr>
          <p:spPr bwMode="auto">
            <a:xfrm flipH="1">
              <a:off x="2662"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3" name="Oval 639"/>
            <p:cNvSpPr>
              <a:spLocks noChangeArrowheads="1"/>
            </p:cNvSpPr>
            <p:nvPr/>
          </p:nvSpPr>
          <p:spPr bwMode="auto">
            <a:xfrm flipH="1">
              <a:off x="2190" y="2643"/>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4" name="Oval 640"/>
            <p:cNvSpPr>
              <a:spLocks noChangeArrowheads="1"/>
            </p:cNvSpPr>
            <p:nvPr/>
          </p:nvSpPr>
          <p:spPr bwMode="auto">
            <a:xfrm flipH="1">
              <a:off x="2496" y="286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5" name="Oval 641"/>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6" name="Oval 642"/>
            <p:cNvSpPr>
              <a:spLocks noChangeArrowheads="1"/>
            </p:cNvSpPr>
            <p:nvPr/>
          </p:nvSpPr>
          <p:spPr bwMode="auto">
            <a:xfrm flipH="1">
              <a:off x="1550" y="253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7" name="Oval 643"/>
            <p:cNvSpPr>
              <a:spLocks noChangeArrowheads="1"/>
            </p:cNvSpPr>
            <p:nvPr/>
          </p:nvSpPr>
          <p:spPr bwMode="auto">
            <a:xfrm flipH="1">
              <a:off x="1494" y="2671"/>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8" name="Oval 644"/>
            <p:cNvSpPr>
              <a:spLocks noChangeArrowheads="1"/>
            </p:cNvSpPr>
            <p:nvPr/>
          </p:nvSpPr>
          <p:spPr bwMode="auto">
            <a:xfrm flipH="1">
              <a:off x="1439" y="2143"/>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19" name="Oval 645"/>
            <p:cNvSpPr>
              <a:spLocks noChangeArrowheads="1"/>
            </p:cNvSpPr>
            <p:nvPr/>
          </p:nvSpPr>
          <p:spPr bwMode="auto">
            <a:xfrm flipH="1">
              <a:off x="1606" y="2170"/>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0" name="Oval 646"/>
            <p:cNvSpPr>
              <a:spLocks noChangeArrowheads="1"/>
            </p:cNvSpPr>
            <p:nvPr/>
          </p:nvSpPr>
          <p:spPr bwMode="auto">
            <a:xfrm flipH="1">
              <a:off x="1606" y="3116"/>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1" name="Oval 647"/>
            <p:cNvSpPr>
              <a:spLocks noChangeArrowheads="1"/>
            </p:cNvSpPr>
            <p:nvPr/>
          </p:nvSpPr>
          <p:spPr bwMode="auto">
            <a:xfrm flipH="1">
              <a:off x="1550" y="319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2" name="Oval 648"/>
            <p:cNvSpPr>
              <a:spLocks noChangeArrowheads="1"/>
            </p:cNvSpPr>
            <p:nvPr/>
          </p:nvSpPr>
          <p:spPr bwMode="auto">
            <a:xfrm flipH="1">
              <a:off x="3191"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3" name="Oval 649"/>
            <p:cNvSpPr>
              <a:spLocks noChangeArrowheads="1"/>
            </p:cNvSpPr>
            <p:nvPr/>
          </p:nvSpPr>
          <p:spPr bwMode="auto">
            <a:xfrm flipH="1">
              <a:off x="1967"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4" name="Oval 650"/>
            <p:cNvSpPr>
              <a:spLocks noChangeArrowheads="1"/>
            </p:cNvSpPr>
            <p:nvPr/>
          </p:nvSpPr>
          <p:spPr bwMode="auto">
            <a:xfrm flipH="1">
              <a:off x="2078" y="2754"/>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5" name="Oval 651"/>
            <p:cNvSpPr>
              <a:spLocks noChangeArrowheads="1"/>
            </p:cNvSpPr>
            <p:nvPr/>
          </p:nvSpPr>
          <p:spPr bwMode="auto">
            <a:xfrm flipH="1">
              <a:off x="1828"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6" name="Oval 652"/>
            <p:cNvSpPr>
              <a:spLocks noChangeArrowheads="1"/>
            </p:cNvSpPr>
            <p:nvPr/>
          </p:nvSpPr>
          <p:spPr bwMode="auto">
            <a:xfrm flipH="1">
              <a:off x="1939"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7" name="Oval 653"/>
            <p:cNvSpPr>
              <a:spLocks noChangeArrowheads="1"/>
            </p:cNvSpPr>
            <p:nvPr/>
          </p:nvSpPr>
          <p:spPr bwMode="auto">
            <a:xfrm flipH="1">
              <a:off x="1912" y="3338"/>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8" name="Oval 654"/>
            <p:cNvSpPr>
              <a:spLocks noChangeArrowheads="1"/>
            </p:cNvSpPr>
            <p:nvPr/>
          </p:nvSpPr>
          <p:spPr bwMode="auto">
            <a:xfrm flipH="1">
              <a:off x="2051" y="2838"/>
              <a:ext cx="33"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29" name="Oval 655"/>
            <p:cNvSpPr>
              <a:spLocks noChangeArrowheads="1"/>
            </p:cNvSpPr>
            <p:nvPr/>
          </p:nvSpPr>
          <p:spPr bwMode="auto">
            <a:xfrm flipH="1">
              <a:off x="2329" y="3171"/>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0" name="Oval 656"/>
            <p:cNvSpPr>
              <a:spLocks noChangeArrowheads="1"/>
            </p:cNvSpPr>
            <p:nvPr/>
          </p:nvSpPr>
          <p:spPr bwMode="auto">
            <a:xfrm flipH="1">
              <a:off x="3302" y="3255"/>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1" name="Oval 657"/>
            <p:cNvSpPr>
              <a:spLocks noChangeArrowheads="1"/>
            </p:cNvSpPr>
            <p:nvPr/>
          </p:nvSpPr>
          <p:spPr bwMode="auto">
            <a:xfrm flipH="1">
              <a:off x="2802" y="3199"/>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2" name="Oval 658"/>
            <p:cNvSpPr>
              <a:spLocks noChangeArrowheads="1"/>
            </p:cNvSpPr>
            <p:nvPr/>
          </p:nvSpPr>
          <p:spPr bwMode="auto">
            <a:xfrm flipH="1">
              <a:off x="3135" y="2782"/>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3" name="Oval 659"/>
            <p:cNvSpPr>
              <a:spLocks noChangeArrowheads="1"/>
            </p:cNvSpPr>
            <p:nvPr/>
          </p:nvSpPr>
          <p:spPr bwMode="auto">
            <a:xfrm flipH="1">
              <a:off x="2885" y="3338"/>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4" name="Oval 660"/>
            <p:cNvSpPr>
              <a:spLocks noChangeArrowheads="1"/>
            </p:cNvSpPr>
            <p:nvPr/>
          </p:nvSpPr>
          <p:spPr bwMode="auto">
            <a:xfrm flipH="1">
              <a:off x="2996" y="2838"/>
              <a:ext cx="34" cy="33"/>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5" name="Oval 661"/>
            <p:cNvSpPr>
              <a:spLocks noChangeArrowheads="1"/>
            </p:cNvSpPr>
            <p:nvPr/>
          </p:nvSpPr>
          <p:spPr bwMode="auto">
            <a:xfrm flipH="1">
              <a:off x="2968" y="1920"/>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6" name="Oval 662"/>
            <p:cNvSpPr>
              <a:spLocks noChangeArrowheads="1"/>
            </p:cNvSpPr>
            <p:nvPr/>
          </p:nvSpPr>
          <p:spPr bwMode="auto">
            <a:xfrm flipH="1">
              <a:off x="3135" y="2059"/>
              <a:ext cx="34"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7" name="Oval 663"/>
            <p:cNvSpPr>
              <a:spLocks noChangeArrowheads="1"/>
            </p:cNvSpPr>
            <p:nvPr/>
          </p:nvSpPr>
          <p:spPr bwMode="auto">
            <a:xfrm flipH="1">
              <a:off x="3219" y="2337"/>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8" name="Oval 664"/>
            <p:cNvSpPr>
              <a:spLocks noChangeArrowheads="1"/>
            </p:cNvSpPr>
            <p:nvPr/>
          </p:nvSpPr>
          <p:spPr bwMode="auto">
            <a:xfrm flipH="1">
              <a:off x="3219" y="2254"/>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39" name="Oval 665"/>
            <p:cNvSpPr>
              <a:spLocks noChangeArrowheads="1"/>
            </p:cNvSpPr>
            <p:nvPr/>
          </p:nvSpPr>
          <p:spPr bwMode="auto">
            <a:xfrm flipH="1">
              <a:off x="1328" y="3032"/>
              <a:ext cx="33" cy="34"/>
            </a:xfrm>
            <a:prstGeom prst="ellipse">
              <a:avLst/>
            </a:prstGeom>
            <a:solidFill>
              <a:srgbClr val="FF00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0" name="Oval 666"/>
            <p:cNvSpPr>
              <a:spLocks noChangeArrowheads="1"/>
            </p:cNvSpPr>
            <p:nvPr/>
          </p:nvSpPr>
          <p:spPr bwMode="auto">
            <a:xfrm flipH="1">
              <a:off x="1912" y="1753"/>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1" name="Oval 667"/>
            <p:cNvSpPr>
              <a:spLocks noChangeArrowheads="1"/>
            </p:cNvSpPr>
            <p:nvPr/>
          </p:nvSpPr>
          <p:spPr bwMode="auto">
            <a:xfrm flipH="1">
              <a:off x="2023" y="180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2" name="Oval 668"/>
            <p:cNvSpPr>
              <a:spLocks noChangeArrowheads="1"/>
            </p:cNvSpPr>
            <p:nvPr/>
          </p:nvSpPr>
          <p:spPr bwMode="auto">
            <a:xfrm flipH="1">
              <a:off x="2496"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3" name="Oval 669"/>
            <p:cNvSpPr>
              <a:spLocks noChangeArrowheads="1"/>
            </p:cNvSpPr>
            <p:nvPr/>
          </p:nvSpPr>
          <p:spPr bwMode="auto">
            <a:xfrm flipH="1">
              <a:off x="2635"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4" name="Oval 670"/>
            <p:cNvSpPr>
              <a:spLocks noChangeArrowheads="1"/>
            </p:cNvSpPr>
            <p:nvPr/>
          </p:nvSpPr>
          <p:spPr bwMode="auto">
            <a:xfrm flipH="1">
              <a:off x="2662" y="1837"/>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5" name="Oval 671"/>
            <p:cNvSpPr>
              <a:spLocks noChangeArrowheads="1"/>
            </p:cNvSpPr>
            <p:nvPr/>
          </p:nvSpPr>
          <p:spPr bwMode="auto">
            <a:xfrm flipH="1">
              <a:off x="3191" y="1948"/>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6" name="Oval 672"/>
            <p:cNvSpPr>
              <a:spLocks noChangeArrowheads="1"/>
            </p:cNvSpPr>
            <p:nvPr/>
          </p:nvSpPr>
          <p:spPr bwMode="auto">
            <a:xfrm flipH="1">
              <a:off x="3080" y="189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7" name="Oval 673"/>
            <p:cNvSpPr>
              <a:spLocks noChangeArrowheads="1"/>
            </p:cNvSpPr>
            <p:nvPr/>
          </p:nvSpPr>
          <p:spPr bwMode="auto">
            <a:xfrm flipH="1">
              <a:off x="2996" y="2004"/>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8" name="Oval 674"/>
            <p:cNvSpPr>
              <a:spLocks noChangeArrowheads="1"/>
            </p:cNvSpPr>
            <p:nvPr/>
          </p:nvSpPr>
          <p:spPr bwMode="auto">
            <a:xfrm flipH="1">
              <a:off x="1439" y="222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49" name="Oval 675"/>
            <p:cNvSpPr>
              <a:spLocks noChangeArrowheads="1"/>
            </p:cNvSpPr>
            <p:nvPr/>
          </p:nvSpPr>
          <p:spPr bwMode="auto">
            <a:xfrm flipH="1">
              <a:off x="1634" y="208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0" name="Oval 676"/>
            <p:cNvSpPr>
              <a:spLocks noChangeArrowheads="1"/>
            </p:cNvSpPr>
            <p:nvPr/>
          </p:nvSpPr>
          <p:spPr bwMode="auto">
            <a:xfrm flipH="1">
              <a:off x="2523" y="2198"/>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1" name="Oval 677"/>
            <p:cNvSpPr>
              <a:spLocks noChangeArrowheads="1"/>
            </p:cNvSpPr>
            <p:nvPr/>
          </p:nvSpPr>
          <p:spPr bwMode="auto">
            <a:xfrm flipH="1">
              <a:off x="2468" y="236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2" name="Oval 678"/>
            <p:cNvSpPr>
              <a:spLocks noChangeArrowheads="1"/>
            </p:cNvSpPr>
            <p:nvPr/>
          </p:nvSpPr>
          <p:spPr bwMode="auto">
            <a:xfrm flipH="1">
              <a:off x="2635" y="2282"/>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3" name="Oval 679"/>
            <p:cNvSpPr>
              <a:spLocks noChangeArrowheads="1"/>
            </p:cNvSpPr>
            <p:nvPr/>
          </p:nvSpPr>
          <p:spPr bwMode="auto">
            <a:xfrm flipH="1">
              <a:off x="2078" y="2282"/>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4" name="Oval 680"/>
            <p:cNvSpPr>
              <a:spLocks noChangeArrowheads="1"/>
            </p:cNvSpPr>
            <p:nvPr/>
          </p:nvSpPr>
          <p:spPr bwMode="auto">
            <a:xfrm flipH="1">
              <a:off x="2106" y="208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5" name="Oval 681"/>
            <p:cNvSpPr>
              <a:spLocks noChangeArrowheads="1"/>
            </p:cNvSpPr>
            <p:nvPr/>
          </p:nvSpPr>
          <p:spPr bwMode="auto">
            <a:xfrm flipH="1">
              <a:off x="1967" y="2671"/>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6" name="Oval 682"/>
            <p:cNvSpPr>
              <a:spLocks noChangeArrowheads="1"/>
            </p:cNvSpPr>
            <p:nvPr/>
          </p:nvSpPr>
          <p:spPr bwMode="auto">
            <a:xfrm flipH="1">
              <a:off x="2635" y="2838"/>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7" name="Oval 683"/>
            <p:cNvSpPr>
              <a:spLocks noChangeArrowheads="1"/>
            </p:cNvSpPr>
            <p:nvPr/>
          </p:nvSpPr>
          <p:spPr bwMode="auto">
            <a:xfrm flipH="1">
              <a:off x="2662" y="2643"/>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8" name="Oval 684"/>
            <p:cNvSpPr>
              <a:spLocks noChangeArrowheads="1"/>
            </p:cNvSpPr>
            <p:nvPr/>
          </p:nvSpPr>
          <p:spPr bwMode="auto">
            <a:xfrm flipH="1">
              <a:off x="3052"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59" name="Oval 685"/>
            <p:cNvSpPr>
              <a:spLocks noChangeArrowheads="1"/>
            </p:cNvSpPr>
            <p:nvPr/>
          </p:nvSpPr>
          <p:spPr bwMode="auto">
            <a:xfrm flipH="1">
              <a:off x="3080" y="2671"/>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0" name="Oval 686"/>
            <p:cNvSpPr>
              <a:spLocks noChangeArrowheads="1"/>
            </p:cNvSpPr>
            <p:nvPr/>
          </p:nvSpPr>
          <p:spPr bwMode="auto">
            <a:xfrm flipH="1">
              <a:off x="2941" y="2782"/>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1" name="Oval 687"/>
            <p:cNvSpPr>
              <a:spLocks noChangeArrowheads="1"/>
            </p:cNvSpPr>
            <p:nvPr/>
          </p:nvSpPr>
          <p:spPr bwMode="auto">
            <a:xfrm flipH="1">
              <a:off x="3219" y="3255"/>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2" name="Oval 688"/>
            <p:cNvSpPr>
              <a:spLocks noChangeArrowheads="1"/>
            </p:cNvSpPr>
            <p:nvPr/>
          </p:nvSpPr>
          <p:spPr bwMode="auto">
            <a:xfrm flipH="1">
              <a:off x="3135"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3" name="Oval 689"/>
            <p:cNvSpPr>
              <a:spLocks noChangeArrowheads="1"/>
            </p:cNvSpPr>
            <p:nvPr/>
          </p:nvSpPr>
          <p:spPr bwMode="auto">
            <a:xfrm flipH="1">
              <a:off x="2885"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4" name="Oval 690"/>
            <p:cNvSpPr>
              <a:spLocks noChangeArrowheads="1"/>
            </p:cNvSpPr>
            <p:nvPr/>
          </p:nvSpPr>
          <p:spPr bwMode="auto">
            <a:xfrm flipH="1">
              <a:off x="2913" y="3144"/>
              <a:ext cx="33"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5" name="Oval 691"/>
            <p:cNvSpPr>
              <a:spLocks noChangeArrowheads="1"/>
            </p:cNvSpPr>
            <p:nvPr/>
          </p:nvSpPr>
          <p:spPr bwMode="auto">
            <a:xfrm flipH="1">
              <a:off x="2468" y="3227"/>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6" name="Oval 692"/>
            <p:cNvSpPr>
              <a:spLocks noChangeArrowheads="1"/>
            </p:cNvSpPr>
            <p:nvPr/>
          </p:nvSpPr>
          <p:spPr bwMode="auto">
            <a:xfrm flipH="1">
              <a:off x="2273" y="3255"/>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7" name="Oval 693"/>
            <p:cNvSpPr>
              <a:spLocks noChangeArrowheads="1"/>
            </p:cNvSpPr>
            <p:nvPr/>
          </p:nvSpPr>
          <p:spPr bwMode="auto">
            <a:xfrm flipH="1">
              <a:off x="2551" y="3310"/>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8" name="Oval 694"/>
            <p:cNvSpPr>
              <a:spLocks noChangeArrowheads="1"/>
            </p:cNvSpPr>
            <p:nvPr/>
          </p:nvSpPr>
          <p:spPr bwMode="auto">
            <a:xfrm flipH="1">
              <a:off x="2051" y="3366"/>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69" name="Oval 695"/>
            <p:cNvSpPr>
              <a:spLocks noChangeArrowheads="1"/>
            </p:cNvSpPr>
            <p:nvPr/>
          </p:nvSpPr>
          <p:spPr bwMode="auto">
            <a:xfrm flipH="1">
              <a:off x="1828" y="322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0" name="Oval 696"/>
            <p:cNvSpPr>
              <a:spLocks noChangeArrowheads="1"/>
            </p:cNvSpPr>
            <p:nvPr/>
          </p:nvSpPr>
          <p:spPr bwMode="auto">
            <a:xfrm flipH="1">
              <a:off x="1884" y="339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1" name="Oval 697"/>
            <p:cNvSpPr>
              <a:spLocks noChangeArrowheads="1"/>
            </p:cNvSpPr>
            <p:nvPr/>
          </p:nvSpPr>
          <p:spPr bwMode="auto">
            <a:xfrm flipH="1">
              <a:off x="1328" y="3199"/>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2" name="Oval 698"/>
            <p:cNvSpPr>
              <a:spLocks noChangeArrowheads="1"/>
            </p:cNvSpPr>
            <p:nvPr/>
          </p:nvSpPr>
          <p:spPr bwMode="auto">
            <a:xfrm flipH="1">
              <a:off x="1439" y="3060"/>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3" name="Oval 699"/>
            <p:cNvSpPr>
              <a:spLocks noChangeArrowheads="1"/>
            </p:cNvSpPr>
            <p:nvPr/>
          </p:nvSpPr>
          <p:spPr bwMode="auto">
            <a:xfrm flipH="1">
              <a:off x="1578" y="2699"/>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4" name="Oval 700"/>
            <p:cNvSpPr>
              <a:spLocks noChangeArrowheads="1"/>
            </p:cNvSpPr>
            <p:nvPr/>
          </p:nvSpPr>
          <p:spPr bwMode="auto">
            <a:xfrm flipH="1">
              <a:off x="1606" y="2615"/>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5" name="Oval 701"/>
            <p:cNvSpPr>
              <a:spLocks noChangeArrowheads="1"/>
            </p:cNvSpPr>
            <p:nvPr/>
          </p:nvSpPr>
          <p:spPr bwMode="auto">
            <a:xfrm flipH="1">
              <a:off x="1467" y="27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6" name="Oval 702"/>
            <p:cNvSpPr>
              <a:spLocks noChangeArrowheads="1"/>
            </p:cNvSpPr>
            <p:nvPr/>
          </p:nvSpPr>
          <p:spPr bwMode="auto">
            <a:xfrm flipH="1">
              <a:off x="1773" y="172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7" name="Oval 703"/>
            <p:cNvSpPr>
              <a:spLocks noChangeArrowheads="1"/>
            </p:cNvSpPr>
            <p:nvPr/>
          </p:nvSpPr>
          <p:spPr bwMode="auto">
            <a:xfrm flipH="1">
              <a:off x="1856" y="1865"/>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8" name="Oval 704"/>
            <p:cNvSpPr>
              <a:spLocks noChangeArrowheads="1"/>
            </p:cNvSpPr>
            <p:nvPr/>
          </p:nvSpPr>
          <p:spPr bwMode="auto">
            <a:xfrm flipH="1">
              <a:off x="2635" y="197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79" name="Oval 705"/>
            <p:cNvSpPr>
              <a:spLocks noChangeArrowheads="1"/>
            </p:cNvSpPr>
            <p:nvPr/>
          </p:nvSpPr>
          <p:spPr bwMode="auto">
            <a:xfrm flipH="1">
              <a:off x="2551" y="183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0" name="Oval 706"/>
            <p:cNvSpPr>
              <a:spLocks noChangeArrowheads="1"/>
            </p:cNvSpPr>
            <p:nvPr/>
          </p:nvSpPr>
          <p:spPr bwMode="auto">
            <a:xfrm flipH="1">
              <a:off x="3080" y="194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1" name="Oval 707"/>
            <p:cNvSpPr>
              <a:spLocks noChangeArrowheads="1"/>
            </p:cNvSpPr>
            <p:nvPr/>
          </p:nvSpPr>
          <p:spPr bwMode="auto">
            <a:xfrm flipH="1">
              <a:off x="3247" y="2087"/>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2" name="Oval 708"/>
            <p:cNvSpPr>
              <a:spLocks noChangeArrowheads="1"/>
            </p:cNvSpPr>
            <p:nvPr/>
          </p:nvSpPr>
          <p:spPr bwMode="auto">
            <a:xfrm flipH="1">
              <a:off x="2941" y="3366"/>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3" name="Oval 709"/>
            <p:cNvSpPr>
              <a:spLocks noChangeArrowheads="1"/>
            </p:cNvSpPr>
            <p:nvPr/>
          </p:nvSpPr>
          <p:spPr bwMode="auto">
            <a:xfrm flipH="1">
              <a:off x="2802" y="3338"/>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4" name="Oval 710"/>
            <p:cNvSpPr>
              <a:spLocks noChangeArrowheads="1"/>
            </p:cNvSpPr>
            <p:nvPr/>
          </p:nvSpPr>
          <p:spPr bwMode="auto">
            <a:xfrm flipH="1">
              <a:off x="2774"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5" name="Oval 711"/>
            <p:cNvSpPr>
              <a:spLocks noChangeArrowheads="1"/>
            </p:cNvSpPr>
            <p:nvPr/>
          </p:nvSpPr>
          <p:spPr bwMode="auto">
            <a:xfrm flipH="1">
              <a:off x="2412" y="3144"/>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6" name="Oval 712"/>
            <p:cNvSpPr>
              <a:spLocks noChangeArrowheads="1"/>
            </p:cNvSpPr>
            <p:nvPr/>
          </p:nvSpPr>
          <p:spPr bwMode="auto">
            <a:xfrm flipH="1">
              <a:off x="2523" y="3171"/>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7" name="Oval 713"/>
            <p:cNvSpPr>
              <a:spLocks noChangeArrowheads="1"/>
            </p:cNvSpPr>
            <p:nvPr/>
          </p:nvSpPr>
          <p:spPr bwMode="auto">
            <a:xfrm flipH="1">
              <a:off x="2357" y="3255"/>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8" name="Oval 714"/>
            <p:cNvSpPr>
              <a:spLocks noChangeArrowheads="1"/>
            </p:cNvSpPr>
            <p:nvPr/>
          </p:nvSpPr>
          <p:spPr bwMode="auto">
            <a:xfrm flipH="1">
              <a:off x="2051" y="3283"/>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89" name="Oval 715"/>
            <p:cNvSpPr>
              <a:spLocks noChangeArrowheads="1"/>
            </p:cNvSpPr>
            <p:nvPr/>
          </p:nvSpPr>
          <p:spPr bwMode="auto">
            <a:xfrm flipH="1">
              <a:off x="1967" y="3394"/>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0" name="Oval 716"/>
            <p:cNvSpPr>
              <a:spLocks noChangeArrowheads="1"/>
            </p:cNvSpPr>
            <p:nvPr/>
          </p:nvSpPr>
          <p:spPr bwMode="auto">
            <a:xfrm flipH="1">
              <a:off x="1439" y="3199"/>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1" name="Oval 717"/>
            <p:cNvSpPr>
              <a:spLocks noChangeArrowheads="1"/>
            </p:cNvSpPr>
            <p:nvPr/>
          </p:nvSpPr>
          <p:spPr bwMode="auto">
            <a:xfrm flipH="1">
              <a:off x="1522" y="306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2" name="Oval 718"/>
            <p:cNvSpPr>
              <a:spLocks noChangeArrowheads="1"/>
            </p:cNvSpPr>
            <p:nvPr/>
          </p:nvSpPr>
          <p:spPr bwMode="auto">
            <a:xfrm flipH="1">
              <a:off x="1328" y="3116"/>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3" name="Oval 719"/>
            <p:cNvSpPr>
              <a:spLocks noChangeArrowheads="1"/>
            </p:cNvSpPr>
            <p:nvPr/>
          </p:nvSpPr>
          <p:spPr bwMode="auto">
            <a:xfrm flipH="1">
              <a:off x="1550" y="2782"/>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4" name="Oval 720"/>
            <p:cNvSpPr>
              <a:spLocks noChangeArrowheads="1"/>
            </p:cNvSpPr>
            <p:nvPr/>
          </p:nvSpPr>
          <p:spPr bwMode="auto">
            <a:xfrm flipH="1">
              <a:off x="1634" y="2754"/>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5" name="Oval 721"/>
            <p:cNvSpPr>
              <a:spLocks noChangeArrowheads="1"/>
            </p:cNvSpPr>
            <p:nvPr/>
          </p:nvSpPr>
          <p:spPr bwMode="auto">
            <a:xfrm flipH="1">
              <a:off x="2051" y="2643"/>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6" name="Oval 722"/>
            <p:cNvSpPr>
              <a:spLocks noChangeArrowheads="1"/>
            </p:cNvSpPr>
            <p:nvPr/>
          </p:nvSpPr>
          <p:spPr bwMode="auto">
            <a:xfrm flipH="1">
              <a:off x="2162" y="2727"/>
              <a:ext cx="34"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7" name="Oval 723"/>
            <p:cNvSpPr>
              <a:spLocks noChangeArrowheads="1"/>
            </p:cNvSpPr>
            <p:nvPr/>
          </p:nvSpPr>
          <p:spPr bwMode="auto">
            <a:xfrm flipH="1">
              <a:off x="2106" y="2365"/>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8" name="Oval 724"/>
            <p:cNvSpPr>
              <a:spLocks noChangeArrowheads="1"/>
            </p:cNvSpPr>
            <p:nvPr/>
          </p:nvSpPr>
          <p:spPr bwMode="auto">
            <a:xfrm flipH="1">
              <a:off x="1939"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599" name="Oval 725"/>
            <p:cNvSpPr>
              <a:spLocks noChangeArrowheads="1"/>
            </p:cNvSpPr>
            <p:nvPr/>
          </p:nvSpPr>
          <p:spPr bwMode="auto">
            <a:xfrm flipH="1">
              <a:off x="2496" y="2310"/>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0" name="Oval 726"/>
            <p:cNvSpPr>
              <a:spLocks noChangeArrowheads="1"/>
            </p:cNvSpPr>
            <p:nvPr/>
          </p:nvSpPr>
          <p:spPr bwMode="auto">
            <a:xfrm flipH="1">
              <a:off x="2690" y="2170"/>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1" name="Oval 727"/>
            <p:cNvSpPr>
              <a:spLocks noChangeArrowheads="1"/>
            </p:cNvSpPr>
            <p:nvPr/>
          </p:nvSpPr>
          <p:spPr bwMode="auto">
            <a:xfrm flipH="1">
              <a:off x="3135" y="2337"/>
              <a:ext cx="34"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2" name="Oval 728"/>
            <p:cNvSpPr>
              <a:spLocks noChangeArrowheads="1"/>
            </p:cNvSpPr>
            <p:nvPr/>
          </p:nvSpPr>
          <p:spPr bwMode="auto">
            <a:xfrm flipH="1">
              <a:off x="3052" y="2254"/>
              <a:ext cx="33" cy="34"/>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3" name="Oval 729"/>
            <p:cNvSpPr>
              <a:spLocks noChangeArrowheads="1"/>
            </p:cNvSpPr>
            <p:nvPr/>
          </p:nvSpPr>
          <p:spPr bwMode="auto">
            <a:xfrm flipH="1">
              <a:off x="3274" y="2421"/>
              <a:ext cx="34" cy="33"/>
            </a:xfrm>
            <a:prstGeom prst="ellipse">
              <a:avLst/>
            </a:prstGeom>
            <a:solidFill>
              <a:srgbClr val="00FF00"/>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4" name="Oval 730"/>
            <p:cNvSpPr>
              <a:spLocks noChangeArrowheads="1"/>
            </p:cNvSpPr>
            <p:nvPr/>
          </p:nvSpPr>
          <p:spPr bwMode="auto">
            <a:xfrm flipH="1">
              <a:off x="2607" y="2671"/>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5" name="Oval 731"/>
            <p:cNvSpPr>
              <a:spLocks noChangeArrowheads="1"/>
            </p:cNvSpPr>
            <p:nvPr/>
          </p:nvSpPr>
          <p:spPr bwMode="auto">
            <a:xfrm flipH="1">
              <a:off x="2496" y="2615"/>
              <a:ext cx="33"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6" name="Oval 732"/>
            <p:cNvSpPr>
              <a:spLocks noChangeArrowheads="1"/>
            </p:cNvSpPr>
            <p:nvPr/>
          </p:nvSpPr>
          <p:spPr bwMode="auto">
            <a:xfrm flipH="1">
              <a:off x="2551" y="2893"/>
              <a:ext cx="34" cy="34"/>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sp>
          <p:nvSpPr>
            <p:cNvPr id="19607" name="Oval 733"/>
            <p:cNvSpPr>
              <a:spLocks noChangeArrowheads="1"/>
            </p:cNvSpPr>
            <p:nvPr/>
          </p:nvSpPr>
          <p:spPr bwMode="auto">
            <a:xfrm flipH="1">
              <a:off x="3191" y="2727"/>
              <a:ext cx="33" cy="33"/>
            </a:xfrm>
            <a:prstGeom prst="ellipse">
              <a:avLst/>
            </a:prstGeom>
            <a:solidFill>
              <a:srgbClr val="0000FF"/>
            </a:solidFill>
            <a:ln w="19050">
              <a:solidFill>
                <a:schemeClr val="tx1"/>
              </a:solidFill>
              <a:round/>
              <a:headEnd/>
              <a:tailEnd/>
            </a:ln>
          </p:spPr>
          <p:txBody>
            <a:bodyPr wrap="none"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a:p>
          </p:txBody>
        </p:sp>
      </p:grpSp>
      <p:sp>
        <p:nvSpPr>
          <p:cNvPr id="294" name="TextBox 293"/>
          <p:cNvSpPr txBox="1"/>
          <p:nvPr/>
        </p:nvSpPr>
        <p:spPr>
          <a:xfrm>
            <a:off x="8949260" y="6550224"/>
            <a:ext cx="1718740" cy="307777"/>
          </a:xfrm>
          <a:prstGeom prst="rect">
            <a:avLst/>
          </a:prstGeom>
          <a:noFill/>
        </p:spPr>
        <p:txBody>
          <a:bodyPr wrap="none" rtlCol="0">
            <a:spAutoFit/>
          </a:bodyPr>
          <a:lstStyle/>
          <a:p>
            <a:r>
              <a:rPr lang="en-US" sz="1400" dirty="0"/>
              <a:t>Source: N. </a:t>
            </a:r>
            <a:r>
              <a:rPr lang="en-US" sz="1400" dirty="0" err="1"/>
              <a:t>Snavely</a:t>
            </a:r>
            <a:endParaRPr lang="en-US" sz="1400" dirty="0"/>
          </a:p>
        </p:txBody>
      </p:sp>
    </p:spTree>
    <p:extLst>
      <p:ext uri="{BB962C8B-B14F-4D97-AF65-F5344CB8AC3E}">
        <p14:creationId xmlns:p14="http://schemas.microsoft.com/office/powerpoint/2010/main" val="16078447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Image connectivity graph</a:t>
            </a:r>
          </a:p>
        </p:txBody>
      </p:sp>
      <p:pic>
        <p:nvPicPr>
          <p:cNvPr id="4" name="Picture 3"/>
          <p:cNvPicPr>
            <a:picLocks noChangeAspect="1" noChangeArrowheads="1"/>
          </p:cNvPicPr>
          <p:nvPr/>
        </p:nvPicPr>
        <p:blipFill>
          <a:blip r:embed="rId2"/>
          <a:srcRect/>
          <a:stretch>
            <a:fillRect/>
          </a:stretch>
        </p:blipFill>
        <p:spPr bwMode="auto">
          <a:xfrm>
            <a:off x="3568701" y="1516064"/>
            <a:ext cx="4938713" cy="4384675"/>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20484" name="TextBox 4"/>
          <p:cNvSpPr txBox="1">
            <a:spLocks noChangeArrowheads="1"/>
          </p:cNvSpPr>
          <p:nvPr/>
        </p:nvSpPr>
        <p:spPr bwMode="auto">
          <a:xfrm>
            <a:off x="3202862" y="6057901"/>
            <a:ext cx="586493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1400"/>
              <a:t>(graph layout produced using  the Graphviz toolkit: </a:t>
            </a:r>
            <a:r>
              <a:rPr lang="en-US" altLang="en-US" sz="1400">
                <a:hlinkClick r:id="rId3"/>
              </a:rPr>
              <a:t>http://www.graphviz.org/</a:t>
            </a:r>
            <a:r>
              <a:rPr lang="en-US" altLang="en-US" sz="1400"/>
              <a:t>)</a:t>
            </a:r>
          </a:p>
        </p:txBody>
      </p:sp>
      <p:sp>
        <p:nvSpPr>
          <p:cNvPr id="5" name="TextBox 4"/>
          <p:cNvSpPr txBox="1"/>
          <p:nvPr/>
        </p:nvSpPr>
        <p:spPr>
          <a:xfrm>
            <a:off x="8949260" y="6550224"/>
            <a:ext cx="1718740" cy="307777"/>
          </a:xfrm>
          <a:prstGeom prst="rect">
            <a:avLst/>
          </a:prstGeom>
          <a:noFill/>
        </p:spPr>
        <p:txBody>
          <a:bodyPr wrap="none" rtlCol="0">
            <a:spAutoFit/>
          </a:bodyPr>
          <a:lstStyle/>
          <a:p>
            <a:r>
              <a:rPr lang="en-US" sz="1400" dirty="0"/>
              <a:t>Source: N. </a:t>
            </a:r>
            <a:r>
              <a:rPr lang="en-US" sz="1400" dirty="0" err="1"/>
              <a:t>Snavely</a:t>
            </a:r>
            <a:endParaRPr lang="en-US" sz="1400" dirty="0"/>
          </a:p>
        </p:txBody>
      </p:sp>
    </p:spTree>
    <p:extLst>
      <p:ext uri="{BB962C8B-B14F-4D97-AF65-F5344CB8AC3E}">
        <p14:creationId xmlns:p14="http://schemas.microsoft.com/office/powerpoint/2010/main" val="27413205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Incremental SFM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a:buFont typeface="Arial" panose="020B0604020202020204" pitchFamily="34" charset="0"/>
                  <a:buChar char="•"/>
                </a:pPr>
                <a:r>
                  <a:rPr lang="en-US" sz="2800" dirty="0"/>
                  <a:t>Pick a pair of images with lots of inliers (and preferably, good EXIF data)</a:t>
                </a:r>
              </a:p>
              <a:p>
                <a:pPr lvl="1">
                  <a:buFont typeface="Arial" panose="020B0604020202020204" pitchFamily="34" charset="0"/>
                  <a:buChar char="•"/>
                </a:pPr>
                <a:r>
                  <a:rPr lang="en-US" sz="2400" dirty="0"/>
                  <a:t>Initialize intrinsic parameters (focal length, principal point) from EXIF</a:t>
                </a:r>
              </a:p>
              <a:p>
                <a:pPr lvl="1">
                  <a:buFont typeface="Arial" panose="020B0604020202020204" pitchFamily="34" charset="0"/>
                  <a:buChar char="•"/>
                </a:pPr>
                <a:r>
                  <a:rPr lang="en-US" sz="2400" dirty="0"/>
                  <a:t>Estimate extrinsic parameters (</a:t>
                </a:r>
                <a14:m>
                  <m:oMath xmlns:m="http://schemas.openxmlformats.org/officeDocument/2006/math">
                    <m:r>
                      <a:rPr lang="en-US" sz="2400" b="1" i="1" dirty="0" smtClean="0">
                        <a:solidFill>
                          <a:srgbClr val="7030A0"/>
                        </a:solidFill>
                        <a:latin typeface="Cambria Math" panose="02040503050406030204" pitchFamily="18" charset="0"/>
                      </a:rPr>
                      <m:t>𝑹</m:t>
                    </m:r>
                  </m:oMath>
                </a14:m>
                <a:r>
                  <a:rPr lang="en-US" sz="2400" dirty="0"/>
                  <a:t> and </a:t>
                </a:r>
                <a14:m>
                  <m:oMath xmlns:m="http://schemas.openxmlformats.org/officeDocument/2006/math">
                    <m:r>
                      <a:rPr lang="en-US" sz="2400" b="1" i="1" dirty="0" smtClean="0">
                        <a:solidFill>
                          <a:srgbClr val="7030A0"/>
                        </a:solidFill>
                        <a:latin typeface="Cambria Math" panose="02040503050406030204" pitchFamily="18" charset="0"/>
                      </a:rPr>
                      <m:t>𝒕</m:t>
                    </m:r>
                  </m:oMath>
                </a14:m>
                <a:r>
                  <a:rPr lang="en-US" sz="2400" dirty="0"/>
                  <a:t>) using </a:t>
                </a:r>
                <a:r>
                  <a:rPr lang="en-US" sz="2400" dirty="0">
                    <a:hlinkClick r:id="rId2"/>
                  </a:rPr>
                  <a:t>five-point algorithm</a:t>
                </a:r>
                <a:endParaRPr lang="en-US" sz="2400" dirty="0"/>
              </a:p>
              <a:p>
                <a:pPr lvl="1">
                  <a:buFont typeface="Arial" panose="020B0604020202020204" pitchFamily="34" charset="0"/>
                  <a:buChar char="•"/>
                </a:pPr>
                <a:r>
                  <a:rPr lang="en-US" sz="2400" dirty="0"/>
                  <a:t>Use triangulation to initialize model points</a:t>
                </a:r>
              </a:p>
              <a:p>
                <a:pPr>
                  <a:buFont typeface="Arial" panose="020B0604020202020204" pitchFamily="34" charset="0"/>
                  <a:buChar char="•"/>
                </a:pPr>
                <a:r>
                  <a:rPr lang="en-US" sz="2800" dirty="0"/>
                  <a:t>While remaining images exist</a:t>
                </a:r>
              </a:p>
              <a:p>
                <a:pPr lvl="1">
                  <a:buFont typeface="Arial" panose="020B0604020202020204" pitchFamily="34" charset="0"/>
                  <a:buChar char="•"/>
                </a:pPr>
                <a:r>
                  <a:rPr lang="en-US" sz="2400" dirty="0"/>
                  <a:t>Find an image with many feature matches with images in the model</a:t>
                </a:r>
              </a:p>
              <a:p>
                <a:pPr lvl="1">
                  <a:buFont typeface="Arial" panose="020B0604020202020204" pitchFamily="34" charset="0"/>
                  <a:buChar char="•"/>
                </a:pPr>
                <a:r>
                  <a:rPr lang="en-US" sz="2400" dirty="0"/>
                  <a:t>Run RANSAC on feature matches to register new image to model</a:t>
                </a:r>
              </a:p>
              <a:p>
                <a:pPr lvl="1">
                  <a:buFont typeface="Arial" panose="020B0604020202020204" pitchFamily="34" charset="0"/>
                  <a:buChar char="•"/>
                </a:pPr>
                <a:r>
                  <a:rPr lang="en-US" sz="2400" dirty="0"/>
                  <a:t>Triangulate new points</a:t>
                </a:r>
              </a:p>
              <a:p>
                <a:pPr lvl="1">
                  <a:buFont typeface="Arial" panose="020B0604020202020204" pitchFamily="34" charset="0"/>
                  <a:buChar char="•"/>
                </a:pPr>
                <a:r>
                  <a:rPr lang="en-US" sz="2400" dirty="0"/>
                  <a:t>Perform bundle adjustment to re-optimize everything</a:t>
                </a:r>
              </a:p>
              <a:p>
                <a:pPr lvl="1">
                  <a:buFont typeface="Arial" panose="020B0604020202020204" pitchFamily="34" charset="0"/>
                  <a:buChar char="•"/>
                </a:pPr>
                <a:r>
                  <a:rPr lang="en-US" sz="2400" dirty="0"/>
                  <a:t>Optionally, align with GPS from EXIF data or ground control points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103" t="-1449"/>
                </a:stretch>
              </a:blipFill>
            </p:spPr>
            <p:txBody>
              <a:bodyPr/>
              <a:lstStyle/>
              <a:p>
                <a:r>
                  <a:rPr lang="en-US">
                    <a:noFill/>
                  </a:rPr>
                  <a:t> </a:t>
                </a:r>
              </a:p>
            </p:txBody>
          </p:sp>
        </mc:Fallback>
      </mc:AlternateContent>
    </p:spTree>
    <p:extLst>
      <p:ext uri="{BB962C8B-B14F-4D97-AF65-F5344CB8AC3E}">
        <p14:creationId xmlns:p14="http://schemas.microsoft.com/office/powerpoint/2010/main" val="2835835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devil is in the details</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sz="2800" dirty="0"/>
              <a:t>Handling degenerate configurations (e.g., </a:t>
            </a:r>
            <a:r>
              <a:rPr lang="en-US" sz="2800" dirty="0" err="1"/>
              <a:t>homographies</a:t>
            </a:r>
            <a:r>
              <a:rPr lang="en-US" sz="2800" dirty="0"/>
              <a:t>)</a:t>
            </a:r>
          </a:p>
          <a:p>
            <a:pPr>
              <a:buFont typeface="Arial" panose="020B0604020202020204" pitchFamily="34" charset="0"/>
              <a:buChar char="•"/>
            </a:pPr>
            <a:r>
              <a:rPr lang="en-US" sz="2800" dirty="0"/>
              <a:t>Filtering out incorrect matches</a:t>
            </a:r>
          </a:p>
          <a:p>
            <a:pPr>
              <a:buFont typeface="Arial" panose="020B0604020202020204" pitchFamily="34" charset="0"/>
              <a:buChar char="•"/>
            </a:pPr>
            <a:r>
              <a:rPr lang="en-US" sz="2800" dirty="0"/>
              <a:t>Dealing with repetitions and symmetries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76127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68"/>
        <p:cNvGrpSpPr/>
        <p:nvPr/>
      </p:nvGrpSpPr>
      <p:grpSpPr>
        <a:xfrm>
          <a:off x="0" y="0"/>
          <a:ext cx="0" cy="0"/>
          <a:chOff x="0" y="0"/>
          <a:chExt cx="0" cy="0"/>
        </a:xfrm>
      </p:grpSpPr>
      <p:pic>
        <p:nvPicPr>
          <p:cNvPr id="1470" name="Shape 1470"/>
          <p:cNvPicPr preferRelativeResize="0"/>
          <p:nvPr/>
        </p:nvPicPr>
        <p:blipFill>
          <a:blip r:embed="rId3">
            <a:alphaModFix/>
          </a:blip>
          <a:stretch>
            <a:fillRect/>
          </a:stretch>
        </p:blipFill>
        <p:spPr>
          <a:xfrm>
            <a:off x="3048000" y="1223560"/>
            <a:ext cx="2649135" cy="1593554"/>
          </a:xfrm>
          <a:prstGeom prst="rect">
            <a:avLst/>
          </a:prstGeom>
          <a:noFill/>
          <a:ln>
            <a:noFill/>
          </a:ln>
        </p:spPr>
      </p:pic>
      <p:pic>
        <p:nvPicPr>
          <p:cNvPr id="1471" name="Shape 1471"/>
          <p:cNvPicPr preferRelativeResize="0"/>
          <p:nvPr/>
        </p:nvPicPr>
        <p:blipFill>
          <a:blip r:embed="rId4">
            <a:alphaModFix/>
          </a:blip>
          <a:stretch>
            <a:fillRect/>
          </a:stretch>
        </p:blipFill>
        <p:spPr>
          <a:xfrm>
            <a:off x="6207278" y="1012775"/>
            <a:ext cx="1471057" cy="1961409"/>
          </a:xfrm>
          <a:prstGeom prst="rect">
            <a:avLst/>
          </a:prstGeom>
          <a:noFill/>
          <a:ln>
            <a:noFill/>
          </a:ln>
        </p:spPr>
      </p:pic>
      <p:pic>
        <p:nvPicPr>
          <p:cNvPr id="1472" name="Shape 1472"/>
          <p:cNvPicPr preferRelativeResize="0"/>
          <p:nvPr/>
        </p:nvPicPr>
        <p:blipFill>
          <a:blip r:embed="rId5">
            <a:alphaModFix/>
          </a:blip>
          <a:stretch>
            <a:fillRect/>
          </a:stretch>
        </p:blipFill>
        <p:spPr>
          <a:xfrm>
            <a:off x="8161626" y="1012775"/>
            <a:ext cx="1287174" cy="1961407"/>
          </a:xfrm>
          <a:prstGeom prst="rect">
            <a:avLst/>
          </a:prstGeom>
          <a:noFill/>
          <a:ln>
            <a:noFill/>
          </a:ln>
        </p:spPr>
      </p:pic>
      <p:pic>
        <p:nvPicPr>
          <p:cNvPr id="1473" name="Shape 1473"/>
          <p:cNvPicPr preferRelativeResize="0"/>
          <p:nvPr/>
        </p:nvPicPr>
        <p:blipFill>
          <a:blip r:embed="rId6">
            <a:alphaModFix/>
          </a:blip>
          <a:stretch>
            <a:fillRect/>
          </a:stretch>
        </p:blipFill>
        <p:spPr>
          <a:xfrm>
            <a:off x="4031006" y="3040642"/>
            <a:ext cx="4129989" cy="3377691"/>
          </a:xfrm>
          <a:prstGeom prst="rect">
            <a:avLst/>
          </a:prstGeom>
          <a:noFill/>
          <a:ln>
            <a:noFill/>
          </a:ln>
        </p:spPr>
      </p:pic>
      <p:sp>
        <p:nvSpPr>
          <p:cNvPr id="3" name="Title 2">
            <a:extLst>
              <a:ext uri="{FF2B5EF4-FFF2-40B4-BE49-F238E27FC236}">
                <a16:creationId xmlns:a16="http://schemas.microsoft.com/office/drawing/2014/main" id="{8B9BC1E2-5928-6240-A156-016838B58EFE}"/>
              </a:ext>
            </a:extLst>
          </p:cNvPr>
          <p:cNvSpPr>
            <a:spLocks noGrp="1"/>
          </p:cNvSpPr>
          <p:nvPr>
            <p:ph type="title"/>
          </p:nvPr>
        </p:nvSpPr>
        <p:spPr/>
        <p:txBody>
          <a:bodyPr/>
          <a:lstStyle/>
          <a:p>
            <a:r>
              <a:rPr lang="en-US" dirty="0"/>
              <a:t>Repetitive structures cause catastrophic failures</a:t>
            </a:r>
          </a:p>
        </p:txBody>
      </p:sp>
      <p:sp>
        <p:nvSpPr>
          <p:cNvPr id="4" name="Rectangle 3">
            <a:extLst>
              <a:ext uri="{FF2B5EF4-FFF2-40B4-BE49-F238E27FC236}">
                <a16:creationId xmlns:a16="http://schemas.microsoft.com/office/drawing/2014/main" id="{098A4B87-1A16-3B4D-B4BA-604FD097BB28}"/>
              </a:ext>
            </a:extLst>
          </p:cNvPr>
          <p:cNvSpPr/>
          <p:nvPr/>
        </p:nvSpPr>
        <p:spPr>
          <a:xfrm>
            <a:off x="3390900" y="6429320"/>
            <a:ext cx="5410200" cy="338554"/>
          </a:xfrm>
          <a:prstGeom prst="rect">
            <a:avLst/>
          </a:prstGeom>
        </p:spPr>
        <p:txBody>
          <a:bodyPr wrap="square">
            <a:spAutoFit/>
          </a:bodyPr>
          <a:lstStyle/>
          <a:p>
            <a:pPr algn="ctr">
              <a:spcBef>
                <a:spcPts val="0"/>
              </a:spcBef>
              <a:spcAft>
                <a:spcPts val="0"/>
              </a:spcAft>
            </a:pPr>
            <a:r>
              <a:rPr lang="en-US" sz="1600" dirty="0">
                <a:solidFill>
                  <a:schemeClr val="dk1"/>
                </a:solidFill>
                <a:hlinkClick r:id="rId7"/>
              </a:rPr>
              <a:t>https://</a:t>
            </a:r>
            <a:r>
              <a:rPr lang="en-US" sz="1600" dirty="0" err="1">
                <a:solidFill>
                  <a:schemeClr val="dk1"/>
                </a:solidFill>
                <a:hlinkClick r:id="rId7"/>
              </a:rPr>
              <a:t>demuc.de</a:t>
            </a:r>
            <a:r>
              <a:rPr lang="en-US" sz="1600" dirty="0">
                <a:solidFill>
                  <a:schemeClr val="dk1"/>
                </a:solidFill>
                <a:hlinkClick r:id="rId7"/>
              </a:rPr>
              <a:t>/tutorials/cvpr2017/sparse-</a:t>
            </a:r>
            <a:r>
              <a:rPr lang="en-US" sz="1600" dirty="0" err="1">
                <a:solidFill>
                  <a:schemeClr val="dk1"/>
                </a:solidFill>
                <a:hlinkClick r:id="rId7"/>
              </a:rPr>
              <a:t>modeling.pdf</a:t>
            </a:r>
            <a:endParaRPr lang="en-US" sz="1600" dirty="0">
              <a:solidFill>
                <a:schemeClr val="dk1"/>
              </a:solidFill>
            </a:endParaRPr>
          </a:p>
        </p:txBody>
      </p:sp>
    </p:spTree>
    <p:extLst>
      <p:ext uri="{BB962C8B-B14F-4D97-AF65-F5344CB8AC3E}">
        <p14:creationId xmlns:p14="http://schemas.microsoft.com/office/powerpoint/2010/main" val="42607352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14"/>
          <p:cNvPicPr preferRelativeResize="0"/>
          <p:nvPr/>
        </p:nvPicPr>
        <p:blipFill>
          <a:blip r:embed="rId3">
            <a:alphaModFix/>
          </a:blip>
          <a:stretch>
            <a:fillRect/>
          </a:stretch>
        </p:blipFill>
        <p:spPr>
          <a:xfrm>
            <a:off x="3248224" y="3461151"/>
            <a:ext cx="5695552" cy="2787249"/>
          </a:xfrm>
          <a:prstGeom prst="rect">
            <a:avLst/>
          </a:prstGeom>
          <a:noFill/>
          <a:ln>
            <a:noFill/>
          </a:ln>
        </p:spPr>
      </p:pic>
      <p:pic>
        <p:nvPicPr>
          <p:cNvPr id="68" name="Google Shape;68;p14"/>
          <p:cNvPicPr preferRelativeResize="0"/>
          <p:nvPr/>
        </p:nvPicPr>
        <p:blipFill>
          <a:blip r:embed="rId4">
            <a:alphaModFix/>
          </a:blip>
          <a:stretch>
            <a:fillRect/>
          </a:stretch>
        </p:blipFill>
        <p:spPr>
          <a:xfrm>
            <a:off x="2438400" y="998454"/>
            <a:ext cx="6934199" cy="2593108"/>
          </a:xfrm>
          <a:prstGeom prst="rect">
            <a:avLst/>
          </a:prstGeom>
          <a:noFill/>
          <a:ln>
            <a:noFill/>
          </a:ln>
        </p:spPr>
      </p:pic>
      <p:sp>
        <p:nvSpPr>
          <p:cNvPr id="4" name="Title 3">
            <a:extLst>
              <a:ext uri="{FF2B5EF4-FFF2-40B4-BE49-F238E27FC236}">
                <a16:creationId xmlns:a16="http://schemas.microsoft.com/office/drawing/2014/main" id="{1506591F-6EAF-D442-BEBE-A2E97D2327F7}"/>
              </a:ext>
            </a:extLst>
          </p:cNvPr>
          <p:cNvSpPr>
            <a:spLocks noGrp="1"/>
          </p:cNvSpPr>
          <p:nvPr>
            <p:ph type="title"/>
          </p:nvPr>
        </p:nvSpPr>
        <p:spPr/>
        <p:txBody>
          <a:bodyPr/>
          <a:lstStyle/>
          <a:p>
            <a:r>
              <a:rPr lang="en-US" dirty="0"/>
              <a:t>Repetitive structures cause catastrophic failures</a:t>
            </a:r>
          </a:p>
        </p:txBody>
      </p:sp>
      <p:sp>
        <p:nvSpPr>
          <p:cNvPr id="6" name="TextBox 5">
            <a:extLst>
              <a:ext uri="{FF2B5EF4-FFF2-40B4-BE49-F238E27FC236}">
                <a16:creationId xmlns:a16="http://schemas.microsoft.com/office/drawing/2014/main" id="{5E7D46D3-30D6-8543-9B68-EF957C3D999B}"/>
              </a:ext>
            </a:extLst>
          </p:cNvPr>
          <p:cNvSpPr txBox="1"/>
          <p:nvPr/>
        </p:nvSpPr>
        <p:spPr>
          <a:xfrm>
            <a:off x="2057400" y="6443246"/>
            <a:ext cx="8076250" cy="338554"/>
          </a:xfrm>
          <a:prstGeom prst="rect">
            <a:avLst/>
          </a:prstGeom>
          <a:noFill/>
        </p:spPr>
        <p:txBody>
          <a:bodyPr wrap="none" rtlCol="0">
            <a:spAutoFit/>
          </a:bodyPr>
          <a:lstStyle/>
          <a:p>
            <a:r>
              <a:rPr lang="en-US" sz="1600" dirty="0"/>
              <a:t>R. </a:t>
            </a:r>
            <a:r>
              <a:rPr lang="en-US" sz="1600" dirty="0" err="1"/>
              <a:t>Kataria</a:t>
            </a:r>
            <a:r>
              <a:rPr lang="en-US" sz="1600" dirty="0"/>
              <a:t> et al. </a:t>
            </a:r>
            <a:r>
              <a:rPr lang="en-US" sz="1600" dirty="0">
                <a:hlinkClick r:id="rId5"/>
              </a:rPr>
              <a:t>Improving Structure from Motion with Reliable </a:t>
            </a:r>
            <a:r>
              <a:rPr lang="en-US" sz="1600" dirty="0" err="1">
                <a:hlinkClick r:id="rId5"/>
              </a:rPr>
              <a:t>Resectioning</a:t>
            </a:r>
            <a:r>
              <a:rPr lang="en-US" sz="1600" dirty="0"/>
              <a:t>. 3DV 2020</a:t>
            </a:r>
          </a:p>
        </p:txBody>
      </p:sp>
      <p:sp>
        <p:nvSpPr>
          <p:cNvPr id="7" name="Oval 6">
            <a:extLst>
              <a:ext uri="{FF2B5EF4-FFF2-40B4-BE49-F238E27FC236}">
                <a16:creationId xmlns:a16="http://schemas.microsoft.com/office/drawing/2014/main" id="{CEB7A30A-DE14-DF4C-803B-4C06DE5F9FB4}"/>
              </a:ext>
            </a:extLst>
          </p:cNvPr>
          <p:cNvSpPr/>
          <p:nvPr/>
        </p:nvSpPr>
        <p:spPr bwMode="auto">
          <a:xfrm rot="3228558">
            <a:off x="6497557" y="5119650"/>
            <a:ext cx="771294" cy="1450408"/>
          </a:xfrm>
          <a:prstGeom prst="ellipse">
            <a:avLst/>
          </a:prstGeom>
          <a:noFill/>
          <a:ln w="635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9011154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4" name="Title 3">
            <a:extLst>
              <a:ext uri="{FF2B5EF4-FFF2-40B4-BE49-F238E27FC236}">
                <a16:creationId xmlns:a16="http://schemas.microsoft.com/office/drawing/2014/main" id="{1506591F-6EAF-D442-BEBE-A2E97D2327F7}"/>
              </a:ext>
            </a:extLst>
          </p:cNvPr>
          <p:cNvSpPr>
            <a:spLocks noGrp="1"/>
          </p:cNvSpPr>
          <p:nvPr>
            <p:ph type="title"/>
          </p:nvPr>
        </p:nvSpPr>
        <p:spPr/>
        <p:txBody>
          <a:bodyPr/>
          <a:lstStyle/>
          <a:p>
            <a:r>
              <a:rPr lang="en-US" dirty="0"/>
              <a:t>Repetitive structures cause catastrophic failures</a:t>
            </a:r>
          </a:p>
        </p:txBody>
      </p:sp>
      <p:sp>
        <p:nvSpPr>
          <p:cNvPr id="6" name="TextBox 5">
            <a:extLst>
              <a:ext uri="{FF2B5EF4-FFF2-40B4-BE49-F238E27FC236}">
                <a16:creationId xmlns:a16="http://schemas.microsoft.com/office/drawing/2014/main" id="{5E7D46D3-30D6-8543-9B68-EF957C3D999B}"/>
              </a:ext>
            </a:extLst>
          </p:cNvPr>
          <p:cNvSpPr txBox="1"/>
          <p:nvPr/>
        </p:nvSpPr>
        <p:spPr>
          <a:xfrm>
            <a:off x="2057400" y="6443246"/>
            <a:ext cx="8076250" cy="338554"/>
          </a:xfrm>
          <a:prstGeom prst="rect">
            <a:avLst/>
          </a:prstGeom>
          <a:noFill/>
        </p:spPr>
        <p:txBody>
          <a:bodyPr wrap="none" rtlCol="0">
            <a:spAutoFit/>
          </a:bodyPr>
          <a:lstStyle/>
          <a:p>
            <a:r>
              <a:rPr lang="en-US" sz="1600" dirty="0"/>
              <a:t>R. </a:t>
            </a:r>
            <a:r>
              <a:rPr lang="en-US" sz="1600" dirty="0" err="1"/>
              <a:t>Kataria</a:t>
            </a:r>
            <a:r>
              <a:rPr lang="en-US" sz="1600" dirty="0"/>
              <a:t> et al. </a:t>
            </a:r>
            <a:r>
              <a:rPr lang="en-US" sz="1600" dirty="0">
                <a:hlinkClick r:id="rId3"/>
              </a:rPr>
              <a:t>Improving Structure from Motion with Reliable </a:t>
            </a:r>
            <a:r>
              <a:rPr lang="en-US" sz="1600" dirty="0" err="1">
                <a:hlinkClick r:id="rId3"/>
              </a:rPr>
              <a:t>Resectioning</a:t>
            </a:r>
            <a:r>
              <a:rPr lang="en-US" sz="1600" dirty="0"/>
              <a:t>. 3DV 2020</a:t>
            </a:r>
          </a:p>
        </p:txBody>
      </p:sp>
      <p:pic>
        <p:nvPicPr>
          <p:cNvPr id="9" name="Picture 8">
            <a:extLst>
              <a:ext uri="{FF2B5EF4-FFF2-40B4-BE49-F238E27FC236}">
                <a16:creationId xmlns:a16="http://schemas.microsoft.com/office/drawing/2014/main" id="{9CE4C67A-E2B0-024D-ADB4-F83103BFD6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7725" y="990600"/>
            <a:ext cx="10515600" cy="5313820"/>
          </a:xfrm>
          <a:prstGeom prst="rect">
            <a:avLst/>
          </a:prstGeom>
        </p:spPr>
      </p:pic>
    </p:spTree>
    <p:extLst>
      <p:ext uri="{BB962C8B-B14F-4D97-AF65-F5344CB8AC3E}">
        <p14:creationId xmlns:p14="http://schemas.microsoft.com/office/powerpoint/2010/main" val="29160325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devil is in the details</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sz="2800" dirty="0"/>
              <a:t>Handling degenerate configurations (e.g., </a:t>
            </a:r>
            <a:r>
              <a:rPr lang="en-US" sz="2800" dirty="0" err="1"/>
              <a:t>homographies</a:t>
            </a:r>
            <a:r>
              <a:rPr lang="en-US" sz="2800" dirty="0"/>
              <a:t>)</a:t>
            </a:r>
          </a:p>
          <a:p>
            <a:pPr>
              <a:buFont typeface="Arial" panose="020B0604020202020204" pitchFamily="34" charset="0"/>
              <a:buChar char="•"/>
            </a:pPr>
            <a:r>
              <a:rPr lang="en-US" sz="2800" dirty="0"/>
              <a:t>Filtering out incorrect matches</a:t>
            </a:r>
          </a:p>
          <a:p>
            <a:pPr>
              <a:buFont typeface="Arial" panose="020B0604020202020204" pitchFamily="34" charset="0"/>
              <a:buChar char="•"/>
            </a:pPr>
            <a:r>
              <a:rPr lang="en-US" sz="2800" dirty="0"/>
              <a:t>Dealing with repetitions and symmetries</a:t>
            </a:r>
          </a:p>
          <a:p>
            <a:pPr>
              <a:buFont typeface="Arial" panose="020B0604020202020204" pitchFamily="34" charset="0"/>
              <a:buChar char="•"/>
            </a:pPr>
            <a:r>
              <a:rPr lang="en-US" sz="2800" dirty="0"/>
              <a:t>Reducing error accumulation and closing loops</a:t>
            </a:r>
          </a:p>
          <a:p>
            <a:pPr marL="0" indent="0"/>
            <a:endParaRPr lang="en-US" sz="2400"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358136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C8ACD-9E1C-5B43-AD6A-4BE96410A961}"/>
              </a:ext>
            </a:extLst>
          </p:cNvPr>
          <p:cNvSpPr>
            <a:spLocks noGrp="1"/>
          </p:cNvSpPr>
          <p:nvPr>
            <p:ph type="title"/>
          </p:nvPr>
        </p:nvSpPr>
        <p:spPr/>
        <p:txBody>
          <a:bodyPr/>
          <a:lstStyle/>
          <a:p>
            <a:r>
              <a:rPr lang="en-US" dirty="0"/>
              <a:t>Reducing error accumulation and closing loops</a:t>
            </a:r>
          </a:p>
        </p:txBody>
      </p:sp>
      <p:sp>
        <p:nvSpPr>
          <p:cNvPr id="4" name="Rectangle 3">
            <a:extLst>
              <a:ext uri="{FF2B5EF4-FFF2-40B4-BE49-F238E27FC236}">
                <a16:creationId xmlns:a16="http://schemas.microsoft.com/office/drawing/2014/main" id="{12A367F5-9065-144A-8856-32B4B281BB58}"/>
              </a:ext>
            </a:extLst>
          </p:cNvPr>
          <p:cNvSpPr/>
          <p:nvPr/>
        </p:nvSpPr>
        <p:spPr>
          <a:xfrm>
            <a:off x="457200" y="6400800"/>
            <a:ext cx="11049000" cy="338554"/>
          </a:xfrm>
          <a:prstGeom prst="rect">
            <a:avLst/>
          </a:prstGeom>
        </p:spPr>
        <p:txBody>
          <a:bodyPr wrap="square">
            <a:spAutoFit/>
          </a:bodyPr>
          <a:lstStyle/>
          <a:p>
            <a:pPr algn="ctr"/>
            <a:r>
              <a:rPr lang="en-US" sz="1600" dirty="0"/>
              <a:t>A. </a:t>
            </a:r>
            <a:r>
              <a:rPr lang="en-US" sz="1600" dirty="0" err="1"/>
              <a:t>Holynski</a:t>
            </a:r>
            <a:r>
              <a:rPr lang="en-US" sz="1600" dirty="0"/>
              <a:t> et al. </a:t>
            </a:r>
            <a:r>
              <a:rPr lang="en-US" sz="1600" dirty="0">
                <a:hlinkClick r:id="rId2"/>
              </a:rPr>
              <a:t>Reducing Drift in Structure From Motion Using Extended Features</a:t>
            </a:r>
            <a:r>
              <a:rPr lang="en-US" sz="1600" dirty="0"/>
              <a:t>. </a:t>
            </a:r>
            <a:r>
              <a:rPr lang="en-US" sz="1600" dirty="0" err="1"/>
              <a:t>arXiv</a:t>
            </a:r>
            <a:r>
              <a:rPr lang="en-US" sz="1600" dirty="0"/>
              <a:t> 2020</a:t>
            </a:r>
          </a:p>
        </p:txBody>
      </p:sp>
      <p:pic>
        <p:nvPicPr>
          <p:cNvPr id="12" name="Picture 11">
            <a:extLst>
              <a:ext uri="{FF2B5EF4-FFF2-40B4-BE49-F238E27FC236}">
                <a16:creationId xmlns:a16="http://schemas.microsoft.com/office/drawing/2014/main" id="{9D9184B3-BA6B-F741-ADBE-0628F9C5D7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986" y="1447800"/>
            <a:ext cx="6780028" cy="4768940"/>
          </a:xfrm>
          <a:prstGeom prst="rect">
            <a:avLst/>
          </a:prstGeom>
        </p:spPr>
      </p:pic>
    </p:spTree>
    <p:extLst>
      <p:ext uri="{BB962C8B-B14F-4D97-AF65-F5344CB8AC3E}">
        <p14:creationId xmlns:p14="http://schemas.microsoft.com/office/powerpoint/2010/main" val="29183718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C8ACD-9E1C-5B43-AD6A-4BE96410A961}"/>
              </a:ext>
            </a:extLst>
          </p:cNvPr>
          <p:cNvSpPr>
            <a:spLocks noGrp="1"/>
          </p:cNvSpPr>
          <p:nvPr>
            <p:ph type="title"/>
          </p:nvPr>
        </p:nvSpPr>
        <p:spPr/>
        <p:txBody>
          <a:bodyPr/>
          <a:lstStyle/>
          <a:p>
            <a:r>
              <a:rPr lang="en-US" dirty="0"/>
              <a:t>Reducing error accumulation and closing loops</a:t>
            </a:r>
          </a:p>
        </p:txBody>
      </p:sp>
      <p:sp>
        <p:nvSpPr>
          <p:cNvPr id="4" name="Rectangle 3">
            <a:extLst>
              <a:ext uri="{FF2B5EF4-FFF2-40B4-BE49-F238E27FC236}">
                <a16:creationId xmlns:a16="http://schemas.microsoft.com/office/drawing/2014/main" id="{12A367F5-9065-144A-8856-32B4B281BB58}"/>
              </a:ext>
            </a:extLst>
          </p:cNvPr>
          <p:cNvSpPr/>
          <p:nvPr/>
        </p:nvSpPr>
        <p:spPr>
          <a:xfrm>
            <a:off x="457200" y="6400800"/>
            <a:ext cx="11049000" cy="338554"/>
          </a:xfrm>
          <a:prstGeom prst="rect">
            <a:avLst/>
          </a:prstGeom>
        </p:spPr>
        <p:txBody>
          <a:bodyPr wrap="square">
            <a:spAutoFit/>
          </a:bodyPr>
          <a:lstStyle/>
          <a:p>
            <a:pPr algn="ctr"/>
            <a:r>
              <a:rPr lang="en-US" sz="1600" dirty="0"/>
              <a:t>A. </a:t>
            </a:r>
            <a:r>
              <a:rPr lang="en-US" sz="1600" dirty="0" err="1"/>
              <a:t>Holynski</a:t>
            </a:r>
            <a:r>
              <a:rPr lang="en-US" sz="1600" dirty="0"/>
              <a:t> et al. </a:t>
            </a:r>
            <a:r>
              <a:rPr lang="en-US" sz="1600" dirty="0">
                <a:hlinkClick r:id="rId2"/>
              </a:rPr>
              <a:t>Reducing Drift in Structure From Motion Using Extended Features</a:t>
            </a:r>
            <a:r>
              <a:rPr lang="en-US" sz="1600" dirty="0"/>
              <a:t>. </a:t>
            </a:r>
            <a:r>
              <a:rPr lang="en-US" sz="1600" dirty="0" err="1"/>
              <a:t>arXiv</a:t>
            </a:r>
            <a:r>
              <a:rPr lang="en-US" sz="1600" dirty="0"/>
              <a:t> 2020</a:t>
            </a:r>
          </a:p>
        </p:txBody>
      </p:sp>
      <p:pic>
        <p:nvPicPr>
          <p:cNvPr id="10" name="Content Placeholder 9">
            <a:extLst>
              <a:ext uri="{FF2B5EF4-FFF2-40B4-BE49-F238E27FC236}">
                <a16:creationId xmlns:a16="http://schemas.microsoft.com/office/drawing/2014/main" id="{B4A20663-964A-7F4A-A026-4D6097FCD9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1300" y="914400"/>
            <a:ext cx="9149400" cy="5257800"/>
          </a:xfrm>
        </p:spPr>
      </p:pic>
    </p:spTree>
    <p:extLst>
      <p:ext uri="{BB962C8B-B14F-4D97-AF65-F5344CB8AC3E}">
        <p14:creationId xmlns:p14="http://schemas.microsoft.com/office/powerpoint/2010/main" val="25508577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devil is in the details</a:t>
            </a:r>
          </a:p>
        </p:txBody>
      </p:sp>
      <p:sp>
        <p:nvSpPr>
          <p:cNvPr id="3" name="Content Placeholder 2"/>
          <p:cNvSpPr>
            <a:spLocks noGrp="1"/>
          </p:cNvSpPr>
          <p:nvPr>
            <p:ph idx="1"/>
          </p:nvPr>
        </p:nvSpPr>
        <p:spPr/>
        <p:txBody>
          <a:bodyPr/>
          <a:lstStyle/>
          <a:p>
            <a:pPr>
              <a:buFont typeface="Arial" panose="020B0604020202020204" pitchFamily="34" charset="0"/>
              <a:buChar char="•"/>
            </a:pPr>
            <a:r>
              <a:rPr lang="en-US" sz="2800" dirty="0"/>
              <a:t>Handling degenerate configurations (e.g., </a:t>
            </a:r>
            <a:r>
              <a:rPr lang="en-US" sz="2800" dirty="0" err="1"/>
              <a:t>homographies</a:t>
            </a:r>
            <a:r>
              <a:rPr lang="en-US" sz="2800" dirty="0"/>
              <a:t>)</a:t>
            </a:r>
          </a:p>
          <a:p>
            <a:pPr>
              <a:buFont typeface="Arial" panose="020B0604020202020204" pitchFamily="34" charset="0"/>
              <a:buChar char="•"/>
            </a:pPr>
            <a:r>
              <a:rPr lang="en-US" sz="2800" dirty="0"/>
              <a:t>Filtering out incorrect matches</a:t>
            </a:r>
          </a:p>
          <a:p>
            <a:pPr>
              <a:buFont typeface="Arial" panose="020B0604020202020204" pitchFamily="34" charset="0"/>
              <a:buChar char="•"/>
            </a:pPr>
            <a:r>
              <a:rPr lang="en-US" sz="2800" dirty="0"/>
              <a:t>Dealing with repetitions and symmetries</a:t>
            </a:r>
          </a:p>
          <a:p>
            <a:pPr>
              <a:buFont typeface="Arial" panose="020B0604020202020204" pitchFamily="34" charset="0"/>
              <a:buChar char="•"/>
            </a:pPr>
            <a:r>
              <a:rPr lang="en-US" sz="2800" dirty="0"/>
              <a:t>Reducing error accumulation and closing loops</a:t>
            </a:r>
          </a:p>
          <a:p>
            <a:pPr>
              <a:buFont typeface="Arial" panose="020B0604020202020204" pitchFamily="34" charset="0"/>
              <a:buChar char="•"/>
            </a:pPr>
            <a:r>
              <a:rPr lang="en-US" sz="2800" dirty="0"/>
              <a:t>Making the whole thing efficient!</a:t>
            </a:r>
          </a:p>
          <a:p>
            <a:pPr lvl="1">
              <a:buFont typeface="Arial" panose="020B0604020202020204" pitchFamily="34" charset="0"/>
              <a:buChar char="•"/>
            </a:pPr>
            <a:r>
              <a:rPr lang="en-US" sz="2400" dirty="0"/>
              <a:t>See, e.g., </a:t>
            </a:r>
            <a:r>
              <a:rPr lang="en-US" sz="2400" dirty="0">
                <a:hlinkClick r:id="rId2"/>
              </a:rPr>
              <a:t>Towards Linear-Time Incremental Structure from Motion</a:t>
            </a:r>
            <a:endParaRPr lang="en-US" sz="2400"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3152585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SFM software</a:t>
            </a:r>
          </a:p>
        </p:txBody>
      </p:sp>
      <p:sp>
        <p:nvSpPr>
          <p:cNvPr id="3" name="Content Placeholder 2"/>
          <p:cNvSpPr>
            <a:spLocks noGrp="1"/>
          </p:cNvSpPr>
          <p:nvPr>
            <p:ph idx="1"/>
          </p:nvPr>
        </p:nvSpPr>
        <p:spPr/>
        <p:txBody>
          <a:bodyPr/>
          <a:lstStyle/>
          <a:p>
            <a:pPr>
              <a:buFont typeface="Arial"/>
              <a:buChar char="•"/>
            </a:pPr>
            <a:r>
              <a:rPr lang="en-US" sz="2800" dirty="0">
                <a:hlinkClick r:id="rId2"/>
              </a:rPr>
              <a:t>Bundler</a:t>
            </a:r>
            <a:endParaRPr lang="en-US" sz="2800" dirty="0"/>
          </a:p>
          <a:p>
            <a:pPr>
              <a:buFont typeface="Arial"/>
              <a:buChar char="•"/>
            </a:pPr>
            <a:r>
              <a:rPr lang="en-US" sz="2800" dirty="0">
                <a:hlinkClick r:id="rId3"/>
              </a:rPr>
              <a:t>OpenSfM</a:t>
            </a:r>
            <a:endParaRPr lang="en-US" sz="2800" dirty="0"/>
          </a:p>
          <a:p>
            <a:pPr>
              <a:buFont typeface="Arial"/>
              <a:buChar char="•"/>
            </a:pPr>
            <a:r>
              <a:rPr lang="en-US" sz="2800" dirty="0">
                <a:hlinkClick r:id="rId4"/>
              </a:rPr>
              <a:t>OpenMVG</a:t>
            </a:r>
            <a:endParaRPr lang="en-US" sz="2800" dirty="0"/>
          </a:p>
          <a:p>
            <a:pPr>
              <a:buFont typeface="Arial"/>
              <a:buChar char="•"/>
            </a:pPr>
            <a:r>
              <a:rPr lang="en-US" sz="2800" dirty="0">
                <a:hlinkClick r:id="rId5"/>
              </a:rPr>
              <a:t>VisualSFM</a:t>
            </a:r>
            <a:endParaRPr lang="en-US" sz="2800" dirty="0"/>
          </a:p>
          <a:p>
            <a:pPr>
              <a:buFont typeface="Arial"/>
              <a:buChar char="•"/>
            </a:pPr>
            <a:r>
              <a:rPr lang="en-US" sz="2800" dirty="0">
                <a:hlinkClick r:id="rId6"/>
              </a:rPr>
              <a:t>COLMAP</a:t>
            </a:r>
            <a:endParaRPr lang="en-US" sz="2800" dirty="0"/>
          </a:p>
          <a:p>
            <a:pPr>
              <a:buFont typeface="Arial"/>
              <a:buChar char="•"/>
            </a:pPr>
            <a:r>
              <a:rPr lang="en-US" sz="2800" dirty="0"/>
              <a:t>See also </a:t>
            </a:r>
            <a:r>
              <a:rPr lang="en-US" sz="2800" dirty="0">
                <a:hlinkClick r:id="rId7"/>
              </a:rPr>
              <a:t>Wikipedia’s list of toolboxes</a:t>
            </a:r>
            <a:endParaRPr lang="en-US" sz="2800" dirty="0"/>
          </a:p>
        </p:txBody>
      </p:sp>
    </p:spTree>
    <p:extLst>
      <p:ext uri="{BB962C8B-B14F-4D97-AF65-F5344CB8AC3E}">
        <p14:creationId xmlns:p14="http://schemas.microsoft.com/office/powerpoint/2010/main" val="25014627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True"/>
  <p:tag name="EMBEDFONTS" val="False"/>
  <p:tag name="USEBOLDAMS" val="False"/>
  <p:tag name="DEFAULTDISPLAYSOURCE" val="\documentclass[12pt]{article}\pagestyle{empty}&#10;\begin{document}&#10;\end{document}&#10;"/>
  <p:tag name="TEX2PS" val="latex $(base).tex; dvips -D $(res) -E -o $(base).ps $(base).dvi"/>
  <p:tag name="EXTERNALEDITCOMMAND" val="notepad %"/>
  <p:tag name="GHOSTSCRIPTCOMMAND" val="gswin32c"/>
  <p:tag name="DEFAULTBITMAP" val="pngmono"/>
  <p:tag name="DEFAULTBLEND" val="False"/>
  <p:tag name="DEFAULTTRANSPARENT" val="False"/>
  <p:tag name="DEFAULTWORKAROUNDTRANSPARENCYBUG" val="False"/>
  <p:tag name="DEFAULTRESOLUTION" val="1200"/>
  <p:tag name="DEFAULTMAGNIFICATION" val="1.5"/>
  <p:tag name="DEFAULTFONTSIZE" val="8"/>
  <p:tag name="DEFAULTWIDTH" val="348"/>
  <p:tag name="DEFAULTHEIGHT" val="272"/>
</p:tagLst>
</file>

<file path=ppt/theme/theme1.xml><?xml version="1.0" encoding="utf-8"?>
<a:theme xmlns:a="http://schemas.openxmlformats.org/drawingml/2006/main" name="mosaic">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mosa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mosaic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saic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saic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saic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saic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saic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saic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D:\seitz\class\490CV\lectures\mosaic.ppt</Template>
  <TotalTime>56876</TotalTime>
  <Words>3166</Words>
  <Application>Microsoft Macintosh PowerPoint</Application>
  <PresentationFormat>Widescreen</PresentationFormat>
  <Paragraphs>486</Paragraphs>
  <Slides>62</Slides>
  <Notes>47</Notes>
  <HiddenSlides>1</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62</vt:i4>
      </vt:variant>
    </vt:vector>
  </HeadingPairs>
  <TitlesOfParts>
    <vt:vector size="70" baseType="lpstr">
      <vt:lpstr>Arial</vt:lpstr>
      <vt:lpstr>Cambria Math</vt:lpstr>
      <vt:lpstr>Helvetica</vt:lpstr>
      <vt:lpstr>Helvetica Neue Light</vt:lpstr>
      <vt:lpstr>Times New Roman</vt:lpstr>
      <vt:lpstr>mosaic</vt:lpstr>
      <vt:lpstr>Equation</vt:lpstr>
      <vt:lpstr>Image</vt:lpstr>
      <vt:lpstr>Structure from motion</vt:lpstr>
      <vt:lpstr>Outline: Structure from motion</vt:lpstr>
      <vt:lpstr>Structure from motion</vt:lpstr>
      <vt:lpstr>Recall: Calibration</vt:lpstr>
      <vt:lpstr>Recall: Triangulation</vt:lpstr>
      <vt:lpstr>Structure from motion: Problem formulation</vt:lpstr>
      <vt:lpstr>Is SFM always uniquely solvable?</vt:lpstr>
      <vt:lpstr>Is SFM always uniquely solvable?</vt:lpstr>
      <vt:lpstr>Structure from motion ambiguity</vt:lpstr>
      <vt:lpstr>Types of ambiguity</vt:lpstr>
      <vt:lpstr>Projective ambiguity</vt:lpstr>
      <vt:lpstr>Projective ambiguity</vt:lpstr>
      <vt:lpstr>Affine ambiguity</vt:lpstr>
      <vt:lpstr>Affine ambiguity</vt:lpstr>
      <vt:lpstr>Similarity ambiguity</vt:lpstr>
      <vt:lpstr>Similarity ambiguity</vt:lpstr>
      <vt:lpstr>Outline: Structure from motion</vt:lpstr>
      <vt:lpstr>Affine structure from motion</vt:lpstr>
      <vt:lpstr>Recall: Orthographic projection</vt:lpstr>
      <vt:lpstr>General affine projection</vt:lpstr>
      <vt:lpstr>Affine structure from motion</vt:lpstr>
      <vt:lpstr>Affine structure from motion</vt:lpstr>
      <vt:lpstr>Affine structure from motion</vt:lpstr>
      <vt:lpstr>Affine structure from motion</vt:lpstr>
      <vt:lpstr>Affine structure from motion</vt:lpstr>
      <vt:lpstr>Factorizing the measurement matrix</vt:lpstr>
      <vt:lpstr>Factorizing the measurement matrix</vt:lpstr>
      <vt:lpstr>Factorizing the measurement matrix</vt:lpstr>
      <vt:lpstr>Factorizing the measurement matrix</vt:lpstr>
      <vt:lpstr>Factorizing the measurement matrix</vt:lpstr>
      <vt:lpstr>Eliminating the affine ambiguity</vt:lpstr>
      <vt:lpstr>Eliminating the affine ambiguity</vt:lpstr>
      <vt:lpstr>Reconstruction results</vt:lpstr>
      <vt:lpstr>Dealing with missing data</vt:lpstr>
      <vt:lpstr>Dealing with missing data</vt:lpstr>
      <vt:lpstr>Outline: Structure from motion</vt:lpstr>
      <vt:lpstr>Projective structure from motion</vt:lpstr>
      <vt:lpstr>Projective structure from motion</vt:lpstr>
      <vt:lpstr>Projective SFM: Two-camera case</vt:lpstr>
      <vt:lpstr>Incremental structure from motion</vt:lpstr>
      <vt:lpstr>Incremental structure from motion</vt:lpstr>
      <vt:lpstr>Incremental structure from motion</vt:lpstr>
      <vt:lpstr>Bundle adjustment</vt:lpstr>
      <vt:lpstr>Outline: Structure from motion</vt:lpstr>
      <vt:lpstr>Representative SFM pipeline</vt:lpstr>
      <vt:lpstr>Feature detection</vt:lpstr>
      <vt:lpstr>Feature detection</vt:lpstr>
      <vt:lpstr>Feature matching</vt:lpstr>
      <vt:lpstr>Feature matching</vt:lpstr>
      <vt:lpstr>Feature matching</vt:lpstr>
      <vt:lpstr>Feature matching</vt:lpstr>
      <vt:lpstr>Image connectivity graph</vt:lpstr>
      <vt:lpstr>Incremental SFM</vt:lpstr>
      <vt:lpstr>The devil is in the details</vt:lpstr>
      <vt:lpstr>Repetitive structures cause catastrophic failures</vt:lpstr>
      <vt:lpstr>Repetitive structures cause catastrophic failures</vt:lpstr>
      <vt:lpstr>Repetitive structures cause catastrophic failures</vt:lpstr>
      <vt:lpstr>The devil is in the details</vt:lpstr>
      <vt:lpstr>Reducing error accumulation and closing loops</vt:lpstr>
      <vt:lpstr>Reducing error accumulation and closing loops</vt:lpstr>
      <vt:lpstr>The devil is in the details</vt:lpstr>
      <vt:lpstr>SFM software</vt:lpstr>
    </vt:vector>
  </TitlesOfParts>
  <Company>University of Washington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Computer Vision:  Stereo</dc:title>
  <dc:creator>Steve Seitz</dc:creator>
  <cp:lastModifiedBy>Lazebnik, Svetlana</cp:lastModifiedBy>
  <cp:revision>1109</cp:revision>
  <cp:lastPrinted>2021-10-20T15:41:11Z</cp:lastPrinted>
  <dcterms:created xsi:type="dcterms:W3CDTF">1998-05-10T17:20:27Z</dcterms:created>
  <dcterms:modified xsi:type="dcterms:W3CDTF">2024-11-12T17:44:19Z</dcterms:modified>
</cp:coreProperties>
</file>