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tiff" ContentType="image/tiff"/>
  <Default Extension="rels" ContentType="application/vnd.openxmlformats-package.relationships+xml"/>
  <Default Extension="vml" ContentType="application/vnd.openxmlformats-officedocument.vmlDrawing"/>
  <Default Extension="png" ContentType="image/png"/>
  <Default Extension="bin" ContentType="application/vnd.openxmlformats-officedocument.oleObjec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18.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70"/>
  </p:notesMasterIdLst>
  <p:handoutMasterIdLst>
    <p:handoutMasterId r:id="rId71"/>
  </p:handoutMasterIdLst>
  <p:sldIdLst>
    <p:sldId id="323" r:id="rId2"/>
    <p:sldId id="324" r:id="rId3"/>
    <p:sldId id="336" r:id="rId4"/>
    <p:sldId id="325" r:id="rId5"/>
    <p:sldId id="331" r:id="rId6"/>
    <p:sldId id="327" r:id="rId7"/>
    <p:sldId id="328" r:id="rId8"/>
    <p:sldId id="332" r:id="rId9"/>
    <p:sldId id="440" r:id="rId10"/>
    <p:sldId id="337" r:id="rId11"/>
    <p:sldId id="335" r:id="rId12"/>
    <p:sldId id="343" r:id="rId13"/>
    <p:sldId id="348" r:id="rId14"/>
    <p:sldId id="377" r:id="rId15"/>
    <p:sldId id="409" r:id="rId16"/>
    <p:sldId id="446" r:id="rId17"/>
    <p:sldId id="441" r:id="rId18"/>
    <p:sldId id="471" r:id="rId19"/>
    <p:sldId id="358" r:id="rId20"/>
    <p:sldId id="449" r:id="rId21"/>
    <p:sldId id="450" r:id="rId22"/>
    <p:sldId id="451" r:id="rId23"/>
    <p:sldId id="453" r:id="rId24"/>
    <p:sldId id="455" r:id="rId25"/>
    <p:sldId id="456" r:id="rId26"/>
    <p:sldId id="457" r:id="rId27"/>
    <p:sldId id="472" r:id="rId28"/>
    <p:sldId id="473" r:id="rId29"/>
    <p:sldId id="474" r:id="rId30"/>
    <p:sldId id="481" r:id="rId31"/>
    <p:sldId id="475" r:id="rId32"/>
    <p:sldId id="476" r:id="rId33"/>
    <p:sldId id="477" r:id="rId34"/>
    <p:sldId id="478" r:id="rId35"/>
    <p:sldId id="479" r:id="rId36"/>
    <p:sldId id="480" r:id="rId37"/>
    <p:sldId id="366" r:id="rId38"/>
    <p:sldId id="420" r:id="rId39"/>
    <p:sldId id="371" r:id="rId40"/>
    <p:sldId id="372" r:id="rId41"/>
    <p:sldId id="373" r:id="rId42"/>
    <p:sldId id="430" r:id="rId43"/>
    <p:sldId id="490" r:id="rId44"/>
    <p:sldId id="428" r:id="rId45"/>
    <p:sldId id="427" r:id="rId46"/>
    <p:sldId id="431" r:id="rId47"/>
    <p:sldId id="432" r:id="rId48"/>
    <p:sldId id="433" r:id="rId49"/>
    <p:sldId id="434" r:id="rId50"/>
    <p:sldId id="435" r:id="rId51"/>
    <p:sldId id="437" r:id="rId52"/>
    <p:sldId id="438" r:id="rId53"/>
    <p:sldId id="439" r:id="rId54"/>
    <p:sldId id="436" r:id="rId55"/>
    <p:sldId id="491" r:id="rId56"/>
    <p:sldId id="492" r:id="rId57"/>
    <p:sldId id="493" r:id="rId58"/>
    <p:sldId id="422" r:id="rId59"/>
    <p:sldId id="443" r:id="rId60"/>
    <p:sldId id="444" r:id="rId61"/>
    <p:sldId id="445" r:id="rId62"/>
    <p:sldId id="482" r:id="rId63"/>
    <p:sldId id="483" r:id="rId64"/>
    <p:sldId id="484" r:id="rId65"/>
    <p:sldId id="485" r:id="rId66"/>
    <p:sldId id="486" r:id="rId67"/>
    <p:sldId id="487" r:id="rId68"/>
    <p:sldId id="488" r:id="rId69"/>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clrMru>
    <a:srgbClr val="233337"/>
    <a:srgbClr val="A18BA3"/>
    <a:srgbClr val="139CB7"/>
    <a:srgbClr val="918BA3"/>
    <a:srgbClr val="357E69"/>
    <a:srgbClr val="437085"/>
    <a:srgbClr val="0E485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650"/>
    <p:restoredTop sz="74872"/>
  </p:normalViewPr>
  <p:slideViewPr>
    <p:cSldViewPr snapToObjects="1">
      <p:cViewPr varScale="1">
        <p:scale>
          <a:sx n="100" d="100"/>
          <a:sy n="100" d="100"/>
        </p:scale>
        <p:origin x="1192" y="184"/>
      </p:cViewPr>
      <p:guideLst>
        <p:guide orient="horz" pos="2160"/>
        <p:guide pos="2880"/>
      </p:guideLst>
    </p:cSldViewPr>
  </p:slideViewPr>
  <p:notesTextViewPr>
    <p:cViewPr>
      <p:scale>
        <a:sx n="100" d="100"/>
        <a:sy n="100" d="100"/>
      </p:scale>
      <p:origin x="0" y="0"/>
    </p:cViewPr>
  </p:notesTextViewPr>
  <p:sorterViewPr>
    <p:cViewPr>
      <p:scale>
        <a:sx n="200" d="100"/>
        <a:sy n="2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notesMaster" Target="notesMasters/notesMaster1.xml"/><Relationship Id="rId71" Type="http://schemas.openxmlformats.org/officeDocument/2006/relationships/handoutMaster" Target="handoutMasters/handoutMaster1.xml"/><Relationship Id="rId72" Type="http://schemas.openxmlformats.org/officeDocument/2006/relationships/presProps" Target="pres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viewProps" Target="viewProps.xml"/><Relationship Id="rId74" Type="http://schemas.openxmlformats.org/officeDocument/2006/relationships/theme" Target="theme/theme1.xml"/><Relationship Id="rId75" Type="http://schemas.openxmlformats.org/officeDocument/2006/relationships/tableStyles" Target="tableStyles.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8.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ＭＳ Ｐゴシック" charset="-128"/>
                <a:cs typeface="ＭＳ Ｐゴシック" charset="-128"/>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pPr>
              <a:defRPr/>
            </a:pPr>
            <a:fld id="{10FEE79D-1457-AD4D-976C-DE832C996804}" type="datetime1">
              <a:rPr lang="en-US"/>
              <a:pPr>
                <a:defRPr/>
              </a:pPr>
              <a:t>5/16/17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ea typeface="ＭＳ Ｐゴシック" charset="-128"/>
                <a:cs typeface="ＭＳ Ｐゴシック" charset="-128"/>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7E442A6E-BE92-4F40-8C4E-315D3D32BEE8}" type="slidenum">
              <a:rPr lang="en-US"/>
              <a:pPr>
                <a:defRPr/>
              </a:pPr>
              <a:t>‹#›</a:t>
            </a:fld>
            <a:endParaRPr lang="en-US"/>
          </a:p>
        </p:txBody>
      </p:sp>
    </p:spTree>
    <p:extLst>
      <p:ext uri="{BB962C8B-B14F-4D97-AF65-F5344CB8AC3E}">
        <p14:creationId xmlns:p14="http://schemas.microsoft.com/office/powerpoint/2010/main" val="9406917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defRPr>
            </a:lvl1pPr>
          </a:lstStyle>
          <a:p>
            <a:pPr>
              <a:defRPr/>
            </a:pPr>
            <a:fld id="{4CA9E0B9-3E6C-0A46-8364-33CBD4CA4D19}" type="datetime1">
              <a:rPr lang="en-US"/>
              <a:pPr>
                <a:defRPr/>
              </a:pPr>
              <a:t>5/16/17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defRPr>
            </a:lvl1pPr>
          </a:lstStyle>
          <a:p>
            <a:pPr>
              <a:defRPr/>
            </a:pPr>
            <a:fld id="{A09A029A-F4ED-7245-BD3E-8C2FB86AE1FB}" type="slidenum">
              <a:rPr lang="en-US"/>
              <a:pPr>
                <a:defRPr/>
              </a:pPr>
              <a:t>‹#›</a:t>
            </a:fld>
            <a:endParaRPr lang="en-US"/>
          </a:p>
        </p:txBody>
      </p:sp>
    </p:spTree>
    <p:extLst>
      <p:ext uri="{BB962C8B-B14F-4D97-AF65-F5344CB8AC3E}">
        <p14:creationId xmlns:p14="http://schemas.microsoft.com/office/powerpoint/2010/main" val="2742967159"/>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13 slides for IR part at end, so allow 15 mins for that. Cut off </a:t>
            </a:r>
            <a:r>
              <a:rPr lang="en-US" dirty="0" err="1" smtClean="0"/>
              <a:t>GloVe</a:t>
            </a:r>
            <a:r>
              <a:rPr lang="en-US" smtClean="0"/>
              <a:t> as needed!</a:t>
            </a:r>
            <a:endParaRPr lang="en-US"/>
          </a:p>
        </p:txBody>
      </p:sp>
      <p:sp>
        <p:nvSpPr>
          <p:cNvPr id="4" name="Slide Number Placeholder 3"/>
          <p:cNvSpPr>
            <a:spLocks noGrp="1"/>
          </p:cNvSpPr>
          <p:nvPr>
            <p:ph type="sldNum" sz="quarter" idx="10"/>
          </p:nvPr>
        </p:nvSpPr>
        <p:spPr/>
        <p:txBody>
          <a:bodyPr/>
          <a:lstStyle/>
          <a:p>
            <a:pPr>
              <a:defRPr/>
            </a:pPr>
            <a:fld id="{A09A029A-F4ED-7245-BD3E-8C2FB86AE1FB}" type="slidenum">
              <a:rPr lang="en-US" smtClean="0"/>
              <a:pPr>
                <a:defRPr/>
              </a:pPr>
              <a:t>1</a:t>
            </a:fld>
            <a:endParaRPr lang="en-US"/>
          </a:p>
        </p:txBody>
      </p:sp>
    </p:spTree>
    <p:extLst>
      <p:ext uri="{BB962C8B-B14F-4D97-AF65-F5344CB8AC3E}">
        <p14:creationId xmlns:p14="http://schemas.microsoft.com/office/powerpoint/2010/main" val="17603452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300">
                <a:solidFill>
                  <a:schemeClr val="tx1"/>
                </a:solidFill>
                <a:latin typeface="Lucida Sans" charset="0"/>
                <a:ea typeface="ＭＳ Ｐゴシック" charset="0"/>
                <a:cs typeface="Arial Unicode MS" charset="0"/>
              </a:defRPr>
            </a:lvl1pPr>
            <a:lvl2pPr marL="702756" indent="-270291" eaLnBrk="0" hangingPunct="0">
              <a:defRPr sz="2300">
                <a:solidFill>
                  <a:schemeClr val="tx1"/>
                </a:solidFill>
                <a:latin typeface="Lucida Sans" charset="0"/>
                <a:ea typeface="Arial Unicode MS" charset="0"/>
                <a:cs typeface="Arial Unicode MS" charset="0"/>
              </a:defRPr>
            </a:lvl2pPr>
            <a:lvl3pPr marL="1081164" indent="-216233" eaLnBrk="0" hangingPunct="0">
              <a:defRPr sz="2300">
                <a:solidFill>
                  <a:schemeClr val="tx1"/>
                </a:solidFill>
                <a:latin typeface="Lucida Sans" charset="0"/>
                <a:ea typeface="Arial Unicode MS" charset="0"/>
                <a:cs typeface="Arial Unicode MS" charset="0"/>
              </a:defRPr>
            </a:lvl3pPr>
            <a:lvl4pPr marL="1513629" indent="-216233" eaLnBrk="0" hangingPunct="0">
              <a:defRPr sz="2300">
                <a:solidFill>
                  <a:schemeClr val="tx1"/>
                </a:solidFill>
                <a:latin typeface="Lucida Sans" charset="0"/>
                <a:ea typeface="Arial Unicode MS" charset="0"/>
                <a:cs typeface="Arial Unicode MS" charset="0"/>
              </a:defRPr>
            </a:lvl4pPr>
            <a:lvl5pPr marL="1946095" indent="-216233" eaLnBrk="0" hangingPunct="0">
              <a:defRPr sz="2300">
                <a:solidFill>
                  <a:schemeClr val="tx1"/>
                </a:solidFill>
                <a:latin typeface="Lucida Sans" charset="0"/>
                <a:ea typeface="Arial Unicode MS" charset="0"/>
                <a:cs typeface="Arial Unicode MS" charset="0"/>
              </a:defRPr>
            </a:lvl5pPr>
            <a:lvl6pPr marL="2378560" indent="-216233" eaLnBrk="0" fontAlgn="base" hangingPunct="0">
              <a:spcBef>
                <a:spcPct val="0"/>
              </a:spcBef>
              <a:spcAft>
                <a:spcPct val="0"/>
              </a:spcAft>
              <a:defRPr sz="2300">
                <a:solidFill>
                  <a:schemeClr val="tx1"/>
                </a:solidFill>
                <a:latin typeface="Lucida Sans" charset="0"/>
                <a:ea typeface="Arial Unicode MS" charset="0"/>
                <a:cs typeface="Arial Unicode MS" charset="0"/>
              </a:defRPr>
            </a:lvl6pPr>
            <a:lvl7pPr marL="2811026" indent="-216233" eaLnBrk="0" fontAlgn="base" hangingPunct="0">
              <a:spcBef>
                <a:spcPct val="0"/>
              </a:spcBef>
              <a:spcAft>
                <a:spcPct val="0"/>
              </a:spcAft>
              <a:defRPr sz="2300">
                <a:solidFill>
                  <a:schemeClr val="tx1"/>
                </a:solidFill>
                <a:latin typeface="Lucida Sans" charset="0"/>
                <a:ea typeface="Arial Unicode MS" charset="0"/>
                <a:cs typeface="Arial Unicode MS" charset="0"/>
              </a:defRPr>
            </a:lvl7pPr>
            <a:lvl8pPr marL="3243491" indent="-216233" eaLnBrk="0" fontAlgn="base" hangingPunct="0">
              <a:spcBef>
                <a:spcPct val="0"/>
              </a:spcBef>
              <a:spcAft>
                <a:spcPct val="0"/>
              </a:spcAft>
              <a:defRPr sz="2300">
                <a:solidFill>
                  <a:schemeClr val="tx1"/>
                </a:solidFill>
                <a:latin typeface="Lucida Sans" charset="0"/>
                <a:ea typeface="Arial Unicode MS" charset="0"/>
                <a:cs typeface="Arial Unicode MS" charset="0"/>
              </a:defRPr>
            </a:lvl8pPr>
            <a:lvl9pPr marL="3675957" indent="-216233" eaLnBrk="0" fontAlgn="base" hangingPunct="0">
              <a:spcBef>
                <a:spcPct val="0"/>
              </a:spcBef>
              <a:spcAft>
                <a:spcPct val="0"/>
              </a:spcAft>
              <a:defRPr sz="2300">
                <a:solidFill>
                  <a:schemeClr val="tx1"/>
                </a:solidFill>
                <a:latin typeface="Lucida Sans" charset="0"/>
                <a:ea typeface="Arial Unicode MS" charset="0"/>
                <a:cs typeface="Arial Unicode MS" charset="0"/>
              </a:defRPr>
            </a:lvl9pPr>
          </a:lstStyle>
          <a:p>
            <a:pPr eaLnBrk="1" hangingPunct="1"/>
            <a:fld id="{AAC11EC6-D037-4F4A-A305-1AB8C0E22BDD}" type="slidenum">
              <a:rPr lang="zh-CN" altLang="en-US" sz="1100">
                <a:ea typeface="宋体" charset="0"/>
                <a:cs typeface="宋体" charset="0"/>
              </a:rPr>
              <a:pPr eaLnBrk="1" hangingPunct="1"/>
              <a:t>2</a:t>
            </a:fld>
            <a:endParaRPr lang="en-US" altLang="zh-CN" sz="1100">
              <a:ea typeface="宋体" charset="0"/>
              <a:cs typeface="宋体" charset="0"/>
            </a:endParaRPr>
          </a:p>
        </p:txBody>
      </p:sp>
      <p:sp>
        <p:nvSpPr>
          <p:cNvPr id="80899" name="Rectangle 2"/>
          <p:cNvSpPr>
            <a:spLocks noGrp="1" noRot="1" noChangeAspect="1" noChangeArrowheads="1" noTextEdit="1"/>
          </p:cNvSpPr>
          <p:nvPr>
            <p:ph type="sldImg"/>
          </p:nvPr>
        </p:nvSpPr>
        <p:spPr>
          <a:xfrm>
            <a:off x="1158875" y="682625"/>
            <a:ext cx="4546600" cy="3411538"/>
          </a:xfrm>
          <a:ln/>
        </p:spPr>
      </p:sp>
      <p:sp>
        <p:nvSpPr>
          <p:cNvPr id="80900" name="Rectangle 3"/>
          <p:cNvSpPr>
            <a:spLocks noGrp="1" noChangeArrowheads="1"/>
          </p:cNvSpPr>
          <p:nvPr>
            <p:ph type="body" idx="1"/>
          </p:nvPr>
        </p:nvSpPr>
        <p:spPr>
          <a:xfrm>
            <a:off x="913805" y="4321024"/>
            <a:ext cx="5030391" cy="4171346"/>
          </a:xfrm>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zh-CN" altLang="en-US">
              <a:ea typeface="ＭＳ Ｐゴシック" charset="0"/>
              <a:cs typeface="ＭＳ Ｐゴシック" charset="0"/>
            </a:endParaRPr>
          </a:p>
        </p:txBody>
      </p:sp>
    </p:spTree>
    <p:extLst>
      <p:ext uri="{BB962C8B-B14F-4D97-AF65-F5344CB8AC3E}">
        <p14:creationId xmlns:p14="http://schemas.microsoft.com/office/powerpoint/2010/main" val="11200228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300">
                <a:solidFill>
                  <a:schemeClr val="tx1"/>
                </a:solidFill>
                <a:latin typeface="Lucida Sans" charset="0"/>
                <a:ea typeface="ＭＳ Ｐゴシック" charset="0"/>
                <a:cs typeface="Arial Unicode MS" charset="0"/>
              </a:defRPr>
            </a:lvl1pPr>
            <a:lvl2pPr marL="702756" indent="-270291" eaLnBrk="0" hangingPunct="0">
              <a:defRPr sz="2300">
                <a:solidFill>
                  <a:schemeClr val="tx1"/>
                </a:solidFill>
                <a:latin typeface="Lucida Sans" charset="0"/>
                <a:ea typeface="Arial Unicode MS" charset="0"/>
                <a:cs typeface="Arial Unicode MS" charset="0"/>
              </a:defRPr>
            </a:lvl2pPr>
            <a:lvl3pPr marL="1081164" indent="-216233" eaLnBrk="0" hangingPunct="0">
              <a:defRPr sz="2300">
                <a:solidFill>
                  <a:schemeClr val="tx1"/>
                </a:solidFill>
                <a:latin typeface="Lucida Sans" charset="0"/>
                <a:ea typeface="Arial Unicode MS" charset="0"/>
                <a:cs typeface="Arial Unicode MS" charset="0"/>
              </a:defRPr>
            </a:lvl3pPr>
            <a:lvl4pPr marL="1513629" indent="-216233" eaLnBrk="0" hangingPunct="0">
              <a:defRPr sz="2300">
                <a:solidFill>
                  <a:schemeClr val="tx1"/>
                </a:solidFill>
                <a:latin typeface="Lucida Sans" charset="0"/>
                <a:ea typeface="Arial Unicode MS" charset="0"/>
                <a:cs typeface="Arial Unicode MS" charset="0"/>
              </a:defRPr>
            </a:lvl4pPr>
            <a:lvl5pPr marL="1946095" indent="-216233" eaLnBrk="0" hangingPunct="0">
              <a:defRPr sz="2300">
                <a:solidFill>
                  <a:schemeClr val="tx1"/>
                </a:solidFill>
                <a:latin typeface="Lucida Sans" charset="0"/>
                <a:ea typeface="Arial Unicode MS" charset="0"/>
                <a:cs typeface="Arial Unicode MS" charset="0"/>
              </a:defRPr>
            </a:lvl5pPr>
            <a:lvl6pPr marL="2378560" indent="-216233" eaLnBrk="0" fontAlgn="base" hangingPunct="0">
              <a:spcBef>
                <a:spcPct val="0"/>
              </a:spcBef>
              <a:spcAft>
                <a:spcPct val="0"/>
              </a:spcAft>
              <a:defRPr sz="2300">
                <a:solidFill>
                  <a:schemeClr val="tx1"/>
                </a:solidFill>
                <a:latin typeface="Lucida Sans" charset="0"/>
                <a:ea typeface="Arial Unicode MS" charset="0"/>
                <a:cs typeface="Arial Unicode MS" charset="0"/>
              </a:defRPr>
            </a:lvl6pPr>
            <a:lvl7pPr marL="2811026" indent="-216233" eaLnBrk="0" fontAlgn="base" hangingPunct="0">
              <a:spcBef>
                <a:spcPct val="0"/>
              </a:spcBef>
              <a:spcAft>
                <a:spcPct val="0"/>
              </a:spcAft>
              <a:defRPr sz="2300">
                <a:solidFill>
                  <a:schemeClr val="tx1"/>
                </a:solidFill>
                <a:latin typeface="Lucida Sans" charset="0"/>
                <a:ea typeface="Arial Unicode MS" charset="0"/>
                <a:cs typeface="Arial Unicode MS" charset="0"/>
              </a:defRPr>
            </a:lvl7pPr>
            <a:lvl8pPr marL="3243491" indent="-216233" eaLnBrk="0" fontAlgn="base" hangingPunct="0">
              <a:spcBef>
                <a:spcPct val="0"/>
              </a:spcBef>
              <a:spcAft>
                <a:spcPct val="0"/>
              </a:spcAft>
              <a:defRPr sz="2300">
                <a:solidFill>
                  <a:schemeClr val="tx1"/>
                </a:solidFill>
                <a:latin typeface="Lucida Sans" charset="0"/>
                <a:ea typeface="Arial Unicode MS" charset="0"/>
                <a:cs typeface="Arial Unicode MS" charset="0"/>
              </a:defRPr>
            </a:lvl8pPr>
            <a:lvl9pPr marL="3675957" indent="-216233" eaLnBrk="0" fontAlgn="base" hangingPunct="0">
              <a:spcBef>
                <a:spcPct val="0"/>
              </a:spcBef>
              <a:spcAft>
                <a:spcPct val="0"/>
              </a:spcAft>
              <a:defRPr sz="2300">
                <a:solidFill>
                  <a:schemeClr val="tx1"/>
                </a:solidFill>
                <a:latin typeface="Lucida Sans" charset="0"/>
                <a:ea typeface="Arial Unicode MS" charset="0"/>
                <a:cs typeface="Arial Unicode MS" charset="0"/>
              </a:defRPr>
            </a:lvl9pPr>
          </a:lstStyle>
          <a:p>
            <a:pPr eaLnBrk="1" hangingPunct="1"/>
            <a:fld id="{AAC11EC6-D037-4F4A-A305-1AB8C0E22BDD}" type="slidenum">
              <a:rPr lang="zh-CN" altLang="en-US" sz="1100">
                <a:ea typeface="宋体" charset="0"/>
                <a:cs typeface="宋体" charset="0"/>
              </a:rPr>
              <a:pPr eaLnBrk="1" hangingPunct="1"/>
              <a:t>3</a:t>
            </a:fld>
            <a:endParaRPr lang="en-US" altLang="zh-CN" sz="1100">
              <a:ea typeface="宋体" charset="0"/>
              <a:cs typeface="宋体" charset="0"/>
            </a:endParaRPr>
          </a:p>
        </p:txBody>
      </p:sp>
      <p:sp>
        <p:nvSpPr>
          <p:cNvPr id="80899" name="Rectangle 2"/>
          <p:cNvSpPr>
            <a:spLocks noGrp="1" noRot="1" noChangeAspect="1" noChangeArrowheads="1" noTextEdit="1"/>
          </p:cNvSpPr>
          <p:nvPr>
            <p:ph type="sldImg"/>
          </p:nvPr>
        </p:nvSpPr>
        <p:spPr>
          <a:xfrm>
            <a:off x="1158875" y="682625"/>
            <a:ext cx="4546600" cy="3411538"/>
          </a:xfrm>
          <a:ln/>
        </p:spPr>
      </p:sp>
      <p:sp>
        <p:nvSpPr>
          <p:cNvPr id="80900" name="Rectangle 3"/>
          <p:cNvSpPr>
            <a:spLocks noGrp="1" noChangeArrowheads="1"/>
          </p:cNvSpPr>
          <p:nvPr>
            <p:ph type="body" idx="1"/>
          </p:nvPr>
        </p:nvSpPr>
        <p:spPr>
          <a:xfrm>
            <a:off x="913805" y="4321024"/>
            <a:ext cx="5030391" cy="4171346"/>
          </a:xfrm>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zh-CN" altLang="en-US">
              <a:ea typeface="ＭＳ Ｐゴシック" charset="0"/>
              <a:cs typeface="ＭＳ Ｐゴシック" charset="0"/>
            </a:endParaRPr>
          </a:p>
        </p:txBody>
      </p:sp>
    </p:spTree>
    <p:extLst>
      <p:ext uri="{BB962C8B-B14F-4D97-AF65-F5344CB8AC3E}">
        <p14:creationId xmlns:p14="http://schemas.microsoft.com/office/powerpoint/2010/main" val="15303613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300">
                <a:solidFill>
                  <a:schemeClr val="tx1"/>
                </a:solidFill>
                <a:latin typeface="Lucida Sans" charset="0"/>
                <a:ea typeface="ＭＳ Ｐゴシック" charset="0"/>
                <a:cs typeface="Arial Unicode MS" charset="0"/>
              </a:defRPr>
            </a:lvl1pPr>
            <a:lvl2pPr marL="702756" indent="-270291" eaLnBrk="0" hangingPunct="0">
              <a:defRPr sz="2300">
                <a:solidFill>
                  <a:schemeClr val="tx1"/>
                </a:solidFill>
                <a:latin typeface="Lucida Sans" charset="0"/>
                <a:ea typeface="Arial Unicode MS" charset="0"/>
                <a:cs typeface="Arial Unicode MS" charset="0"/>
              </a:defRPr>
            </a:lvl2pPr>
            <a:lvl3pPr marL="1081164" indent="-216233" eaLnBrk="0" hangingPunct="0">
              <a:defRPr sz="2300">
                <a:solidFill>
                  <a:schemeClr val="tx1"/>
                </a:solidFill>
                <a:latin typeface="Lucida Sans" charset="0"/>
                <a:ea typeface="Arial Unicode MS" charset="0"/>
                <a:cs typeface="Arial Unicode MS" charset="0"/>
              </a:defRPr>
            </a:lvl3pPr>
            <a:lvl4pPr marL="1513629" indent="-216233" eaLnBrk="0" hangingPunct="0">
              <a:defRPr sz="2300">
                <a:solidFill>
                  <a:schemeClr val="tx1"/>
                </a:solidFill>
                <a:latin typeface="Lucida Sans" charset="0"/>
                <a:ea typeface="Arial Unicode MS" charset="0"/>
                <a:cs typeface="Arial Unicode MS" charset="0"/>
              </a:defRPr>
            </a:lvl4pPr>
            <a:lvl5pPr marL="1946095" indent="-216233" eaLnBrk="0" hangingPunct="0">
              <a:defRPr sz="2300">
                <a:solidFill>
                  <a:schemeClr val="tx1"/>
                </a:solidFill>
                <a:latin typeface="Lucida Sans" charset="0"/>
                <a:ea typeface="Arial Unicode MS" charset="0"/>
                <a:cs typeface="Arial Unicode MS" charset="0"/>
              </a:defRPr>
            </a:lvl5pPr>
            <a:lvl6pPr marL="2378560" indent="-216233" eaLnBrk="0" fontAlgn="base" hangingPunct="0">
              <a:spcBef>
                <a:spcPct val="0"/>
              </a:spcBef>
              <a:spcAft>
                <a:spcPct val="0"/>
              </a:spcAft>
              <a:defRPr sz="2300">
                <a:solidFill>
                  <a:schemeClr val="tx1"/>
                </a:solidFill>
                <a:latin typeface="Lucida Sans" charset="0"/>
                <a:ea typeface="Arial Unicode MS" charset="0"/>
                <a:cs typeface="Arial Unicode MS" charset="0"/>
              </a:defRPr>
            </a:lvl6pPr>
            <a:lvl7pPr marL="2811026" indent="-216233" eaLnBrk="0" fontAlgn="base" hangingPunct="0">
              <a:spcBef>
                <a:spcPct val="0"/>
              </a:spcBef>
              <a:spcAft>
                <a:spcPct val="0"/>
              </a:spcAft>
              <a:defRPr sz="2300">
                <a:solidFill>
                  <a:schemeClr val="tx1"/>
                </a:solidFill>
                <a:latin typeface="Lucida Sans" charset="0"/>
                <a:ea typeface="Arial Unicode MS" charset="0"/>
                <a:cs typeface="Arial Unicode MS" charset="0"/>
              </a:defRPr>
            </a:lvl7pPr>
            <a:lvl8pPr marL="3243491" indent="-216233" eaLnBrk="0" fontAlgn="base" hangingPunct="0">
              <a:spcBef>
                <a:spcPct val="0"/>
              </a:spcBef>
              <a:spcAft>
                <a:spcPct val="0"/>
              </a:spcAft>
              <a:defRPr sz="2300">
                <a:solidFill>
                  <a:schemeClr val="tx1"/>
                </a:solidFill>
                <a:latin typeface="Lucida Sans" charset="0"/>
                <a:ea typeface="Arial Unicode MS" charset="0"/>
                <a:cs typeface="Arial Unicode MS" charset="0"/>
              </a:defRPr>
            </a:lvl8pPr>
            <a:lvl9pPr marL="3675957" indent="-216233" eaLnBrk="0" fontAlgn="base" hangingPunct="0">
              <a:spcBef>
                <a:spcPct val="0"/>
              </a:spcBef>
              <a:spcAft>
                <a:spcPct val="0"/>
              </a:spcAft>
              <a:defRPr sz="2300">
                <a:solidFill>
                  <a:schemeClr val="tx1"/>
                </a:solidFill>
                <a:latin typeface="Lucida Sans" charset="0"/>
                <a:ea typeface="Arial Unicode MS" charset="0"/>
                <a:cs typeface="Arial Unicode MS" charset="0"/>
              </a:defRPr>
            </a:lvl9pPr>
          </a:lstStyle>
          <a:p>
            <a:pPr eaLnBrk="1" hangingPunct="1"/>
            <a:fld id="{6DB17364-A257-6943-BCA7-EF9DD695AEEC}" type="slidenum">
              <a:rPr lang="zh-CN" altLang="en-US" sz="1100">
                <a:ea typeface="宋体" charset="0"/>
                <a:cs typeface="宋体" charset="0"/>
              </a:rPr>
              <a:pPr eaLnBrk="1" hangingPunct="1"/>
              <a:t>4</a:t>
            </a:fld>
            <a:endParaRPr lang="en-US" altLang="zh-CN" sz="1100">
              <a:ea typeface="宋体" charset="0"/>
              <a:cs typeface="宋体" charset="0"/>
            </a:endParaRPr>
          </a:p>
        </p:txBody>
      </p:sp>
      <p:sp>
        <p:nvSpPr>
          <p:cNvPr id="81923" name="Rectangle 2"/>
          <p:cNvSpPr>
            <a:spLocks noGrp="1" noRot="1" noChangeAspect="1" noChangeArrowheads="1" noTextEdit="1"/>
          </p:cNvSpPr>
          <p:nvPr>
            <p:ph type="sldImg"/>
          </p:nvPr>
        </p:nvSpPr>
        <p:spPr>
          <a:xfrm>
            <a:off x="1158875" y="682625"/>
            <a:ext cx="4546600" cy="3411538"/>
          </a:xfrm>
          <a:ln/>
        </p:spPr>
      </p:sp>
      <p:sp>
        <p:nvSpPr>
          <p:cNvPr id="81924" name="Rectangle 3"/>
          <p:cNvSpPr>
            <a:spLocks noGrp="1" noChangeArrowheads="1"/>
          </p:cNvSpPr>
          <p:nvPr>
            <p:ph type="body" idx="1"/>
          </p:nvPr>
        </p:nvSpPr>
        <p:spPr>
          <a:xfrm>
            <a:off x="913805" y="4321024"/>
            <a:ext cx="5030391" cy="4171346"/>
          </a:xfrm>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marR="0" lvl="1" indent="0" algn="l" defTabSz="457200" rtl="0" eaLnBrk="0" fontAlgn="base" latinLnBrk="0" hangingPunct="0">
              <a:lnSpc>
                <a:spcPct val="100000"/>
              </a:lnSpc>
              <a:spcBef>
                <a:spcPct val="30000"/>
              </a:spcBef>
              <a:spcAft>
                <a:spcPct val="0"/>
              </a:spcAft>
              <a:buClrTx/>
              <a:buSzTx/>
              <a:buFontTx/>
              <a:buNone/>
              <a:tabLst/>
              <a:defRPr/>
            </a:pPr>
            <a:r>
              <a:rPr lang="en-US" altLang="zh-CN" dirty="0" smtClean="0">
                <a:latin typeface="Calibri" charset="0"/>
                <a:ea typeface="宋体" charset="0"/>
                <a:cs typeface="宋体" charset="0"/>
              </a:rPr>
              <a:t>E.g. </a:t>
            </a:r>
            <a:r>
              <a:rPr lang="en-US" altLang="zh-CN" dirty="0" err="1" smtClean="0">
                <a:latin typeface="Calibri" charset="0"/>
                <a:ea typeface="宋体" charset="0"/>
                <a:cs typeface="宋体" charset="0"/>
              </a:rPr>
              <a:t>MedLine</a:t>
            </a:r>
            <a:r>
              <a:rPr lang="en-US" altLang="zh-CN" dirty="0" smtClean="0">
                <a:latin typeface="Calibri" charset="0"/>
                <a:ea typeface="宋体" charset="0"/>
                <a:cs typeface="宋体" charset="0"/>
              </a:rPr>
              <a:t>: physician, </a:t>
            </a:r>
            <a:r>
              <a:rPr lang="en-US" altLang="zh-CN" dirty="0" err="1" smtClean="0">
                <a:latin typeface="Calibri" charset="0"/>
                <a:ea typeface="宋体" charset="0"/>
                <a:cs typeface="宋体" charset="0"/>
              </a:rPr>
              <a:t>syn</a:t>
            </a:r>
            <a:r>
              <a:rPr lang="en-US" altLang="zh-CN" dirty="0" smtClean="0">
                <a:latin typeface="Calibri" charset="0"/>
                <a:ea typeface="宋体" charset="0"/>
                <a:cs typeface="宋体" charset="0"/>
              </a:rPr>
              <a:t>: doc, doctor, MD, medico</a:t>
            </a:r>
          </a:p>
          <a:p>
            <a:endParaRPr lang="zh-CN" altLang="en-US" dirty="0">
              <a:ea typeface="ＭＳ Ｐゴシック" charset="0"/>
              <a:cs typeface="ＭＳ Ｐゴシック" charset="0"/>
            </a:endParaRPr>
          </a:p>
        </p:txBody>
      </p:sp>
    </p:spTree>
    <p:extLst>
      <p:ext uri="{BB962C8B-B14F-4D97-AF65-F5344CB8AC3E}">
        <p14:creationId xmlns:p14="http://schemas.microsoft.com/office/powerpoint/2010/main" val="3723760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300">
                <a:solidFill>
                  <a:schemeClr val="tx1"/>
                </a:solidFill>
                <a:latin typeface="Lucida Sans" charset="0"/>
                <a:ea typeface="ＭＳ Ｐゴシック" charset="0"/>
                <a:cs typeface="Arial Unicode MS" charset="0"/>
              </a:defRPr>
            </a:lvl1pPr>
            <a:lvl2pPr marL="702756" indent="-270291" eaLnBrk="0" hangingPunct="0">
              <a:defRPr sz="2300">
                <a:solidFill>
                  <a:schemeClr val="tx1"/>
                </a:solidFill>
                <a:latin typeface="Lucida Sans" charset="0"/>
                <a:ea typeface="Arial Unicode MS" charset="0"/>
                <a:cs typeface="Arial Unicode MS" charset="0"/>
              </a:defRPr>
            </a:lvl2pPr>
            <a:lvl3pPr marL="1081164" indent="-216233" eaLnBrk="0" hangingPunct="0">
              <a:defRPr sz="2300">
                <a:solidFill>
                  <a:schemeClr val="tx1"/>
                </a:solidFill>
                <a:latin typeface="Lucida Sans" charset="0"/>
                <a:ea typeface="Arial Unicode MS" charset="0"/>
                <a:cs typeface="Arial Unicode MS" charset="0"/>
              </a:defRPr>
            </a:lvl3pPr>
            <a:lvl4pPr marL="1513629" indent="-216233" eaLnBrk="0" hangingPunct="0">
              <a:defRPr sz="2300">
                <a:solidFill>
                  <a:schemeClr val="tx1"/>
                </a:solidFill>
                <a:latin typeface="Lucida Sans" charset="0"/>
                <a:ea typeface="Arial Unicode MS" charset="0"/>
                <a:cs typeface="Arial Unicode MS" charset="0"/>
              </a:defRPr>
            </a:lvl4pPr>
            <a:lvl5pPr marL="1946095" indent="-216233" eaLnBrk="0" hangingPunct="0">
              <a:defRPr sz="2300">
                <a:solidFill>
                  <a:schemeClr val="tx1"/>
                </a:solidFill>
                <a:latin typeface="Lucida Sans" charset="0"/>
                <a:ea typeface="Arial Unicode MS" charset="0"/>
                <a:cs typeface="Arial Unicode MS" charset="0"/>
              </a:defRPr>
            </a:lvl5pPr>
            <a:lvl6pPr marL="2378560" indent="-216233" eaLnBrk="0" fontAlgn="base" hangingPunct="0">
              <a:spcBef>
                <a:spcPct val="0"/>
              </a:spcBef>
              <a:spcAft>
                <a:spcPct val="0"/>
              </a:spcAft>
              <a:defRPr sz="2300">
                <a:solidFill>
                  <a:schemeClr val="tx1"/>
                </a:solidFill>
                <a:latin typeface="Lucida Sans" charset="0"/>
                <a:ea typeface="Arial Unicode MS" charset="0"/>
                <a:cs typeface="Arial Unicode MS" charset="0"/>
              </a:defRPr>
            </a:lvl6pPr>
            <a:lvl7pPr marL="2811026" indent="-216233" eaLnBrk="0" fontAlgn="base" hangingPunct="0">
              <a:spcBef>
                <a:spcPct val="0"/>
              </a:spcBef>
              <a:spcAft>
                <a:spcPct val="0"/>
              </a:spcAft>
              <a:defRPr sz="2300">
                <a:solidFill>
                  <a:schemeClr val="tx1"/>
                </a:solidFill>
                <a:latin typeface="Lucida Sans" charset="0"/>
                <a:ea typeface="Arial Unicode MS" charset="0"/>
                <a:cs typeface="Arial Unicode MS" charset="0"/>
              </a:defRPr>
            </a:lvl7pPr>
            <a:lvl8pPr marL="3243491" indent="-216233" eaLnBrk="0" fontAlgn="base" hangingPunct="0">
              <a:spcBef>
                <a:spcPct val="0"/>
              </a:spcBef>
              <a:spcAft>
                <a:spcPct val="0"/>
              </a:spcAft>
              <a:defRPr sz="2300">
                <a:solidFill>
                  <a:schemeClr val="tx1"/>
                </a:solidFill>
                <a:latin typeface="Lucida Sans" charset="0"/>
                <a:ea typeface="Arial Unicode MS" charset="0"/>
                <a:cs typeface="Arial Unicode MS" charset="0"/>
              </a:defRPr>
            </a:lvl8pPr>
            <a:lvl9pPr marL="3675957" indent="-216233" eaLnBrk="0" fontAlgn="base" hangingPunct="0">
              <a:spcBef>
                <a:spcPct val="0"/>
              </a:spcBef>
              <a:spcAft>
                <a:spcPct val="0"/>
              </a:spcAft>
              <a:defRPr sz="2300">
                <a:solidFill>
                  <a:schemeClr val="tx1"/>
                </a:solidFill>
                <a:latin typeface="Lucida Sans" charset="0"/>
                <a:ea typeface="Arial Unicode MS" charset="0"/>
                <a:cs typeface="Arial Unicode MS" charset="0"/>
              </a:defRPr>
            </a:lvl9pPr>
          </a:lstStyle>
          <a:p>
            <a:pPr eaLnBrk="1" hangingPunct="1"/>
            <a:fld id="{77FB3BCD-A725-C648-B8F6-B39571A7A38B}" type="slidenum">
              <a:rPr lang="zh-CN" altLang="en-US" sz="1100">
                <a:ea typeface="宋体" charset="0"/>
                <a:cs typeface="宋体" charset="0"/>
              </a:rPr>
              <a:pPr eaLnBrk="1" hangingPunct="1"/>
              <a:t>6</a:t>
            </a:fld>
            <a:endParaRPr lang="en-US" altLang="zh-CN" sz="1100">
              <a:ea typeface="宋体" charset="0"/>
              <a:cs typeface="宋体" charset="0"/>
            </a:endParaRPr>
          </a:p>
        </p:txBody>
      </p:sp>
      <p:sp>
        <p:nvSpPr>
          <p:cNvPr id="82947" name="Rectangle 2"/>
          <p:cNvSpPr>
            <a:spLocks noGrp="1" noRot="1" noChangeAspect="1" noChangeArrowheads="1" noTextEdit="1"/>
          </p:cNvSpPr>
          <p:nvPr>
            <p:ph type="sldImg"/>
          </p:nvPr>
        </p:nvSpPr>
        <p:spPr>
          <a:xfrm>
            <a:off x="1158875" y="682625"/>
            <a:ext cx="4546600" cy="3411538"/>
          </a:xfrm>
          <a:ln/>
        </p:spPr>
      </p:sp>
      <p:sp>
        <p:nvSpPr>
          <p:cNvPr id="82948" name="Rectangle 3"/>
          <p:cNvSpPr>
            <a:spLocks noGrp="1" noChangeArrowheads="1"/>
          </p:cNvSpPr>
          <p:nvPr>
            <p:ph type="body" idx="1"/>
          </p:nvPr>
        </p:nvSpPr>
        <p:spPr>
          <a:xfrm>
            <a:off x="913805" y="4321024"/>
            <a:ext cx="5030391" cy="4171346"/>
          </a:xfrm>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zh-CN" altLang="en-US">
              <a:ea typeface="ＭＳ Ｐゴシック" charset="0"/>
              <a:cs typeface="ＭＳ Ｐゴシック" charset="0"/>
            </a:endParaRPr>
          </a:p>
        </p:txBody>
      </p:sp>
    </p:spTree>
    <p:extLst>
      <p:ext uri="{BB962C8B-B14F-4D97-AF65-F5344CB8AC3E}">
        <p14:creationId xmlns:p14="http://schemas.microsoft.com/office/powerpoint/2010/main" val="7572107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300">
                <a:solidFill>
                  <a:schemeClr val="tx1"/>
                </a:solidFill>
                <a:latin typeface="Lucida Sans" charset="0"/>
                <a:ea typeface="ＭＳ Ｐゴシック" charset="0"/>
                <a:cs typeface="Arial Unicode MS" charset="0"/>
              </a:defRPr>
            </a:lvl1pPr>
            <a:lvl2pPr marL="702756" indent="-270291" eaLnBrk="0" hangingPunct="0">
              <a:defRPr sz="2300">
                <a:solidFill>
                  <a:schemeClr val="tx1"/>
                </a:solidFill>
                <a:latin typeface="Lucida Sans" charset="0"/>
                <a:ea typeface="Arial Unicode MS" charset="0"/>
                <a:cs typeface="Arial Unicode MS" charset="0"/>
              </a:defRPr>
            </a:lvl2pPr>
            <a:lvl3pPr marL="1081164" indent="-216233" eaLnBrk="0" hangingPunct="0">
              <a:defRPr sz="2300">
                <a:solidFill>
                  <a:schemeClr val="tx1"/>
                </a:solidFill>
                <a:latin typeface="Lucida Sans" charset="0"/>
                <a:ea typeface="Arial Unicode MS" charset="0"/>
                <a:cs typeface="Arial Unicode MS" charset="0"/>
              </a:defRPr>
            </a:lvl3pPr>
            <a:lvl4pPr marL="1513629" indent="-216233" eaLnBrk="0" hangingPunct="0">
              <a:defRPr sz="2300">
                <a:solidFill>
                  <a:schemeClr val="tx1"/>
                </a:solidFill>
                <a:latin typeface="Lucida Sans" charset="0"/>
                <a:ea typeface="Arial Unicode MS" charset="0"/>
                <a:cs typeface="Arial Unicode MS" charset="0"/>
              </a:defRPr>
            </a:lvl4pPr>
            <a:lvl5pPr marL="1946095" indent="-216233" eaLnBrk="0" hangingPunct="0">
              <a:defRPr sz="2300">
                <a:solidFill>
                  <a:schemeClr val="tx1"/>
                </a:solidFill>
                <a:latin typeface="Lucida Sans" charset="0"/>
                <a:ea typeface="Arial Unicode MS" charset="0"/>
                <a:cs typeface="Arial Unicode MS" charset="0"/>
              </a:defRPr>
            </a:lvl5pPr>
            <a:lvl6pPr marL="2378560" indent="-216233" eaLnBrk="0" fontAlgn="base" hangingPunct="0">
              <a:spcBef>
                <a:spcPct val="0"/>
              </a:spcBef>
              <a:spcAft>
                <a:spcPct val="0"/>
              </a:spcAft>
              <a:defRPr sz="2300">
                <a:solidFill>
                  <a:schemeClr val="tx1"/>
                </a:solidFill>
                <a:latin typeface="Lucida Sans" charset="0"/>
                <a:ea typeface="Arial Unicode MS" charset="0"/>
                <a:cs typeface="Arial Unicode MS" charset="0"/>
              </a:defRPr>
            </a:lvl6pPr>
            <a:lvl7pPr marL="2811026" indent="-216233" eaLnBrk="0" fontAlgn="base" hangingPunct="0">
              <a:spcBef>
                <a:spcPct val="0"/>
              </a:spcBef>
              <a:spcAft>
                <a:spcPct val="0"/>
              </a:spcAft>
              <a:defRPr sz="2300">
                <a:solidFill>
                  <a:schemeClr val="tx1"/>
                </a:solidFill>
                <a:latin typeface="Lucida Sans" charset="0"/>
                <a:ea typeface="Arial Unicode MS" charset="0"/>
                <a:cs typeface="Arial Unicode MS" charset="0"/>
              </a:defRPr>
            </a:lvl7pPr>
            <a:lvl8pPr marL="3243491" indent="-216233" eaLnBrk="0" fontAlgn="base" hangingPunct="0">
              <a:spcBef>
                <a:spcPct val="0"/>
              </a:spcBef>
              <a:spcAft>
                <a:spcPct val="0"/>
              </a:spcAft>
              <a:defRPr sz="2300">
                <a:solidFill>
                  <a:schemeClr val="tx1"/>
                </a:solidFill>
                <a:latin typeface="Lucida Sans" charset="0"/>
                <a:ea typeface="Arial Unicode MS" charset="0"/>
                <a:cs typeface="Arial Unicode MS" charset="0"/>
              </a:defRPr>
            </a:lvl8pPr>
            <a:lvl9pPr marL="3675957" indent="-216233" eaLnBrk="0" fontAlgn="base" hangingPunct="0">
              <a:spcBef>
                <a:spcPct val="0"/>
              </a:spcBef>
              <a:spcAft>
                <a:spcPct val="0"/>
              </a:spcAft>
              <a:defRPr sz="2300">
                <a:solidFill>
                  <a:schemeClr val="tx1"/>
                </a:solidFill>
                <a:latin typeface="Lucida Sans" charset="0"/>
                <a:ea typeface="Arial Unicode MS" charset="0"/>
                <a:cs typeface="Arial Unicode MS" charset="0"/>
              </a:defRPr>
            </a:lvl9pPr>
          </a:lstStyle>
          <a:p>
            <a:pPr eaLnBrk="1" hangingPunct="1"/>
            <a:fld id="{AAC11EC6-D037-4F4A-A305-1AB8C0E22BDD}" type="slidenum">
              <a:rPr lang="zh-CN" altLang="en-US" sz="1100">
                <a:ea typeface="宋体" charset="0"/>
                <a:cs typeface="宋体" charset="0"/>
              </a:rPr>
              <a:pPr eaLnBrk="1" hangingPunct="1"/>
              <a:t>9</a:t>
            </a:fld>
            <a:endParaRPr lang="en-US" altLang="zh-CN" sz="1100">
              <a:ea typeface="宋体" charset="0"/>
              <a:cs typeface="宋体" charset="0"/>
            </a:endParaRPr>
          </a:p>
        </p:txBody>
      </p:sp>
      <p:sp>
        <p:nvSpPr>
          <p:cNvPr id="80899" name="Rectangle 2"/>
          <p:cNvSpPr>
            <a:spLocks noGrp="1" noRot="1" noChangeAspect="1" noChangeArrowheads="1" noTextEdit="1"/>
          </p:cNvSpPr>
          <p:nvPr>
            <p:ph type="sldImg"/>
          </p:nvPr>
        </p:nvSpPr>
        <p:spPr>
          <a:xfrm>
            <a:off x="1158875" y="682625"/>
            <a:ext cx="4546600" cy="3411538"/>
          </a:xfrm>
          <a:ln/>
        </p:spPr>
      </p:sp>
      <p:sp>
        <p:nvSpPr>
          <p:cNvPr id="80900" name="Rectangle 3"/>
          <p:cNvSpPr>
            <a:spLocks noGrp="1" noChangeArrowheads="1"/>
          </p:cNvSpPr>
          <p:nvPr>
            <p:ph type="body" idx="1"/>
          </p:nvPr>
        </p:nvSpPr>
        <p:spPr>
          <a:xfrm>
            <a:off x="913805" y="4321024"/>
            <a:ext cx="5030391" cy="4171346"/>
          </a:xfrm>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zh-CN" altLang="en-US">
              <a:ea typeface="ＭＳ Ｐゴシック" charset="0"/>
              <a:cs typeface="ＭＳ Ｐゴシック" charset="0"/>
            </a:endParaRPr>
          </a:p>
        </p:txBody>
      </p:sp>
    </p:spTree>
    <p:extLst>
      <p:ext uri="{BB962C8B-B14F-4D97-AF65-F5344CB8AC3E}">
        <p14:creationId xmlns:p14="http://schemas.microsoft.com/office/powerpoint/2010/main" val="20142270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 necessarily symmetric </a:t>
            </a:r>
            <a:r>
              <a:rPr lang="mr-IN" dirty="0" smtClean="0"/>
              <a:t>–</a:t>
            </a:r>
            <a:r>
              <a:rPr lang="en-US" dirty="0" smtClean="0"/>
              <a:t> query language vs. collection language </a:t>
            </a:r>
            <a:r>
              <a:rPr lang="mr-IN" dirty="0" smtClean="0"/>
              <a:t>–</a:t>
            </a:r>
            <a:r>
              <a:rPr lang="en-US" dirty="0" smtClean="0"/>
              <a:t> </a:t>
            </a:r>
            <a:r>
              <a:rPr lang="en-US" dirty="0" err="1" smtClean="0"/>
              <a:t>medline</a:t>
            </a:r>
            <a:r>
              <a:rPr lang="en-US" dirty="0" smtClean="0"/>
              <a:t> neoplasm</a:t>
            </a:r>
            <a:endParaRPr lang="en-US" dirty="0"/>
          </a:p>
        </p:txBody>
      </p:sp>
      <p:sp>
        <p:nvSpPr>
          <p:cNvPr id="4" name="Slide Number Placeholder 3"/>
          <p:cNvSpPr>
            <a:spLocks noGrp="1"/>
          </p:cNvSpPr>
          <p:nvPr>
            <p:ph type="sldNum" sz="quarter" idx="10"/>
          </p:nvPr>
        </p:nvSpPr>
        <p:spPr/>
        <p:txBody>
          <a:bodyPr/>
          <a:lstStyle/>
          <a:p>
            <a:pPr>
              <a:defRPr/>
            </a:pPr>
            <a:fld id="{A09A029A-F4ED-7245-BD3E-8C2FB86AE1FB}" type="slidenum">
              <a:rPr lang="en-US" smtClean="0"/>
              <a:pPr>
                <a:defRPr/>
              </a:pPr>
              <a:t>10</a:t>
            </a:fld>
            <a:endParaRPr lang="en-US"/>
          </a:p>
        </p:txBody>
      </p:sp>
    </p:spTree>
    <p:extLst>
      <p:ext uri="{BB962C8B-B14F-4D97-AF65-F5344CB8AC3E}">
        <p14:creationId xmlns:p14="http://schemas.microsoft.com/office/powerpoint/2010/main" val="4593895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latin typeface="+mn-lt"/>
              </a:rPr>
              <a:t>You can vary whether you use local or large context to get a more syntactic or semantic clustering</a:t>
            </a:r>
          </a:p>
          <a:p>
            <a:endParaRPr lang="en-US" dirty="0"/>
          </a:p>
        </p:txBody>
      </p:sp>
      <p:sp>
        <p:nvSpPr>
          <p:cNvPr id="4" name="Slide Number Placeholder 3"/>
          <p:cNvSpPr>
            <a:spLocks noGrp="1"/>
          </p:cNvSpPr>
          <p:nvPr>
            <p:ph type="sldNum" sz="quarter" idx="10"/>
          </p:nvPr>
        </p:nvSpPr>
        <p:spPr/>
        <p:txBody>
          <a:bodyPr/>
          <a:lstStyle/>
          <a:p>
            <a:fld id="{246BE9FA-3B69-3448-A090-36C93F82165C}" type="slidenum">
              <a:rPr lang="en-US" smtClean="0"/>
              <a:pPr/>
              <a:t>12</a:t>
            </a:fld>
            <a:endParaRPr lang="en-US"/>
          </a:p>
        </p:txBody>
      </p:sp>
    </p:spTree>
    <p:extLst>
      <p:ext uri="{BB962C8B-B14F-4D97-AF65-F5344CB8AC3E}">
        <p14:creationId xmlns:p14="http://schemas.microsoft.com/office/powerpoint/2010/main" val="2268275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latin typeface="+mn-lt"/>
              </a:rPr>
              <a:t>For</a:t>
            </a:r>
            <a:r>
              <a:rPr lang="en-US" sz="1200" baseline="0" dirty="0" smtClean="0">
                <a:latin typeface="+mn-lt"/>
              </a:rPr>
              <a:t> words that appear in the same contexts, you gain by making their vectors similar!</a:t>
            </a:r>
            <a:endParaRPr lang="en-US" sz="1200" dirty="0" smtClean="0">
              <a:latin typeface="+mn-lt"/>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latin typeface="+mn-lt"/>
              </a:rPr>
              <a:t>In probabilistic approaches, all the numbers are non-negative.</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dirty="0" smtClean="0">
              <a:latin typeface="+mn-lt"/>
            </a:endParaRPr>
          </a:p>
          <a:p>
            <a:endParaRPr lang="en-US" dirty="0"/>
          </a:p>
        </p:txBody>
      </p:sp>
      <p:sp>
        <p:nvSpPr>
          <p:cNvPr id="4" name="Slide Number Placeholder 3"/>
          <p:cNvSpPr>
            <a:spLocks noGrp="1"/>
          </p:cNvSpPr>
          <p:nvPr>
            <p:ph type="sldNum" sz="quarter" idx="10"/>
          </p:nvPr>
        </p:nvSpPr>
        <p:spPr/>
        <p:txBody>
          <a:bodyPr/>
          <a:lstStyle/>
          <a:p>
            <a:fld id="{8A3F3F06-7E4A-234B-9734-2250129F4038}" type="slidenum">
              <a:rPr lang="en-US" smtClean="0"/>
              <a:pPr/>
              <a:t>16</a:t>
            </a:fld>
            <a:endParaRPr lang="en-US"/>
          </a:p>
        </p:txBody>
      </p:sp>
    </p:spTree>
    <p:extLst>
      <p:ext uri="{BB962C8B-B14F-4D97-AF65-F5344CB8AC3E}">
        <p14:creationId xmlns:p14="http://schemas.microsoft.com/office/powerpoint/2010/main" val="3015171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Let’s look at the idea of word vectors in a bit</a:t>
            </a:r>
            <a:r>
              <a:rPr lang="en-US" baseline="0" dirty="0" smtClean="0"/>
              <a:t> more detail before we describe our model</a:t>
            </a:r>
            <a:r>
              <a:rPr lang="en-US" dirty="0" smtClean="0"/>
              <a:t>.</a:t>
            </a:r>
          </a:p>
          <a:p>
            <a:r>
              <a:rPr lang="en-US" dirty="0" smtClean="0"/>
              <a:t>…Large clouds of words with similar parts</a:t>
            </a:r>
            <a:r>
              <a:rPr lang="en-US" baseline="0" dirty="0" smtClean="0"/>
              <a:t> of speech and the smaller regions with similar meaning.</a:t>
            </a:r>
          </a:p>
          <a:p>
            <a:endParaRPr lang="en-US" baseline="0" dirty="0" smtClean="0"/>
          </a:p>
          <a:p>
            <a:r>
              <a:rPr lang="en-US" dirty="0" smtClean="0"/>
              <a:t>Why would we prefer this representation? To answer this question, let’s consider a commonly used alternative which is to represent words as an</a:t>
            </a:r>
            <a:r>
              <a:rPr lang="en-US" baseline="0" dirty="0" smtClean="0"/>
              <a:t> index into a vocabulary.</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pPr>
              <a:defRPr/>
            </a:pPr>
            <a:fld id="{F067E855-2526-4790-8A60-EAFE7FE2ACFC}" type="slidenum">
              <a:rPr lang="en-US" smtClean="0"/>
              <a:pPr>
                <a:defRPr/>
              </a:pPr>
              <a:t>17</a:t>
            </a:fld>
            <a:endParaRPr lang="en-US"/>
          </a:p>
        </p:txBody>
      </p:sp>
    </p:spTree>
    <p:extLst>
      <p:ext uri="{BB962C8B-B14F-4D97-AF65-F5344CB8AC3E}">
        <p14:creationId xmlns:p14="http://schemas.microsoft.com/office/powerpoint/2010/main" val="15347842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central new idea is that you change the word representation, as well as the other parameters of the model.</a:t>
            </a:r>
          </a:p>
          <a:p>
            <a:r>
              <a:rPr lang="en-US" baseline="0" dirty="0" smtClean="0"/>
              <a:t>I’m going to directly and concretely build one, concrete prediction models. You may already know of some other things you might do, and we’ll come back to other possibilities next week, but this way of doing it is one of the best ways known.</a:t>
            </a:r>
            <a:endParaRPr lang="en-US" dirty="0"/>
          </a:p>
        </p:txBody>
      </p:sp>
      <p:sp>
        <p:nvSpPr>
          <p:cNvPr id="4" name="Slide Number Placeholder 3"/>
          <p:cNvSpPr>
            <a:spLocks noGrp="1"/>
          </p:cNvSpPr>
          <p:nvPr>
            <p:ph type="sldNum" sz="quarter" idx="10"/>
          </p:nvPr>
        </p:nvSpPr>
        <p:spPr/>
        <p:txBody>
          <a:bodyPr/>
          <a:lstStyle/>
          <a:p>
            <a:fld id="{3EB9031F-EB71-7642-8F3C-6FDC1408CB92}" type="slidenum">
              <a:rPr lang="en-US" smtClean="0"/>
              <a:pPr/>
              <a:t>18</a:t>
            </a:fld>
            <a:endParaRPr lang="en-US"/>
          </a:p>
        </p:txBody>
      </p:sp>
    </p:spTree>
    <p:extLst>
      <p:ext uri="{BB962C8B-B14F-4D97-AF65-F5344CB8AC3E}">
        <p14:creationId xmlns:p14="http://schemas.microsoft.com/office/powerpoint/2010/main" val="2769237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Make a picture!</a:t>
            </a:r>
            <a:endParaRPr lang="en-US" dirty="0"/>
          </a:p>
        </p:txBody>
      </p:sp>
      <p:sp>
        <p:nvSpPr>
          <p:cNvPr id="4" name="Slide Number Placeholder 3"/>
          <p:cNvSpPr>
            <a:spLocks noGrp="1"/>
          </p:cNvSpPr>
          <p:nvPr>
            <p:ph type="sldNum" sz="quarter" idx="10"/>
          </p:nvPr>
        </p:nvSpPr>
        <p:spPr/>
        <p:txBody>
          <a:bodyPr/>
          <a:lstStyle/>
          <a:p>
            <a:fld id="{8A3F3F06-7E4A-234B-9734-2250129F4038}" type="slidenum">
              <a:rPr lang="en-US" smtClean="0"/>
              <a:pPr/>
              <a:t>21</a:t>
            </a:fld>
            <a:endParaRPr lang="en-US"/>
          </a:p>
        </p:txBody>
      </p:sp>
    </p:spTree>
    <p:extLst>
      <p:ext uri="{BB962C8B-B14F-4D97-AF65-F5344CB8AC3E}">
        <p14:creationId xmlns:p14="http://schemas.microsoft.com/office/powerpoint/2010/main" val="6140959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Add slide with window picture</a:t>
            </a:r>
          </a:p>
          <a:p>
            <a:r>
              <a:rPr lang="en-US" dirty="0" smtClean="0"/>
              <a:t>Draw windows example. How does this give us vectors?</a:t>
            </a:r>
            <a:endParaRPr lang="en-US" dirty="0"/>
          </a:p>
        </p:txBody>
      </p:sp>
      <p:sp>
        <p:nvSpPr>
          <p:cNvPr id="4" name="Slide Number Placeholder 3"/>
          <p:cNvSpPr>
            <a:spLocks noGrp="1"/>
          </p:cNvSpPr>
          <p:nvPr>
            <p:ph type="sldNum" sz="quarter" idx="10"/>
          </p:nvPr>
        </p:nvSpPr>
        <p:spPr/>
        <p:txBody>
          <a:bodyPr/>
          <a:lstStyle/>
          <a:p>
            <a:fld id="{8A3F3F06-7E4A-234B-9734-2250129F4038}" type="slidenum">
              <a:rPr lang="en-US" smtClean="0"/>
              <a:pPr/>
              <a:t>22</a:t>
            </a:fld>
            <a:endParaRPr lang="en-US"/>
          </a:p>
        </p:txBody>
      </p:sp>
    </p:spTree>
    <p:extLst>
      <p:ext uri="{BB962C8B-B14F-4D97-AF65-F5344CB8AC3E}">
        <p14:creationId xmlns:p14="http://schemas.microsoft.com/office/powerpoint/2010/main" val="19177135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Move bullet to slide with picture.</a:t>
            </a:r>
          </a:p>
          <a:p>
            <a:r>
              <a:rPr lang="en-US" dirty="0" smtClean="0"/>
              <a:t>Two vectors</a:t>
            </a:r>
            <a:r>
              <a:rPr lang="en-US" baseline="0" dirty="0" smtClean="0"/>
              <a:t> makes math easier and generally works a fraction better.</a:t>
            </a:r>
          </a:p>
          <a:p>
            <a:r>
              <a:rPr lang="en-US" baseline="0" dirty="0" smtClean="0"/>
              <a:t>We’ve seen dot products before a lot.</a:t>
            </a:r>
          </a:p>
          <a:p>
            <a:r>
              <a:rPr lang="en-US" baseline="0" dirty="0" smtClean="0"/>
              <a:t>Softmax or </a:t>
            </a:r>
            <a:r>
              <a:rPr lang="en-US" baseline="0" dirty="0" err="1" smtClean="0"/>
              <a:t>maxent</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8A3F3F06-7E4A-234B-9734-2250129F4038}" type="slidenum">
              <a:rPr lang="en-US" smtClean="0"/>
              <a:pPr/>
              <a:t>23</a:t>
            </a:fld>
            <a:endParaRPr lang="en-US"/>
          </a:p>
        </p:txBody>
      </p:sp>
    </p:spTree>
    <p:extLst>
      <p:ext uri="{BB962C8B-B14F-4D97-AF65-F5344CB8AC3E}">
        <p14:creationId xmlns:p14="http://schemas.microsoft.com/office/powerpoint/2010/main" val="5835083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have the same parameters for each matrix in the middle, replicated for each</a:t>
            </a:r>
            <a:r>
              <a:rPr lang="en-US" baseline="0" dirty="0" smtClean="0"/>
              <a:t> position!</a:t>
            </a:r>
            <a:endParaRPr lang="en-US" dirty="0"/>
          </a:p>
        </p:txBody>
      </p:sp>
      <p:sp>
        <p:nvSpPr>
          <p:cNvPr id="4" name="Slide Number Placeholder 3"/>
          <p:cNvSpPr>
            <a:spLocks noGrp="1"/>
          </p:cNvSpPr>
          <p:nvPr>
            <p:ph type="sldNum" sz="quarter" idx="10"/>
          </p:nvPr>
        </p:nvSpPr>
        <p:spPr/>
        <p:txBody>
          <a:bodyPr/>
          <a:lstStyle/>
          <a:p>
            <a:fld id="{8A3F3F06-7E4A-234B-9734-2250129F4038}" type="slidenum">
              <a:rPr lang="en-US" smtClean="0"/>
              <a:pPr/>
              <a:t>25</a:t>
            </a:fld>
            <a:endParaRPr lang="en-US"/>
          </a:p>
        </p:txBody>
      </p:sp>
    </p:spTree>
    <p:extLst>
      <p:ext uri="{BB962C8B-B14F-4D97-AF65-F5344CB8AC3E}">
        <p14:creationId xmlns:p14="http://schemas.microsoft.com/office/powerpoint/2010/main" val="13220581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Ignore other optimization algorithms, for now just SGD</a:t>
            </a:r>
          </a:p>
          <a:p>
            <a:r>
              <a:rPr lang="en-US" dirty="0" smtClean="0"/>
              <a:t>Our objective function</a:t>
            </a:r>
            <a:r>
              <a:rPr lang="en-US" baseline="0" dirty="0" smtClean="0"/>
              <a:t> is of course a lot higher dimensional and complex!</a:t>
            </a:r>
            <a:endParaRPr lang="en-US" dirty="0"/>
          </a:p>
        </p:txBody>
      </p:sp>
      <p:sp>
        <p:nvSpPr>
          <p:cNvPr id="4" name="Slide Number Placeholder 3"/>
          <p:cNvSpPr>
            <a:spLocks noGrp="1"/>
          </p:cNvSpPr>
          <p:nvPr>
            <p:ph type="sldNum" sz="quarter" idx="10"/>
          </p:nvPr>
        </p:nvSpPr>
        <p:spPr/>
        <p:txBody>
          <a:bodyPr/>
          <a:lstStyle/>
          <a:p>
            <a:fld id="{8A3F3F06-7E4A-234B-9734-2250129F4038}" type="slidenum">
              <a:rPr lang="en-US" smtClean="0"/>
              <a:pPr/>
              <a:t>27</a:t>
            </a:fld>
            <a:endParaRPr lang="en-US"/>
          </a:p>
        </p:txBody>
      </p:sp>
    </p:spTree>
    <p:extLst>
      <p:ext uri="{BB962C8B-B14F-4D97-AF65-F5344CB8AC3E}">
        <p14:creationId xmlns:p14="http://schemas.microsoft.com/office/powerpoint/2010/main" val="15874140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Put minus in front and you</a:t>
            </a:r>
            <a:r>
              <a:rPr lang="en-US" baseline="0" dirty="0" smtClean="0"/>
              <a:t> can maximize.</a:t>
            </a:r>
          </a:p>
          <a:p>
            <a:r>
              <a:rPr lang="en-US" baseline="0" dirty="0" smtClean="0"/>
              <a:t>This is single variable, whereas we’re doing it over a vector of parameters. And a batch of examples.</a:t>
            </a:r>
            <a:endParaRPr lang="en-US" dirty="0"/>
          </a:p>
        </p:txBody>
      </p:sp>
      <p:sp>
        <p:nvSpPr>
          <p:cNvPr id="4" name="Slide Number Placeholder 3"/>
          <p:cNvSpPr>
            <a:spLocks noGrp="1"/>
          </p:cNvSpPr>
          <p:nvPr>
            <p:ph type="sldNum" sz="quarter" idx="10"/>
          </p:nvPr>
        </p:nvSpPr>
        <p:spPr/>
        <p:txBody>
          <a:bodyPr/>
          <a:lstStyle/>
          <a:p>
            <a:fld id="{8A3F3F06-7E4A-234B-9734-2250129F4038}" type="slidenum">
              <a:rPr lang="en-US" smtClean="0"/>
              <a:pPr/>
              <a:t>28</a:t>
            </a:fld>
            <a:endParaRPr lang="en-US"/>
          </a:p>
        </p:txBody>
      </p:sp>
    </p:spTree>
    <p:extLst>
      <p:ext uri="{BB962C8B-B14F-4D97-AF65-F5344CB8AC3E}">
        <p14:creationId xmlns:p14="http://schemas.microsoft.com/office/powerpoint/2010/main" val="5710095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practice</a:t>
            </a:r>
            <a:r>
              <a:rPr lang="en-US" baseline="0" dirty="0" smtClean="0"/>
              <a:t> we have a maximum number of iterations</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More tricks and details in later lectures!</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Crazily noisy</a:t>
            </a:r>
            <a:r>
              <a:rPr lang="en-US" baseline="0" dirty="0" smtClean="0"/>
              <a:t> estimate of the gradient. But we repeat over many times quickly, so it sort of works out. In fact you often win.</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Like force directed graph layout!</a:t>
            </a:r>
            <a:endParaRPr lang="en-US" dirty="0" smtClean="0"/>
          </a:p>
          <a:p>
            <a:endParaRPr lang="en-US" dirty="0"/>
          </a:p>
        </p:txBody>
      </p:sp>
      <p:sp>
        <p:nvSpPr>
          <p:cNvPr id="4" name="Slide Number Placeholder 3"/>
          <p:cNvSpPr>
            <a:spLocks noGrp="1"/>
          </p:cNvSpPr>
          <p:nvPr>
            <p:ph type="sldNum" sz="quarter" idx="10"/>
          </p:nvPr>
        </p:nvSpPr>
        <p:spPr/>
        <p:txBody>
          <a:bodyPr/>
          <a:lstStyle/>
          <a:p>
            <a:fld id="{8A3F3F06-7E4A-234B-9734-2250129F4038}" type="slidenum">
              <a:rPr lang="en-US" smtClean="0"/>
              <a:pPr/>
              <a:t>30</a:t>
            </a:fld>
            <a:endParaRPr lang="en-US"/>
          </a:p>
        </p:txBody>
      </p:sp>
    </p:spTree>
    <p:extLst>
      <p:ext uri="{BB962C8B-B14F-4D97-AF65-F5344CB8AC3E}">
        <p14:creationId xmlns:p14="http://schemas.microsoft.com/office/powerpoint/2010/main" val="193274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(Leibniz notation):</a:t>
            </a:r>
          </a:p>
          <a:p>
            <a:r>
              <a:rPr lang="en-US" dirty="0" smtClean="0"/>
              <a:t>Also called “backpropagation”</a:t>
            </a:r>
            <a:endParaRPr lang="en-US" dirty="0"/>
          </a:p>
        </p:txBody>
      </p:sp>
      <p:sp>
        <p:nvSpPr>
          <p:cNvPr id="4" name="Slide Number Placeholder 3"/>
          <p:cNvSpPr>
            <a:spLocks noGrp="1"/>
          </p:cNvSpPr>
          <p:nvPr>
            <p:ph type="sldNum" sz="quarter" idx="10"/>
          </p:nvPr>
        </p:nvSpPr>
        <p:spPr/>
        <p:txBody>
          <a:bodyPr/>
          <a:lstStyle/>
          <a:p>
            <a:fld id="{8A3F3F06-7E4A-234B-9734-2250129F4038}" type="slidenum">
              <a:rPr lang="en-US" smtClean="0"/>
              <a:pPr/>
              <a:t>31</a:t>
            </a:fld>
            <a:endParaRPr lang="en-US"/>
          </a:p>
        </p:txBody>
      </p:sp>
    </p:spTree>
    <p:extLst>
      <p:ext uri="{BB962C8B-B14F-4D97-AF65-F5344CB8AC3E}">
        <p14:creationId xmlns:p14="http://schemas.microsoft.com/office/powerpoint/2010/main" val="15472528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our word vector model again.</a:t>
            </a:r>
          </a:p>
          <a:p>
            <a:r>
              <a:rPr lang="en-US" dirty="0" smtClean="0"/>
              <a:t>AIM TO HAVE 5 MINUTES AFTER CALCULUS!</a:t>
            </a:r>
            <a:endParaRPr lang="en-US" dirty="0"/>
          </a:p>
        </p:txBody>
      </p:sp>
      <p:sp>
        <p:nvSpPr>
          <p:cNvPr id="4" name="Slide Number Placeholder 3"/>
          <p:cNvSpPr>
            <a:spLocks noGrp="1"/>
          </p:cNvSpPr>
          <p:nvPr>
            <p:ph type="sldNum" sz="quarter" idx="10"/>
          </p:nvPr>
        </p:nvSpPr>
        <p:spPr/>
        <p:txBody>
          <a:bodyPr/>
          <a:lstStyle/>
          <a:p>
            <a:fld id="{3EB9031F-EB71-7642-8F3C-6FDC1408CB92}" type="slidenum">
              <a:rPr lang="en-US" smtClean="0"/>
              <a:pPr/>
              <a:t>32</a:t>
            </a:fld>
            <a:endParaRPr lang="en-US"/>
          </a:p>
        </p:txBody>
      </p:sp>
    </p:spTree>
    <p:extLst>
      <p:ext uri="{BB962C8B-B14F-4D97-AF65-F5344CB8AC3E}">
        <p14:creationId xmlns:p14="http://schemas.microsoft.com/office/powerpoint/2010/main" val="15979792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But if we then run gradient descent using those calculated</a:t>
            </a:r>
            <a:r>
              <a:rPr lang="en-US" baseline="0" dirty="0" smtClean="0"/>
              <a:t> derivatives, after a while, a miracle occurs.</a:t>
            </a:r>
            <a:endParaRPr lang="en-US" dirty="0"/>
          </a:p>
        </p:txBody>
      </p:sp>
      <p:sp>
        <p:nvSpPr>
          <p:cNvPr id="4" name="Slide Number Placeholder 3"/>
          <p:cNvSpPr>
            <a:spLocks noGrp="1"/>
          </p:cNvSpPr>
          <p:nvPr>
            <p:ph type="sldNum" sz="quarter" idx="10"/>
          </p:nvPr>
        </p:nvSpPr>
        <p:spPr/>
        <p:txBody>
          <a:bodyPr/>
          <a:lstStyle/>
          <a:p>
            <a:fld id="{3EB9031F-EB71-7642-8F3C-6FDC1408CB92}" type="slidenum">
              <a:rPr lang="en-US" smtClean="0"/>
              <a:pPr/>
              <a:t>36</a:t>
            </a:fld>
            <a:endParaRPr lang="en-US"/>
          </a:p>
        </p:txBody>
      </p:sp>
    </p:spTree>
    <p:extLst>
      <p:ext uri="{BB962C8B-B14F-4D97-AF65-F5344CB8AC3E}">
        <p14:creationId xmlns:p14="http://schemas.microsoft.com/office/powerpoint/2010/main" val="4975779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Remember also</a:t>
            </a:r>
            <a:r>
              <a:rPr lang="en-US" baseline="0" dirty="0" smtClean="0"/>
              <a:t> </a:t>
            </a:r>
            <a:r>
              <a:rPr lang="en-US" baseline="0" dirty="0" err="1" smtClean="0"/>
              <a:t>RankNet</a:t>
            </a:r>
            <a:r>
              <a:rPr lang="en-US" baseline="0" dirty="0" smtClean="0"/>
              <a:t> for learning to rank – but here we are interested in neural distributed representations of words.</a:t>
            </a:r>
            <a:endParaRPr lang="en-US" dirty="0"/>
          </a:p>
        </p:txBody>
      </p:sp>
      <p:sp>
        <p:nvSpPr>
          <p:cNvPr id="4" name="Slide Number Placeholder 3"/>
          <p:cNvSpPr>
            <a:spLocks noGrp="1"/>
          </p:cNvSpPr>
          <p:nvPr>
            <p:ph type="sldNum" sz="quarter" idx="10"/>
          </p:nvPr>
        </p:nvSpPr>
        <p:spPr/>
        <p:txBody>
          <a:bodyPr/>
          <a:lstStyle/>
          <a:p>
            <a:pPr>
              <a:defRPr/>
            </a:pPr>
            <a:fld id="{A09A029A-F4ED-7245-BD3E-8C2FB86AE1FB}" type="slidenum">
              <a:rPr lang="en-US" smtClean="0"/>
              <a:pPr>
                <a:defRPr/>
              </a:pPr>
              <a:t>42</a:t>
            </a:fld>
            <a:endParaRPr lang="en-US"/>
          </a:p>
        </p:txBody>
      </p:sp>
    </p:spTree>
    <p:extLst>
      <p:ext uri="{BB962C8B-B14F-4D97-AF65-F5344CB8AC3E}">
        <p14:creationId xmlns:p14="http://schemas.microsoft.com/office/powerpoint/2010/main" val="5646238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I’m sure deep learning will come to dominate SIGIR over the next couple of years </a:t>
            </a:r>
            <a:r>
              <a:rPr lang="is-IS" dirty="0" smtClean="0"/>
              <a:t>… just like speech, vision, and NLP before it. </a:t>
            </a:r>
          </a:p>
          <a:p>
            <a:pPr marL="0" marR="0" indent="0" algn="l" defTabSz="914400" rtl="0" eaLnBrk="0" fontAlgn="base" latinLnBrk="0" hangingPunct="0">
              <a:lnSpc>
                <a:spcPct val="100000"/>
              </a:lnSpc>
              <a:spcBef>
                <a:spcPct val="30000"/>
              </a:spcBef>
              <a:spcAft>
                <a:spcPct val="0"/>
              </a:spcAft>
              <a:buClrTx/>
              <a:buSzTx/>
              <a:buFontTx/>
              <a:buNone/>
              <a:tabLst/>
              <a:defRPr/>
            </a:pPr>
            <a:r>
              <a:rPr lang="is-IS" dirty="0" smtClean="0"/>
              <a:t>This is a good thing. There are some powerful new techniques that are just being amazingly successful on many hard applied problems.</a:t>
            </a:r>
          </a:p>
          <a:p>
            <a:pPr marL="0" marR="0" indent="0" algn="l" defTabSz="914400" rtl="0" eaLnBrk="0" fontAlgn="base" latinLnBrk="0" hangingPunct="0">
              <a:lnSpc>
                <a:spcPct val="100000"/>
              </a:lnSpc>
              <a:spcBef>
                <a:spcPct val="30000"/>
              </a:spcBef>
              <a:spcAft>
                <a:spcPct val="0"/>
              </a:spcAft>
              <a:buClrTx/>
              <a:buSzTx/>
              <a:buFontTx/>
              <a:buNone/>
              <a:tabLst/>
              <a:defRPr/>
            </a:pPr>
            <a:r>
              <a:rPr lang="is-IS" dirty="0" smtClean="0"/>
              <a:t>However, we should realize that there is also currently a huge</a:t>
            </a:r>
            <a:r>
              <a:rPr lang="is-IS" baseline="0" dirty="0" smtClean="0"/>
              <a:t> amount of hype about deep learning and artificial intelligence. We should not let a genuine enthusiasm for important, successf new techniques lead to irrational exuberance or diminish appreciation for other approaches.</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latin typeface="Arial" charset="0"/>
                <a:ea typeface="ＭＳ Ｐゴシック" charset="0"/>
                <a:cs typeface="ＭＳ Ｐゴシック" charset="0"/>
              </a:rPr>
              <a:t>Despite the efforts of a number of people, there has</a:t>
            </a:r>
            <a:r>
              <a:rPr lang="en-US" baseline="0" dirty="0" smtClean="0">
                <a:latin typeface="Arial" pitchFamily="-65" charset="0"/>
                <a:ea typeface="ＭＳ Ｐゴシック" pitchFamily="-65" charset="-128"/>
                <a:cs typeface="ＭＳ Ｐゴシック" pitchFamily="-65" charset="-128"/>
              </a:rPr>
              <a:t> been division of HLT. Time for synergy?  Organizational issues?</a:t>
            </a:r>
            <a:endParaRPr lang="en-US" dirty="0" smtClean="0">
              <a:latin typeface="Arial" charset="0"/>
              <a:ea typeface="ＭＳ Ｐゴシック" charset="0"/>
              <a:cs typeface="ＭＳ Ｐゴシック" charset="0"/>
            </a:endParaRPr>
          </a:p>
          <a:p>
            <a:endParaRPr lang="en-US" dirty="0"/>
          </a:p>
        </p:txBody>
      </p:sp>
      <p:sp>
        <p:nvSpPr>
          <p:cNvPr id="4" name="Slide Number Placeholder 3"/>
          <p:cNvSpPr>
            <a:spLocks noGrp="1"/>
          </p:cNvSpPr>
          <p:nvPr>
            <p:ph type="sldNum" sz="quarter" idx="10"/>
          </p:nvPr>
        </p:nvSpPr>
        <p:spPr/>
        <p:txBody>
          <a:bodyPr/>
          <a:lstStyle/>
          <a:p>
            <a:fld id="{3EB9031F-EB71-7642-8F3C-6FDC1408CB92}" type="slidenum">
              <a:rPr lang="en-US" smtClean="0"/>
              <a:pPr/>
              <a:t>43</a:t>
            </a:fld>
            <a:endParaRPr lang="en-US"/>
          </a:p>
        </p:txBody>
      </p:sp>
    </p:spTree>
    <p:extLst>
      <p:ext uri="{BB962C8B-B14F-4D97-AF65-F5344CB8AC3E}">
        <p14:creationId xmlns:p14="http://schemas.microsoft.com/office/powerpoint/2010/main" val="19939847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People at/working with Bing.</a:t>
            </a:r>
          </a:p>
          <a:p>
            <a:r>
              <a:rPr lang="en-US" dirty="0" smtClean="0"/>
              <a:t>Probably</a:t>
            </a:r>
            <a:r>
              <a:rPr lang="en-US" baseline="0" dirty="0" smtClean="0"/>
              <a:t> not the definitive paper. But it exists today?</a:t>
            </a:r>
            <a:endParaRPr lang="en-US" dirty="0" smtClean="0"/>
          </a:p>
        </p:txBody>
      </p:sp>
      <p:sp>
        <p:nvSpPr>
          <p:cNvPr id="4" name="Slide Number Placeholder 3"/>
          <p:cNvSpPr>
            <a:spLocks noGrp="1"/>
          </p:cNvSpPr>
          <p:nvPr>
            <p:ph type="sldNum" sz="quarter" idx="10"/>
          </p:nvPr>
        </p:nvSpPr>
        <p:spPr/>
        <p:txBody>
          <a:bodyPr/>
          <a:lstStyle/>
          <a:p>
            <a:pPr>
              <a:defRPr/>
            </a:pPr>
            <a:fld id="{A09A029A-F4ED-7245-BD3E-8C2FB86AE1FB}" type="slidenum">
              <a:rPr lang="en-US" smtClean="0"/>
              <a:pPr>
                <a:defRPr/>
              </a:pPr>
              <a:t>44</a:t>
            </a:fld>
            <a:endParaRPr lang="en-US"/>
          </a:p>
        </p:txBody>
      </p:sp>
    </p:spTree>
    <p:extLst>
      <p:ext uri="{BB962C8B-B14F-4D97-AF65-F5344CB8AC3E}">
        <p14:creationId xmlns:p14="http://schemas.microsoft.com/office/powerpoint/2010/main" val="13298610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Both documents have 1 occurrence of the search term, but d2</a:t>
            </a:r>
            <a:r>
              <a:rPr lang="en-US" baseline="0" dirty="0" smtClean="0"/>
              <a:t> has a lot more words that commonly co-occur with the search term. This is strong evidence that it is about the search term.</a:t>
            </a:r>
            <a:endParaRPr lang="en-US" dirty="0"/>
          </a:p>
        </p:txBody>
      </p:sp>
      <p:sp>
        <p:nvSpPr>
          <p:cNvPr id="4" name="Slide Number Placeholder 3"/>
          <p:cNvSpPr>
            <a:spLocks noGrp="1"/>
          </p:cNvSpPr>
          <p:nvPr>
            <p:ph type="sldNum" sz="quarter" idx="10"/>
          </p:nvPr>
        </p:nvSpPr>
        <p:spPr/>
        <p:txBody>
          <a:bodyPr/>
          <a:lstStyle/>
          <a:p>
            <a:pPr>
              <a:defRPr/>
            </a:pPr>
            <a:fld id="{A09A029A-F4ED-7245-BD3E-8C2FB86AE1FB}" type="slidenum">
              <a:rPr lang="en-US" smtClean="0"/>
              <a:pPr>
                <a:defRPr/>
              </a:pPr>
              <a:t>45</a:t>
            </a:fld>
            <a:endParaRPr lang="en-US"/>
          </a:p>
        </p:txBody>
      </p:sp>
    </p:spTree>
    <p:extLst>
      <p:ext uri="{BB962C8B-B14F-4D97-AF65-F5344CB8AC3E}">
        <p14:creationId xmlns:p14="http://schemas.microsoft.com/office/powerpoint/2010/main" val="1057816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Current</a:t>
            </a:r>
            <a:r>
              <a:rPr lang="en-US" baseline="0" dirty="0" smtClean="0"/>
              <a:t> exploitation is usually: </a:t>
            </a:r>
          </a:p>
          <a:p>
            <a:r>
              <a:rPr lang="en-US" baseline="0" dirty="0" smtClean="0"/>
              <a:t>Just throw the context embeddings away (word2vec) – or paper says it always uses Win, which would be funnier but may be true.</a:t>
            </a:r>
          </a:p>
          <a:p>
            <a:r>
              <a:rPr lang="en-US" baseline="0" dirty="0" smtClean="0"/>
              <a:t>Average them (</a:t>
            </a:r>
            <a:r>
              <a:rPr lang="en-US" baseline="0" dirty="0" err="1" smtClean="0"/>
              <a:t>GloVe</a:t>
            </a:r>
            <a:r>
              <a:rPr lang="en-US" baseline="0" dirty="0" smtClean="0"/>
              <a:t>) – gave gains</a:t>
            </a:r>
            <a:endParaRPr lang="en-US" dirty="0"/>
          </a:p>
        </p:txBody>
      </p:sp>
      <p:sp>
        <p:nvSpPr>
          <p:cNvPr id="4" name="Slide Number Placeholder 3"/>
          <p:cNvSpPr>
            <a:spLocks noGrp="1"/>
          </p:cNvSpPr>
          <p:nvPr>
            <p:ph type="sldNum" sz="quarter" idx="10"/>
          </p:nvPr>
        </p:nvSpPr>
        <p:spPr/>
        <p:txBody>
          <a:bodyPr/>
          <a:lstStyle/>
          <a:p>
            <a:pPr>
              <a:defRPr/>
            </a:pPr>
            <a:fld id="{A09A029A-F4ED-7245-BD3E-8C2FB86AE1FB}" type="slidenum">
              <a:rPr lang="en-US" smtClean="0"/>
              <a:pPr>
                <a:defRPr/>
              </a:pPr>
              <a:t>46</a:t>
            </a:fld>
            <a:endParaRPr lang="en-US"/>
          </a:p>
        </p:txBody>
      </p:sp>
    </p:spTree>
    <p:extLst>
      <p:ext uri="{BB962C8B-B14F-4D97-AF65-F5344CB8AC3E}">
        <p14:creationId xmlns:p14="http://schemas.microsoft.com/office/powerpoint/2010/main" val="15441600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Either IN-IN</a:t>
            </a:r>
            <a:r>
              <a:rPr lang="en-US" baseline="0" dirty="0" smtClean="0"/>
              <a:t> or OUT-OUT give a similar ranking that is good for similarity – words that appear in the same context (word similarity).</a:t>
            </a:r>
          </a:p>
          <a:p>
            <a:r>
              <a:rPr lang="en-US" baseline="0" dirty="0" smtClean="0"/>
              <a:t>But for DESM, they are wanting to see whether this is a context about this word, and so they use IN-OUT similarity</a:t>
            </a:r>
          </a:p>
          <a:p>
            <a:endParaRPr lang="en-US" dirty="0"/>
          </a:p>
        </p:txBody>
      </p:sp>
      <p:sp>
        <p:nvSpPr>
          <p:cNvPr id="4" name="Slide Number Placeholder 3"/>
          <p:cNvSpPr>
            <a:spLocks noGrp="1"/>
          </p:cNvSpPr>
          <p:nvPr>
            <p:ph type="sldNum" sz="quarter" idx="10"/>
          </p:nvPr>
        </p:nvSpPr>
        <p:spPr/>
        <p:txBody>
          <a:bodyPr/>
          <a:lstStyle/>
          <a:p>
            <a:pPr>
              <a:defRPr/>
            </a:pPr>
            <a:fld id="{A09A029A-F4ED-7245-BD3E-8C2FB86AE1FB}" type="slidenum">
              <a:rPr lang="en-US" smtClean="0"/>
              <a:pPr>
                <a:defRPr/>
              </a:pPr>
              <a:t>47</a:t>
            </a:fld>
            <a:endParaRPr lang="en-US"/>
          </a:p>
        </p:txBody>
      </p:sp>
    </p:spTree>
    <p:extLst>
      <p:ext uri="{BB962C8B-B14F-4D97-AF65-F5344CB8AC3E}">
        <p14:creationId xmlns:p14="http://schemas.microsoft.com/office/powerpoint/2010/main" val="14644126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By itself, doesn’t </a:t>
            </a:r>
            <a:r>
              <a:rPr lang="en-US" dirty="0" smtClean="0"/>
              <a:t>work. Nor does LSA</a:t>
            </a:r>
            <a:r>
              <a:rPr lang="en-US" dirty="0" smtClean="0"/>
              <a:t>.</a:t>
            </a:r>
          </a:p>
          <a:p>
            <a:r>
              <a:rPr lang="en-US" dirty="0" smtClean="0"/>
              <a:t>Small</a:t>
            </a:r>
            <a:r>
              <a:rPr lang="en-US" baseline="0" dirty="0" smtClean="0"/>
              <a:t> gains from combination, mainly in-out on queries.</a:t>
            </a:r>
          </a:p>
          <a:p>
            <a:r>
              <a:rPr lang="en-US" baseline="0" dirty="0" smtClean="0"/>
              <a:t>Doesn’t show that distributed word representations don’t work. They’re done broad context here with centroids.</a:t>
            </a:r>
            <a:endParaRPr lang="en-US" dirty="0"/>
          </a:p>
        </p:txBody>
      </p:sp>
      <p:sp>
        <p:nvSpPr>
          <p:cNvPr id="4" name="Slide Number Placeholder 3"/>
          <p:cNvSpPr>
            <a:spLocks noGrp="1"/>
          </p:cNvSpPr>
          <p:nvPr>
            <p:ph type="sldNum" sz="quarter" idx="10"/>
          </p:nvPr>
        </p:nvSpPr>
        <p:spPr/>
        <p:txBody>
          <a:bodyPr/>
          <a:lstStyle/>
          <a:p>
            <a:pPr>
              <a:defRPr/>
            </a:pPr>
            <a:fld id="{A09A029A-F4ED-7245-BD3E-8C2FB86AE1FB}" type="slidenum">
              <a:rPr lang="en-US" smtClean="0"/>
              <a:pPr>
                <a:defRPr/>
              </a:pPr>
              <a:t>52</a:t>
            </a:fld>
            <a:endParaRPr lang="en-US"/>
          </a:p>
        </p:txBody>
      </p:sp>
    </p:spTree>
    <p:extLst>
      <p:ext uri="{BB962C8B-B14F-4D97-AF65-F5344CB8AC3E}">
        <p14:creationId xmlns:p14="http://schemas.microsoft.com/office/powerpoint/2010/main" val="74621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where I got to in 2017. Would have to go faster to do the last few slides,</a:t>
            </a:r>
            <a:r>
              <a:rPr lang="en-US" baseline="0" dirty="0" smtClean="0"/>
              <a:t> but maybe it doesn’t matter and this is fine, and they would only confuse?</a:t>
            </a:r>
            <a:endParaRPr lang="en-US" dirty="0"/>
          </a:p>
        </p:txBody>
      </p:sp>
      <p:sp>
        <p:nvSpPr>
          <p:cNvPr id="4" name="Slide Number Placeholder 3"/>
          <p:cNvSpPr>
            <a:spLocks noGrp="1"/>
          </p:cNvSpPr>
          <p:nvPr>
            <p:ph type="sldNum" sz="quarter" idx="10"/>
          </p:nvPr>
        </p:nvSpPr>
        <p:spPr/>
        <p:txBody>
          <a:bodyPr/>
          <a:lstStyle/>
          <a:p>
            <a:pPr>
              <a:defRPr/>
            </a:pPr>
            <a:fld id="{A09A029A-F4ED-7245-BD3E-8C2FB86AE1FB}" type="slidenum">
              <a:rPr lang="en-US" smtClean="0"/>
              <a:pPr>
                <a:defRPr/>
              </a:pPr>
              <a:t>54</a:t>
            </a:fld>
            <a:endParaRPr lang="en-US"/>
          </a:p>
        </p:txBody>
      </p:sp>
    </p:spTree>
    <p:extLst>
      <p:ext uri="{BB962C8B-B14F-4D97-AF65-F5344CB8AC3E}">
        <p14:creationId xmlns:p14="http://schemas.microsoft.com/office/powerpoint/2010/main" val="4231800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300">
                <a:solidFill>
                  <a:schemeClr val="tx1"/>
                </a:solidFill>
                <a:latin typeface="Lucida Sans" charset="0"/>
                <a:ea typeface="ＭＳ Ｐゴシック" charset="0"/>
                <a:cs typeface="Arial Unicode MS" charset="0"/>
              </a:defRPr>
            </a:lvl1pPr>
            <a:lvl2pPr marL="702756" indent="-270291" eaLnBrk="0" hangingPunct="0">
              <a:defRPr sz="2300">
                <a:solidFill>
                  <a:schemeClr val="tx1"/>
                </a:solidFill>
                <a:latin typeface="Lucida Sans" charset="0"/>
                <a:ea typeface="Arial Unicode MS" charset="0"/>
                <a:cs typeface="Arial Unicode MS" charset="0"/>
              </a:defRPr>
            </a:lvl2pPr>
            <a:lvl3pPr marL="1081164" indent="-216233" eaLnBrk="0" hangingPunct="0">
              <a:defRPr sz="2300">
                <a:solidFill>
                  <a:schemeClr val="tx1"/>
                </a:solidFill>
                <a:latin typeface="Lucida Sans" charset="0"/>
                <a:ea typeface="Arial Unicode MS" charset="0"/>
                <a:cs typeface="Arial Unicode MS" charset="0"/>
              </a:defRPr>
            </a:lvl3pPr>
            <a:lvl4pPr marL="1513629" indent="-216233" eaLnBrk="0" hangingPunct="0">
              <a:defRPr sz="2300">
                <a:solidFill>
                  <a:schemeClr val="tx1"/>
                </a:solidFill>
                <a:latin typeface="Lucida Sans" charset="0"/>
                <a:ea typeface="Arial Unicode MS" charset="0"/>
                <a:cs typeface="Arial Unicode MS" charset="0"/>
              </a:defRPr>
            </a:lvl4pPr>
            <a:lvl5pPr marL="1946095" indent="-216233" eaLnBrk="0" hangingPunct="0">
              <a:defRPr sz="2300">
                <a:solidFill>
                  <a:schemeClr val="tx1"/>
                </a:solidFill>
                <a:latin typeface="Lucida Sans" charset="0"/>
                <a:ea typeface="Arial Unicode MS" charset="0"/>
                <a:cs typeface="Arial Unicode MS" charset="0"/>
              </a:defRPr>
            </a:lvl5pPr>
            <a:lvl6pPr marL="2378560" indent="-216233" eaLnBrk="0" fontAlgn="base" hangingPunct="0">
              <a:spcBef>
                <a:spcPct val="0"/>
              </a:spcBef>
              <a:spcAft>
                <a:spcPct val="0"/>
              </a:spcAft>
              <a:defRPr sz="2300">
                <a:solidFill>
                  <a:schemeClr val="tx1"/>
                </a:solidFill>
                <a:latin typeface="Lucida Sans" charset="0"/>
                <a:ea typeface="Arial Unicode MS" charset="0"/>
                <a:cs typeface="Arial Unicode MS" charset="0"/>
              </a:defRPr>
            </a:lvl6pPr>
            <a:lvl7pPr marL="2811026" indent="-216233" eaLnBrk="0" fontAlgn="base" hangingPunct="0">
              <a:spcBef>
                <a:spcPct val="0"/>
              </a:spcBef>
              <a:spcAft>
                <a:spcPct val="0"/>
              </a:spcAft>
              <a:defRPr sz="2300">
                <a:solidFill>
                  <a:schemeClr val="tx1"/>
                </a:solidFill>
                <a:latin typeface="Lucida Sans" charset="0"/>
                <a:ea typeface="Arial Unicode MS" charset="0"/>
                <a:cs typeface="Arial Unicode MS" charset="0"/>
              </a:defRPr>
            </a:lvl7pPr>
            <a:lvl8pPr marL="3243491" indent="-216233" eaLnBrk="0" fontAlgn="base" hangingPunct="0">
              <a:spcBef>
                <a:spcPct val="0"/>
              </a:spcBef>
              <a:spcAft>
                <a:spcPct val="0"/>
              </a:spcAft>
              <a:defRPr sz="2300">
                <a:solidFill>
                  <a:schemeClr val="tx1"/>
                </a:solidFill>
                <a:latin typeface="Lucida Sans" charset="0"/>
                <a:ea typeface="Arial Unicode MS" charset="0"/>
                <a:cs typeface="Arial Unicode MS" charset="0"/>
              </a:defRPr>
            </a:lvl8pPr>
            <a:lvl9pPr marL="3675957" indent="-216233" eaLnBrk="0" fontAlgn="base" hangingPunct="0">
              <a:spcBef>
                <a:spcPct val="0"/>
              </a:spcBef>
              <a:spcAft>
                <a:spcPct val="0"/>
              </a:spcAft>
              <a:defRPr sz="2300">
                <a:solidFill>
                  <a:schemeClr val="tx1"/>
                </a:solidFill>
                <a:latin typeface="Lucida Sans" charset="0"/>
                <a:ea typeface="Arial Unicode MS" charset="0"/>
                <a:cs typeface="Arial Unicode MS" charset="0"/>
              </a:defRPr>
            </a:lvl9pPr>
          </a:lstStyle>
          <a:p>
            <a:pPr eaLnBrk="1" hangingPunct="1"/>
            <a:fld id="{C64DC10A-B73C-7F4A-B5E1-3397F78DA72C}" type="slidenum">
              <a:rPr lang="zh-CN" altLang="en-US" sz="1100">
                <a:ea typeface="宋体" charset="0"/>
                <a:cs typeface="宋体" charset="0"/>
              </a:rPr>
              <a:pPr eaLnBrk="1" hangingPunct="1"/>
              <a:t>61</a:t>
            </a:fld>
            <a:endParaRPr lang="en-US" altLang="zh-CN" sz="1100">
              <a:ea typeface="宋体" charset="0"/>
              <a:cs typeface="宋体" charset="0"/>
            </a:endParaRPr>
          </a:p>
        </p:txBody>
      </p:sp>
      <p:sp>
        <p:nvSpPr>
          <p:cNvPr id="84995" name="Rectangle 2"/>
          <p:cNvSpPr>
            <a:spLocks noGrp="1" noRot="1" noChangeAspect="1" noChangeArrowheads="1" noTextEdit="1"/>
          </p:cNvSpPr>
          <p:nvPr>
            <p:ph type="sldImg"/>
          </p:nvPr>
        </p:nvSpPr>
        <p:spPr>
          <a:xfrm>
            <a:off x="1158875" y="682625"/>
            <a:ext cx="4546600" cy="3411538"/>
          </a:xfrm>
          <a:ln/>
        </p:spPr>
      </p:sp>
      <p:sp>
        <p:nvSpPr>
          <p:cNvPr id="84996" name="Rectangle 3"/>
          <p:cNvSpPr>
            <a:spLocks noGrp="1" noChangeArrowheads="1"/>
          </p:cNvSpPr>
          <p:nvPr>
            <p:ph type="body" idx="1"/>
          </p:nvPr>
        </p:nvSpPr>
        <p:spPr>
          <a:xfrm>
            <a:off x="913805" y="4321024"/>
            <a:ext cx="5030391" cy="4171346"/>
          </a:xfrm>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zh-CN" altLang="en-US">
              <a:ea typeface="ＭＳ Ｐゴシック" charset="0"/>
              <a:cs typeface="ＭＳ Ｐゴシック" charset="0"/>
            </a:endParaRPr>
          </a:p>
        </p:txBody>
      </p:sp>
    </p:spTree>
    <p:extLst>
      <p:ext uri="{BB962C8B-B14F-4D97-AF65-F5344CB8AC3E}">
        <p14:creationId xmlns:p14="http://schemas.microsoft.com/office/powerpoint/2010/main" val="8680908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20000"/>
              </a:lnSpc>
            </a:pPr>
            <a:r>
              <a:rPr lang="en-US" sz="1600" dirty="0" smtClean="0">
                <a:cs typeface="Helvetica Light" charset="0"/>
              </a:rPr>
              <a:t>Q: How can we capture this in a word vector space?</a:t>
            </a:r>
          </a:p>
          <a:p>
            <a:pPr>
              <a:lnSpc>
                <a:spcPct val="120000"/>
              </a:lnSpc>
            </a:pPr>
            <a:r>
              <a:rPr lang="en-US" sz="1600" smtClean="0">
                <a:cs typeface="Helvetica Light" charset="0"/>
              </a:rPr>
              <a:t>A: Log-bilinear model</a:t>
            </a:r>
          </a:p>
          <a:p>
            <a:pPr marL="162630" indent="-162630">
              <a:buSzPct val="100000"/>
              <a:buFontTx/>
              <a:buChar char="•"/>
              <a:defRPr/>
            </a:pPr>
            <a:r>
              <a:rPr lang="en-US" sz="1600" dirty="0" smtClean="0">
                <a:cs typeface="Helvetica Light" charset="0"/>
              </a:rPr>
              <a:t> Fast training</a:t>
            </a:r>
          </a:p>
          <a:p>
            <a:pPr marL="162630" indent="-162630">
              <a:buSzPct val="100000"/>
              <a:buFontTx/>
              <a:buChar char="•"/>
              <a:defRPr/>
            </a:pPr>
            <a:r>
              <a:rPr lang="en-US" sz="1600" dirty="0" smtClean="0">
                <a:cs typeface="Helvetica Light" charset="0"/>
              </a:rPr>
              <a:t> Scalable to huge corpora</a:t>
            </a:r>
          </a:p>
          <a:p>
            <a:pPr marL="162630" indent="-162630">
              <a:buSzPct val="100000"/>
              <a:buFontTx/>
              <a:buChar char="•"/>
              <a:defRPr/>
            </a:pPr>
            <a:r>
              <a:rPr lang="en-US" sz="1600" dirty="0" smtClean="0">
                <a:cs typeface="Helvetica Light" charset="0"/>
              </a:rPr>
              <a:t>Good performance even with small corpus, and small vectors</a:t>
            </a:r>
            <a:endParaRPr lang="en-US" dirty="0" smtClean="0">
              <a:cs typeface="Helvetica Light" charset="0"/>
            </a:endParaRPr>
          </a:p>
          <a:p>
            <a:endParaRPr lang="en-US" dirty="0"/>
          </a:p>
        </p:txBody>
      </p:sp>
      <p:sp>
        <p:nvSpPr>
          <p:cNvPr id="4" name="Slide Number Placeholder 3"/>
          <p:cNvSpPr>
            <a:spLocks noGrp="1"/>
          </p:cNvSpPr>
          <p:nvPr>
            <p:ph type="sldNum" sz="quarter" idx="10"/>
          </p:nvPr>
        </p:nvSpPr>
        <p:spPr/>
        <p:txBody>
          <a:bodyPr/>
          <a:lstStyle/>
          <a:p>
            <a:fld id="{3EB9031F-EB71-7642-8F3C-6FDC1408CB92}" type="slidenum">
              <a:rPr lang="en-US" smtClean="0"/>
              <a:pPr/>
              <a:t>66</a:t>
            </a:fld>
            <a:endParaRPr lang="en-US"/>
          </a:p>
        </p:txBody>
      </p:sp>
    </p:spTree>
    <p:extLst>
      <p:ext uri="{BB962C8B-B14F-4D97-AF65-F5344CB8AC3E}">
        <p14:creationId xmlns:p14="http://schemas.microsoft.com/office/powerpoint/2010/main" val="16103566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Capturing</a:t>
            </a:r>
            <a:r>
              <a:rPr lang="en-US" baseline="0" dirty="0" smtClean="0"/>
              <a:t> attributes of meaning through a word analogy task</a:t>
            </a:r>
            <a:endParaRPr lang="en-US" dirty="0"/>
          </a:p>
        </p:txBody>
      </p:sp>
      <p:sp>
        <p:nvSpPr>
          <p:cNvPr id="4" name="Slide Number Placeholder 3"/>
          <p:cNvSpPr>
            <a:spLocks noGrp="1"/>
          </p:cNvSpPr>
          <p:nvPr>
            <p:ph type="sldNum" sz="quarter" idx="10"/>
          </p:nvPr>
        </p:nvSpPr>
        <p:spPr/>
        <p:txBody>
          <a:bodyPr/>
          <a:lstStyle/>
          <a:p>
            <a:fld id="{3EB9031F-EB71-7642-8F3C-6FDC1408CB92}" type="slidenum">
              <a:rPr lang="en-US" smtClean="0"/>
              <a:pPr/>
              <a:t>68</a:t>
            </a:fld>
            <a:endParaRPr lang="en-US"/>
          </a:p>
        </p:txBody>
      </p:sp>
    </p:spTree>
    <p:extLst>
      <p:ext uri="{BB962C8B-B14F-4D97-AF65-F5344CB8AC3E}">
        <p14:creationId xmlns:p14="http://schemas.microsoft.com/office/powerpoint/2010/main" val="5103207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p:bgPr>
        <a:solidFill>
          <a:srgbClr val="233337"/>
        </a:solidFill>
        <a:effectLst/>
      </p:bgPr>
    </p:bg>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1084263" y="1981200"/>
            <a:ext cx="3013075"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3600" smtClean="0">
                <a:solidFill>
                  <a:srgbClr val="FBFCFF"/>
                </a:solidFill>
                <a:latin typeface="Calibri" charset="0"/>
              </a:rPr>
              <a:t>Introduction to</a:t>
            </a:r>
          </a:p>
        </p:txBody>
      </p:sp>
      <p:sp>
        <p:nvSpPr>
          <p:cNvPr id="5" name="Rectangle 4"/>
          <p:cNvSpPr/>
          <p:nvPr/>
        </p:nvSpPr>
        <p:spPr>
          <a:xfrm>
            <a:off x="0" y="0"/>
            <a:ext cx="9144000" cy="304800"/>
          </a:xfrm>
          <a:prstGeom prst="rect">
            <a:avLst/>
          </a:prstGeom>
          <a:solidFill>
            <a:srgbClr val="139CB7"/>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11"/>
          <p:cNvSpPr>
            <a:spLocks noChangeArrowheads="1"/>
          </p:cNvSpPr>
          <p:nvPr/>
        </p:nvSpPr>
        <p:spPr bwMode="auto">
          <a:xfrm>
            <a:off x="830263" y="2590800"/>
            <a:ext cx="5646737" cy="830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sz="4800" b="1">
                <a:solidFill>
                  <a:srgbClr val="139CB7"/>
                </a:solidFill>
                <a:latin typeface="Calibri" charset="0"/>
              </a:rPr>
              <a:t>Information Retrieval</a:t>
            </a:r>
          </a:p>
        </p:txBody>
      </p:sp>
      <p:sp>
        <p:nvSpPr>
          <p:cNvPr id="3" name="Subtitle 2"/>
          <p:cNvSpPr>
            <a:spLocks noGrp="1"/>
          </p:cNvSpPr>
          <p:nvPr>
            <p:ph type="subTitle" idx="1"/>
          </p:nvPr>
        </p:nvSpPr>
        <p:spPr>
          <a:xfrm>
            <a:off x="1371600" y="3886200"/>
            <a:ext cx="6400800" cy="2362200"/>
          </a:xfrm>
        </p:spPr>
        <p:txBody>
          <a:bodyPr/>
          <a:lstStyle>
            <a:lvl1pPr marL="0" indent="0" algn="ctr">
              <a:buNone/>
              <a:defRPr>
                <a:solidFill>
                  <a:srgbClr val="43708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7" name="Date Placeholder 3"/>
          <p:cNvSpPr>
            <a:spLocks noGrp="1"/>
          </p:cNvSpPr>
          <p:nvPr>
            <p:ph type="dt" sz="half" idx="10"/>
          </p:nvPr>
        </p:nvSpPr>
        <p:spPr/>
        <p:txBody>
          <a:bodyPr/>
          <a:lstStyle>
            <a:lvl1pPr>
              <a:defRPr>
                <a:solidFill>
                  <a:srgbClr val="437085"/>
                </a:solidFill>
              </a:defRPr>
            </a:lvl1pPr>
          </a:lstStyle>
          <a:p>
            <a:pPr>
              <a:defRPr/>
            </a:pPr>
            <a:fld id="{D5E78C1E-6ECD-1345-A1C9-BD742C017985}" type="datetime1">
              <a:rPr lang="en-US"/>
              <a:pPr>
                <a:defRPr/>
              </a:pPr>
              <a:t>5/16/17</a:t>
            </a:fld>
            <a:endParaRPr lang="en-US"/>
          </a:p>
        </p:txBody>
      </p:sp>
      <p:sp>
        <p:nvSpPr>
          <p:cNvPr id="8" name="Footer Placeholder 4"/>
          <p:cNvSpPr>
            <a:spLocks noGrp="1"/>
          </p:cNvSpPr>
          <p:nvPr>
            <p:ph type="ftr" sz="quarter" idx="11"/>
          </p:nvPr>
        </p:nvSpPr>
        <p:spPr/>
        <p:txBody>
          <a:bodyPr/>
          <a:lstStyle>
            <a:lvl1pPr>
              <a:defRPr>
                <a:solidFill>
                  <a:srgbClr val="437085"/>
                </a:solidFill>
              </a:defRPr>
            </a:lvl1pPr>
          </a:lstStyle>
          <a:p>
            <a:pPr>
              <a:defRPr/>
            </a:pPr>
            <a:endParaRPr lang="en-US"/>
          </a:p>
        </p:txBody>
      </p:sp>
      <p:sp>
        <p:nvSpPr>
          <p:cNvPr id="9" name="Slide Number Placeholder 5"/>
          <p:cNvSpPr>
            <a:spLocks noGrp="1"/>
          </p:cNvSpPr>
          <p:nvPr>
            <p:ph type="sldNum" sz="quarter" idx="12"/>
          </p:nvPr>
        </p:nvSpPr>
        <p:spPr/>
        <p:txBody>
          <a:bodyPr/>
          <a:lstStyle>
            <a:lvl1pPr>
              <a:defRPr>
                <a:solidFill>
                  <a:srgbClr val="437085"/>
                </a:solidFill>
              </a:defRPr>
            </a:lvl1pPr>
          </a:lstStyle>
          <a:p>
            <a:pPr>
              <a:defRPr/>
            </a:pPr>
            <a:fld id="{BB3536C4-E0A2-734D-8616-B01471B5F76E}" type="slidenum">
              <a:rPr lang="en-US"/>
              <a:pPr>
                <a:defRPr/>
              </a:pPr>
              <a:t>‹#›</a:t>
            </a:fld>
            <a:endParaRPr lang="en-US"/>
          </a:p>
        </p:txBody>
      </p:sp>
    </p:spTree>
    <p:extLst>
      <p:ext uri="{BB962C8B-B14F-4D97-AF65-F5344CB8AC3E}">
        <p14:creationId xmlns:p14="http://schemas.microsoft.com/office/powerpoint/2010/main" val="3057451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4" name="Straight Connector 3"/>
          <p:cNvCxnSpPr/>
          <p:nvPr userDrawn="1"/>
        </p:nvCxnSpPr>
        <p:spPr>
          <a:xfrm>
            <a:off x="228600" y="1447800"/>
            <a:ext cx="8686800" cy="1588"/>
          </a:xfrm>
          <a:prstGeom prst="line">
            <a:avLst/>
          </a:prstGeom>
          <a:ln w="38100" cap="flat" cmpd="sng" algn="ctr">
            <a:solidFill>
              <a:srgbClr val="139CB7"/>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953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E4F43E50-67D6-6741-B391-CF7C87B0B2C2}" type="datetime1">
              <a:rPr lang="en-US"/>
              <a:pPr>
                <a:defRPr/>
              </a:pPr>
              <a:t>5/16/17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355C86B-FF2D-824D-9EE2-3C6D5BC43C4B}" type="slidenum">
              <a:rPr lang="en-US"/>
              <a:pPr>
                <a:defRPr/>
              </a:pPr>
              <a:t>‹#›</a:t>
            </a:fld>
            <a:endParaRPr lang="en-US"/>
          </a:p>
        </p:txBody>
      </p:sp>
    </p:spTree>
    <p:extLst>
      <p:ext uri="{BB962C8B-B14F-4D97-AF65-F5344CB8AC3E}">
        <p14:creationId xmlns:p14="http://schemas.microsoft.com/office/powerpoint/2010/main" val="41245813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E81541AF-7271-D24C-83E1-1DBA578401C9}" type="datetime1">
              <a:rPr lang="en-US"/>
              <a:pPr>
                <a:defRPr/>
              </a:pPr>
              <a:t>5/16/17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F5CE607-BF41-734F-B15C-57416883FF14}" type="slidenum">
              <a:rPr lang="en-US"/>
              <a:pPr>
                <a:defRPr/>
              </a:pPr>
              <a:t>‹#›</a:t>
            </a:fld>
            <a:endParaRPr lang="en-US"/>
          </a:p>
        </p:txBody>
      </p:sp>
    </p:spTree>
    <p:extLst>
      <p:ext uri="{BB962C8B-B14F-4D97-AF65-F5344CB8AC3E}">
        <p14:creationId xmlns:p14="http://schemas.microsoft.com/office/powerpoint/2010/main" val="22789714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5" name="Straight Connector 4"/>
          <p:cNvCxnSpPr/>
          <p:nvPr userDrawn="1"/>
        </p:nvCxnSpPr>
        <p:spPr>
          <a:xfrm>
            <a:off x="228600" y="1447800"/>
            <a:ext cx="8686800" cy="1588"/>
          </a:xfrm>
          <a:prstGeom prst="line">
            <a:avLst/>
          </a:prstGeom>
          <a:ln w="38100" cap="flat" cmpd="sng" algn="ctr">
            <a:solidFill>
              <a:srgbClr val="139CB7"/>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4"/>
          <p:cNvSpPr>
            <a:spLocks noGrp="1"/>
          </p:cNvSpPr>
          <p:nvPr>
            <p:ph type="dt" sz="half" idx="10"/>
          </p:nvPr>
        </p:nvSpPr>
        <p:spPr/>
        <p:txBody>
          <a:bodyPr/>
          <a:lstStyle>
            <a:lvl1pPr>
              <a:defRPr/>
            </a:lvl1pPr>
          </a:lstStyle>
          <a:p>
            <a:pPr>
              <a:defRPr/>
            </a:pPr>
            <a:fld id="{24BF186A-8324-B546-85CD-44843C31FE15}" type="datetime1">
              <a:rPr lang="en-US"/>
              <a:pPr>
                <a:defRPr/>
              </a:pPr>
              <a:t>5/16/17</a:t>
            </a:fld>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pPr>
              <a:defRPr/>
            </a:pPr>
            <a:fld id="{822B3D46-6FC5-1342-9D21-A6D05BD68276}" type="slidenum">
              <a:rPr lang="en-US"/>
              <a:pPr>
                <a:defRPr/>
              </a:pPr>
              <a:t>‹#›</a:t>
            </a:fld>
            <a:endParaRPr lang="en-US"/>
          </a:p>
        </p:txBody>
      </p:sp>
    </p:spTree>
    <p:extLst>
      <p:ext uri="{BB962C8B-B14F-4D97-AF65-F5344CB8AC3E}">
        <p14:creationId xmlns:p14="http://schemas.microsoft.com/office/powerpoint/2010/main" val="20313198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p:nvPr userDrawn="1"/>
        </p:nvCxnSpPr>
        <p:spPr>
          <a:xfrm>
            <a:off x="228600" y="1447800"/>
            <a:ext cx="8686800" cy="1588"/>
          </a:xfrm>
          <a:prstGeom prst="line">
            <a:avLst/>
          </a:prstGeom>
          <a:ln w="38100" cap="flat" cmpd="sng" algn="ctr">
            <a:solidFill>
              <a:srgbClr val="139CB7"/>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6"/>
          <p:cNvSpPr>
            <a:spLocks noGrp="1"/>
          </p:cNvSpPr>
          <p:nvPr>
            <p:ph type="dt" sz="half" idx="10"/>
          </p:nvPr>
        </p:nvSpPr>
        <p:spPr/>
        <p:txBody>
          <a:bodyPr/>
          <a:lstStyle>
            <a:lvl1pPr>
              <a:defRPr/>
            </a:lvl1pPr>
          </a:lstStyle>
          <a:p>
            <a:pPr>
              <a:defRPr/>
            </a:pPr>
            <a:fld id="{BA7066C1-9291-B142-BD20-E1993CE4B705}" type="datetime1">
              <a:rPr lang="en-US"/>
              <a:pPr>
                <a:defRPr/>
              </a:pPr>
              <a:t>5/16/17</a:t>
            </a:fld>
            <a:endParaRPr lang="en-US"/>
          </a:p>
        </p:txBody>
      </p:sp>
      <p:sp>
        <p:nvSpPr>
          <p:cNvPr id="9" name="Footer Placeholder 7"/>
          <p:cNvSpPr>
            <a:spLocks noGrp="1"/>
          </p:cNvSpPr>
          <p:nvPr>
            <p:ph type="ftr" sz="quarter" idx="11"/>
          </p:nvPr>
        </p:nvSpPr>
        <p:spPr/>
        <p:txBody>
          <a:bodyPr/>
          <a:lstStyle>
            <a:lvl1pPr>
              <a:defRPr/>
            </a:lvl1pPr>
          </a:lstStyle>
          <a:p>
            <a:pPr>
              <a:defRPr/>
            </a:pPr>
            <a:endParaRPr lang="en-US"/>
          </a:p>
        </p:txBody>
      </p:sp>
      <p:sp>
        <p:nvSpPr>
          <p:cNvPr id="10" name="Slide Number Placeholder 8"/>
          <p:cNvSpPr>
            <a:spLocks noGrp="1"/>
          </p:cNvSpPr>
          <p:nvPr>
            <p:ph type="sldNum" sz="quarter" idx="12"/>
          </p:nvPr>
        </p:nvSpPr>
        <p:spPr/>
        <p:txBody>
          <a:bodyPr/>
          <a:lstStyle>
            <a:lvl1pPr>
              <a:defRPr/>
            </a:lvl1pPr>
          </a:lstStyle>
          <a:p>
            <a:pPr>
              <a:defRPr/>
            </a:pPr>
            <a:fld id="{91DC04B8-F135-6E47-B9F2-C87C8AA253E1}" type="slidenum">
              <a:rPr lang="en-US"/>
              <a:pPr>
                <a:defRPr/>
              </a:pPr>
              <a:t>‹#›</a:t>
            </a:fld>
            <a:endParaRPr lang="en-US"/>
          </a:p>
        </p:txBody>
      </p:sp>
    </p:spTree>
    <p:extLst>
      <p:ext uri="{BB962C8B-B14F-4D97-AF65-F5344CB8AC3E}">
        <p14:creationId xmlns:p14="http://schemas.microsoft.com/office/powerpoint/2010/main" val="21482259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 name="Straight Connector 2"/>
          <p:cNvCxnSpPr/>
          <p:nvPr userDrawn="1"/>
        </p:nvCxnSpPr>
        <p:spPr>
          <a:xfrm>
            <a:off x="228600" y="1447800"/>
            <a:ext cx="8686800" cy="1588"/>
          </a:xfrm>
          <a:prstGeom prst="line">
            <a:avLst/>
          </a:prstGeom>
          <a:ln w="38100" cap="flat" cmpd="sng" algn="ctr">
            <a:solidFill>
              <a:srgbClr val="139CB7"/>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a:p>
        </p:txBody>
      </p:sp>
      <p:sp>
        <p:nvSpPr>
          <p:cNvPr id="4" name="Date Placeholder 2"/>
          <p:cNvSpPr>
            <a:spLocks noGrp="1"/>
          </p:cNvSpPr>
          <p:nvPr>
            <p:ph type="dt" sz="half" idx="10"/>
          </p:nvPr>
        </p:nvSpPr>
        <p:spPr/>
        <p:txBody>
          <a:bodyPr/>
          <a:lstStyle>
            <a:lvl1pPr>
              <a:defRPr/>
            </a:lvl1pPr>
          </a:lstStyle>
          <a:p>
            <a:pPr>
              <a:defRPr/>
            </a:pPr>
            <a:fld id="{5377F789-BCCC-1544-BF08-8477F214B715}" type="datetime1">
              <a:rPr lang="en-US"/>
              <a:pPr>
                <a:defRPr/>
              </a:pPr>
              <a:t>5/16/17</a:t>
            </a:fld>
            <a:endParaRPr lang="en-US"/>
          </a:p>
        </p:txBody>
      </p:sp>
      <p:sp>
        <p:nvSpPr>
          <p:cNvPr id="5" name="Footer Placeholder 3"/>
          <p:cNvSpPr>
            <a:spLocks noGrp="1"/>
          </p:cNvSpPr>
          <p:nvPr>
            <p:ph type="ftr" sz="quarter" idx="11"/>
          </p:nvPr>
        </p:nvSpPr>
        <p:spPr/>
        <p:txBody>
          <a:bodyPr/>
          <a:lstStyle>
            <a:lvl1pPr>
              <a:defRPr/>
            </a:lvl1pPr>
          </a:lstStyle>
          <a:p>
            <a:pPr>
              <a:defRPr/>
            </a:pPr>
            <a:endParaRPr lang="en-US"/>
          </a:p>
        </p:txBody>
      </p:sp>
      <p:sp>
        <p:nvSpPr>
          <p:cNvPr id="6" name="Slide Number Placeholder 4"/>
          <p:cNvSpPr>
            <a:spLocks noGrp="1"/>
          </p:cNvSpPr>
          <p:nvPr>
            <p:ph type="sldNum" sz="quarter" idx="12"/>
          </p:nvPr>
        </p:nvSpPr>
        <p:spPr/>
        <p:txBody>
          <a:bodyPr/>
          <a:lstStyle>
            <a:lvl1pPr>
              <a:defRPr/>
            </a:lvl1pPr>
          </a:lstStyle>
          <a:p>
            <a:pPr>
              <a:defRPr/>
            </a:pPr>
            <a:fld id="{395FC1A9-01A8-4448-8F08-2CF272147DD2}" type="slidenum">
              <a:rPr lang="en-US"/>
              <a:pPr>
                <a:defRPr/>
              </a:pPr>
              <a:t>‹#›</a:t>
            </a:fld>
            <a:endParaRPr lang="en-US"/>
          </a:p>
        </p:txBody>
      </p:sp>
    </p:spTree>
    <p:extLst>
      <p:ext uri="{BB962C8B-B14F-4D97-AF65-F5344CB8AC3E}">
        <p14:creationId xmlns:p14="http://schemas.microsoft.com/office/powerpoint/2010/main" val="32771225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905010C-C41D-6B46-8C4A-C3CA3EBE7932}" type="datetime1">
              <a:rPr lang="en-US"/>
              <a:pPr>
                <a:defRPr/>
              </a:pPr>
              <a:t>5/16/17</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BCA11C2F-6635-604B-81FF-78AFCE7855B2}" type="slidenum">
              <a:rPr lang="en-US"/>
              <a:pPr>
                <a:defRPr/>
              </a:pPr>
              <a:t>‹#›</a:t>
            </a:fld>
            <a:endParaRPr lang="en-US"/>
          </a:p>
        </p:txBody>
      </p:sp>
    </p:spTree>
    <p:extLst>
      <p:ext uri="{BB962C8B-B14F-4D97-AF65-F5344CB8AC3E}">
        <p14:creationId xmlns:p14="http://schemas.microsoft.com/office/powerpoint/2010/main" val="1027137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2CA4381-2946-7041-B746-C13F9212CC40}" type="datetime1">
              <a:rPr lang="en-US"/>
              <a:pPr>
                <a:defRPr/>
              </a:pPr>
              <a:t>5/16/17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69B18B4-469A-4744-8BA9-163BE6829C5F}" type="slidenum">
              <a:rPr lang="en-US"/>
              <a:pPr>
                <a:defRPr/>
              </a:pPr>
              <a:t>‹#›</a:t>
            </a:fld>
            <a:endParaRPr lang="en-US"/>
          </a:p>
        </p:txBody>
      </p:sp>
    </p:spTree>
    <p:extLst>
      <p:ext uri="{BB962C8B-B14F-4D97-AF65-F5344CB8AC3E}">
        <p14:creationId xmlns:p14="http://schemas.microsoft.com/office/powerpoint/2010/main" val="6799741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574C3C8-B71E-D947-A051-ECC3CA8F3605}" type="datetime1">
              <a:rPr lang="en-US"/>
              <a:pPr>
                <a:defRPr/>
              </a:pPr>
              <a:t>5/16/17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801C90A-7D96-9045-8531-D6F5287CE53D}" type="slidenum">
              <a:rPr lang="en-US"/>
              <a:pPr>
                <a:defRPr/>
              </a:pPr>
              <a:t>‹#›</a:t>
            </a:fld>
            <a:endParaRPr lang="en-US"/>
          </a:p>
        </p:txBody>
      </p:sp>
    </p:spTree>
    <p:extLst>
      <p:ext uri="{BB962C8B-B14F-4D97-AF65-F5344CB8AC3E}">
        <p14:creationId xmlns:p14="http://schemas.microsoft.com/office/powerpoint/2010/main" val="3126353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4" name="Straight Connector 3"/>
          <p:cNvCxnSpPr/>
          <p:nvPr userDrawn="1"/>
        </p:nvCxnSpPr>
        <p:spPr>
          <a:xfrm>
            <a:off x="228600" y="1447800"/>
            <a:ext cx="8686800" cy="1588"/>
          </a:xfrm>
          <a:prstGeom prst="line">
            <a:avLst/>
          </a:prstGeom>
          <a:ln w="38100" cap="flat" cmpd="sng" algn="ctr">
            <a:solidFill>
              <a:srgbClr val="139CB7"/>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1E10F975-4118-2443-B713-2CDB13C9FBCF}" type="datetime1">
              <a:rPr lang="en-US"/>
              <a:pPr>
                <a:defRPr/>
              </a:pPr>
              <a:t>5/16/17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9120477-AF3C-504E-B276-B009887754A3}" type="slidenum">
              <a:rPr lang="en-US"/>
              <a:pPr>
                <a:defRPr/>
              </a:pPr>
              <a:t>‹#›</a:t>
            </a:fld>
            <a:endParaRPr lang="en-US"/>
          </a:p>
        </p:txBody>
      </p:sp>
    </p:spTree>
    <p:extLst>
      <p:ext uri="{BB962C8B-B14F-4D97-AF65-F5344CB8AC3E}">
        <p14:creationId xmlns:p14="http://schemas.microsoft.com/office/powerpoint/2010/main" val="24586646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FF35D05-24F5-804E-AA0D-F1CD0DE80FC0}" type="datetime1">
              <a:rPr lang="en-US"/>
              <a:pPr>
                <a:defRPr/>
              </a:pPr>
              <a:t>5/16/17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4EC97AB-2966-B24C-97E8-5D7E82EFA19D}" type="slidenum">
              <a:rPr lang="en-US"/>
              <a:pPr>
                <a:defRPr/>
              </a:pPr>
              <a:t>‹#›</a:t>
            </a:fld>
            <a:endParaRPr lang="en-US"/>
          </a:p>
        </p:txBody>
      </p:sp>
    </p:spTree>
    <p:extLst>
      <p:ext uri="{BB962C8B-B14F-4D97-AF65-F5344CB8AC3E}">
        <p14:creationId xmlns:p14="http://schemas.microsoft.com/office/powerpoint/2010/main" val="22687959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No Bullets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58C78D0-EACD-4646-A4C1-82BCC9602BE1}" type="slidenum">
              <a:rPr lang="en-US" smtClean="0"/>
              <a:pPr/>
              <a:t>‹#›</a:t>
            </a:fld>
            <a:endParaRPr lang="en-US"/>
          </a:p>
        </p:txBody>
      </p:sp>
      <p:sp>
        <p:nvSpPr>
          <p:cNvPr id="6" name="Content Placeholder 2"/>
          <p:cNvSpPr>
            <a:spLocks noGrp="1"/>
          </p:cNvSpPr>
          <p:nvPr>
            <p:ph idx="1"/>
          </p:nvPr>
        </p:nvSpPr>
        <p:spPr>
          <a:xfrm>
            <a:off x="304800" y="1803400"/>
            <a:ext cx="8534400" cy="4445000"/>
          </a:xfrm>
        </p:spPr>
        <p:txBody>
          <a:bodyPr/>
          <a:lstStyle>
            <a:lvl1pPr marL="0" indent="0">
              <a:spcBef>
                <a:spcPts val="1800"/>
              </a:spcBef>
              <a:buNone/>
              <a:defRPr sz="2800"/>
            </a:lvl1pPr>
            <a:lvl2pPr marL="457200" indent="0">
              <a:spcBef>
                <a:spcPts val="1500"/>
              </a:spcBef>
              <a:buNone/>
              <a:defRPr sz="2400"/>
            </a:lvl2pPr>
            <a:lvl3pPr marL="800100" indent="0">
              <a:spcBef>
                <a:spcPts val="1200"/>
              </a:spcBef>
              <a:buNone/>
              <a:defRPr sz="2400"/>
            </a:lvl3pPr>
            <a:lvl4pPr marL="1143000" indent="0">
              <a:spcBef>
                <a:spcPts val="900"/>
              </a:spcBef>
              <a:buNone/>
              <a:defRPr sz="2000"/>
            </a:lvl4pPr>
            <a:lvl5pPr marL="1485900" indent="0">
              <a:spcBef>
                <a:spcPts val="600"/>
              </a:spcBef>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4539327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876800"/>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477000"/>
            <a:ext cx="2133600" cy="24447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defRPr>
            </a:lvl1pPr>
          </a:lstStyle>
          <a:p>
            <a:pPr>
              <a:defRPr/>
            </a:pPr>
            <a:fld id="{8F0E068D-C80E-4048-B212-251225BC31C7}" type="datetime1">
              <a:rPr lang="en-US"/>
              <a:pPr>
                <a:defRPr/>
              </a:pPr>
              <a:t>5/16/17</a:t>
            </a:fld>
            <a:endParaRPr lang="en-US"/>
          </a:p>
        </p:txBody>
      </p:sp>
      <p:sp>
        <p:nvSpPr>
          <p:cNvPr id="5" name="Footer Placeholder 4"/>
          <p:cNvSpPr>
            <a:spLocks noGrp="1"/>
          </p:cNvSpPr>
          <p:nvPr>
            <p:ph type="ftr" sz="quarter" idx="3"/>
          </p:nvPr>
        </p:nvSpPr>
        <p:spPr>
          <a:xfrm>
            <a:off x="3124200" y="6477000"/>
            <a:ext cx="2895600" cy="24447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6477000"/>
            <a:ext cx="2133600" cy="24447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defRPr>
            </a:lvl1pPr>
          </a:lstStyle>
          <a:p>
            <a:pPr>
              <a:defRPr/>
            </a:pPr>
            <a:fld id="{5AB3BC55-60CB-0F4C-BE23-88163CEDADF4}" type="slidenum">
              <a:rPr lang="en-US"/>
              <a:pPr>
                <a:defRPr/>
              </a:pPr>
              <a:t>‹#›</a:t>
            </a:fld>
            <a:endParaRPr lang="en-US"/>
          </a:p>
        </p:txBody>
      </p:sp>
      <p:sp>
        <p:nvSpPr>
          <p:cNvPr id="7" name="Rectangle 6"/>
          <p:cNvSpPr/>
          <p:nvPr/>
        </p:nvSpPr>
        <p:spPr>
          <a:xfrm>
            <a:off x="0" y="0"/>
            <a:ext cx="3733800" cy="274638"/>
          </a:xfrm>
          <a:prstGeom prst="rect">
            <a:avLst/>
          </a:prstGeom>
          <a:solidFill>
            <a:srgbClr val="0E4851"/>
          </a:solidFill>
          <a:ln>
            <a:noFill/>
          </a:ln>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r>
              <a:rPr lang="en-US" sz="1600" i="1" dirty="0"/>
              <a:t>Introduction to Information Retrieval</a:t>
            </a:r>
          </a:p>
        </p:txBody>
      </p:sp>
      <p:sp>
        <p:nvSpPr>
          <p:cNvPr id="8" name="Rectangle 7"/>
          <p:cNvSpPr/>
          <p:nvPr/>
        </p:nvSpPr>
        <p:spPr>
          <a:xfrm>
            <a:off x="3733800" y="0"/>
            <a:ext cx="3886200" cy="274638"/>
          </a:xfrm>
          <a:prstGeom prst="rect">
            <a:avLst/>
          </a:prstGeom>
          <a:solidFill>
            <a:srgbClr val="0E4851"/>
          </a:solidFill>
          <a:ln>
            <a:noFill/>
          </a:ln>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r>
              <a:rPr lang="en-US" sz="1600" dirty="0"/>
              <a:t> </a:t>
            </a:r>
          </a:p>
        </p:txBody>
      </p:sp>
      <p:sp>
        <p:nvSpPr>
          <p:cNvPr id="9" name="Rectangle 8"/>
          <p:cNvSpPr/>
          <p:nvPr/>
        </p:nvSpPr>
        <p:spPr>
          <a:xfrm>
            <a:off x="7620000" y="0"/>
            <a:ext cx="1524000" cy="274638"/>
          </a:xfrm>
          <a:prstGeom prst="rect">
            <a:avLst/>
          </a:prstGeom>
          <a:solidFill>
            <a:srgbClr val="139CB7"/>
          </a:solidFill>
          <a:ln>
            <a:noFill/>
          </a:ln>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r>
              <a:rPr lang="en-US" sz="1600" dirty="0"/>
              <a:t> </a:t>
            </a:r>
          </a:p>
        </p:txBody>
      </p:sp>
    </p:spTree>
  </p:cSld>
  <p:clrMap bg1="lt1" tx1="dk1" bg2="lt2" tx2="dk2" accent1="accent1" accent2="accent2" accent3="accent3" accent4="accent4" accent5="accent5" accent6="accent6" hlink="hlink" folHlink="folHlink"/>
  <p:sldLayoutIdLst>
    <p:sldLayoutId id="2147483751" r:id="rId1"/>
    <p:sldLayoutId id="2147483752" r:id="rId2"/>
    <p:sldLayoutId id="2147483746" r:id="rId3"/>
    <p:sldLayoutId id="2147483753" r:id="rId4"/>
    <p:sldLayoutId id="2147483754" r:id="rId5"/>
    <p:sldLayoutId id="2147483755" r:id="rId6"/>
    <p:sldLayoutId id="2147483747" r:id="rId7"/>
    <p:sldLayoutId id="2147483748" r:id="rId8"/>
    <p:sldLayoutId id="2147483749" r:id="rId9"/>
    <p:sldLayoutId id="2147483756" r:id="rId10"/>
    <p:sldLayoutId id="2147483750" r:id="rId11"/>
    <p:sldLayoutId id="2147483758" r:id="rId12"/>
  </p:sldLayoutIdLst>
  <p:timing>
    <p:tnLst>
      <p:par>
        <p:cTn id="1" dur="indefinite" restart="never" nodeType="tmRoot"/>
      </p:par>
    </p:tnLst>
  </p:timing>
  <p:txStyles>
    <p:titleStyle>
      <a:lvl1pPr algn="l" defTabSz="457200" rtl="0" eaLnBrk="0" fontAlgn="base" hangingPunct="0">
        <a:spcBef>
          <a:spcPct val="0"/>
        </a:spcBef>
        <a:spcAft>
          <a:spcPct val="0"/>
        </a:spcAft>
        <a:defRPr sz="4000" kern="1200">
          <a:solidFill>
            <a:schemeClr val="tx1"/>
          </a:solidFill>
          <a:latin typeface="+mj-lt"/>
          <a:ea typeface="ＭＳ Ｐゴシック" charset="-128"/>
          <a:cs typeface="ＭＳ Ｐゴシック" charset="-128"/>
        </a:defRPr>
      </a:lvl1pPr>
      <a:lvl2pPr algn="l" defTabSz="457200" rtl="0" eaLnBrk="0" fontAlgn="base" hangingPunct="0">
        <a:spcBef>
          <a:spcPct val="0"/>
        </a:spcBef>
        <a:spcAft>
          <a:spcPct val="0"/>
        </a:spcAft>
        <a:defRPr sz="4000">
          <a:solidFill>
            <a:schemeClr val="tx1"/>
          </a:solidFill>
          <a:latin typeface="Calibri" charset="0"/>
          <a:ea typeface="ＭＳ Ｐゴシック" charset="-128"/>
          <a:cs typeface="ＭＳ Ｐゴシック" charset="-128"/>
        </a:defRPr>
      </a:lvl2pPr>
      <a:lvl3pPr algn="l" defTabSz="457200" rtl="0" eaLnBrk="0" fontAlgn="base" hangingPunct="0">
        <a:spcBef>
          <a:spcPct val="0"/>
        </a:spcBef>
        <a:spcAft>
          <a:spcPct val="0"/>
        </a:spcAft>
        <a:defRPr sz="4000">
          <a:solidFill>
            <a:schemeClr val="tx1"/>
          </a:solidFill>
          <a:latin typeface="Calibri" charset="0"/>
          <a:ea typeface="ＭＳ Ｐゴシック" charset="-128"/>
          <a:cs typeface="ＭＳ Ｐゴシック" charset="-128"/>
        </a:defRPr>
      </a:lvl3pPr>
      <a:lvl4pPr algn="l" defTabSz="457200" rtl="0" eaLnBrk="0" fontAlgn="base" hangingPunct="0">
        <a:spcBef>
          <a:spcPct val="0"/>
        </a:spcBef>
        <a:spcAft>
          <a:spcPct val="0"/>
        </a:spcAft>
        <a:defRPr sz="4000">
          <a:solidFill>
            <a:schemeClr val="tx1"/>
          </a:solidFill>
          <a:latin typeface="Calibri" charset="0"/>
          <a:ea typeface="ＭＳ Ｐゴシック" charset="-128"/>
          <a:cs typeface="ＭＳ Ｐゴシック" charset="-128"/>
        </a:defRPr>
      </a:lvl4pPr>
      <a:lvl5pPr algn="l" defTabSz="457200" rtl="0" eaLnBrk="0" fontAlgn="base" hangingPunct="0">
        <a:spcBef>
          <a:spcPct val="0"/>
        </a:spcBef>
        <a:spcAft>
          <a:spcPct val="0"/>
        </a:spcAft>
        <a:defRPr sz="4000">
          <a:solidFill>
            <a:schemeClr val="tx1"/>
          </a:solidFill>
          <a:latin typeface="Calibri" charset="0"/>
          <a:ea typeface="ＭＳ Ｐゴシック" charset="-128"/>
          <a:cs typeface="ＭＳ Ｐゴシック" charset="-128"/>
        </a:defRPr>
      </a:lvl5pPr>
      <a:lvl6pPr marL="457200" algn="l" defTabSz="457200" rtl="0" fontAlgn="base">
        <a:spcBef>
          <a:spcPct val="0"/>
        </a:spcBef>
        <a:spcAft>
          <a:spcPct val="0"/>
        </a:spcAft>
        <a:defRPr sz="4000">
          <a:solidFill>
            <a:schemeClr val="tx1"/>
          </a:solidFill>
          <a:latin typeface="Calibri" charset="0"/>
          <a:ea typeface="ＭＳ Ｐゴシック" charset="-128"/>
          <a:cs typeface="ＭＳ Ｐゴシック" charset="-128"/>
        </a:defRPr>
      </a:lvl6pPr>
      <a:lvl7pPr marL="914400" algn="l" defTabSz="457200" rtl="0" fontAlgn="base">
        <a:spcBef>
          <a:spcPct val="0"/>
        </a:spcBef>
        <a:spcAft>
          <a:spcPct val="0"/>
        </a:spcAft>
        <a:defRPr sz="4000">
          <a:solidFill>
            <a:schemeClr val="tx1"/>
          </a:solidFill>
          <a:latin typeface="Calibri" charset="0"/>
          <a:ea typeface="ＭＳ Ｐゴシック" charset="-128"/>
          <a:cs typeface="ＭＳ Ｐゴシック" charset="-128"/>
        </a:defRPr>
      </a:lvl7pPr>
      <a:lvl8pPr marL="1371600" algn="l" defTabSz="457200" rtl="0" fontAlgn="base">
        <a:spcBef>
          <a:spcPct val="0"/>
        </a:spcBef>
        <a:spcAft>
          <a:spcPct val="0"/>
        </a:spcAft>
        <a:defRPr sz="4000">
          <a:solidFill>
            <a:schemeClr val="tx1"/>
          </a:solidFill>
          <a:latin typeface="Calibri" charset="0"/>
          <a:ea typeface="ＭＳ Ｐゴシック" charset="-128"/>
          <a:cs typeface="ＭＳ Ｐゴシック" charset="-128"/>
        </a:defRPr>
      </a:lvl8pPr>
      <a:lvl9pPr marL="1828800" algn="l" defTabSz="457200" rtl="0" fontAlgn="base">
        <a:spcBef>
          <a:spcPct val="0"/>
        </a:spcBef>
        <a:spcAft>
          <a:spcPct val="0"/>
        </a:spcAft>
        <a:defRPr sz="4000">
          <a:solidFill>
            <a:schemeClr val="tx1"/>
          </a:solidFill>
          <a:latin typeface="Calibri"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Clr>
          <a:srgbClr val="437085"/>
        </a:buClr>
        <a:buFont typeface="Wingdings" charset="0"/>
        <a:buChar char="§"/>
        <a:defRPr sz="28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Clr>
          <a:srgbClr val="357E69"/>
        </a:buClr>
        <a:buFont typeface="Wingdings" charset="0"/>
        <a:buChar char="§"/>
        <a:defRPr sz="24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Clr>
          <a:srgbClr val="918BA3"/>
        </a:buClr>
        <a:buFont typeface="Wingdings" charset="0"/>
        <a:buChar char="§"/>
        <a:defRPr sz="20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Clr>
          <a:srgbClr val="2F6E7E"/>
        </a:buClr>
        <a:buFont typeface="Wingdings"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Clr>
          <a:srgbClr val="233337"/>
        </a:buClr>
        <a:buFont typeface="Wingdings"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7.jpeg"/></Relationships>
</file>

<file path=ppt/slides/_rels/slide22.xml.rels><?xml version="1.0" encoding="UTF-8" standalone="yes"?>
<Relationships xmlns="http://schemas.openxmlformats.org/package/2006/relationships"><Relationship Id="rId3" Type="http://schemas.openxmlformats.org/officeDocument/2006/relationships/image" Target="../media/image8.emf"/><Relationship Id="rId4" Type="http://schemas.openxmlformats.org/officeDocument/2006/relationships/image" Target="../media/image9.jpeg"/><Relationship Id="rId5" Type="http://schemas.openxmlformats.org/officeDocument/2006/relationships/image" Target="../media/image10.jpeg"/><Relationship Id="rId1" Type="http://schemas.openxmlformats.org/officeDocument/2006/relationships/slideLayout" Target="../slideLayouts/slideLayout12.xml"/><Relationship Id="rId2" Type="http://schemas.openxmlformats.org/officeDocument/2006/relationships/notesSlide" Target="../notesSlides/notesSlide13.xml"/></Relationships>
</file>

<file path=ppt/slides/_rels/slide23.xml.rels><?xml version="1.0" encoding="UTF-8" standalone="yes"?>
<Relationships xmlns="http://schemas.openxmlformats.org/package/2006/relationships"><Relationship Id="rId3" Type="http://schemas.openxmlformats.org/officeDocument/2006/relationships/image" Target="../media/image11.jpeg"/><Relationship Id="rId4" Type="http://schemas.openxmlformats.org/officeDocument/2006/relationships/image" Target="../media/image12.emf"/><Relationship Id="rId5" Type="http://schemas.openxmlformats.org/officeDocument/2006/relationships/image" Target="../media/image13.emf"/><Relationship Id="rId1" Type="http://schemas.openxmlformats.org/officeDocument/2006/relationships/slideLayout" Target="../slideLayouts/slideLayout12.xml"/><Relationship Id="rId2" Type="http://schemas.openxmlformats.org/officeDocument/2006/relationships/notesSlide" Target="../notesSlides/notesSlide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4.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15.jp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6.png"/><Relationship Id="rId5" Type="http://schemas.openxmlformats.org/officeDocument/2006/relationships/image" Target="../media/image17.png"/><Relationship Id="rId1" Type="http://schemas.openxmlformats.org/officeDocument/2006/relationships/tags" Target="../tags/tag1.xml"/><Relationship Id="rId2" Type="http://schemas.openxmlformats.org/officeDocument/2006/relationships/tags" Target="../tags/tag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18.png"/></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0.png"/><Relationship Id="rId1" Type="http://schemas.openxmlformats.org/officeDocument/2006/relationships/slideLayout" Target="../slideLayouts/slideLayout12.xml"/><Relationship Id="rId2" Type="http://schemas.openxmlformats.org/officeDocument/2006/relationships/notesSlide" Target="../notesSlides/notesSlide17.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2.png"/><Relationship Id="rId1" Type="http://schemas.openxmlformats.org/officeDocument/2006/relationships/tags" Target="../tags/tag3.xml"/><Relationship Id="rId2"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8.xml"/><Relationship Id="rId4" Type="http://schemas.openxmlformats.org/officeDocument/2006/relationships/image" Target="../media/image23.png"/><Relationship Id="rId5" Type="http://schemas.openxmlformats.org/officeDocument/2006/relationships/image" Target="../media/image24.png"/><Relationship Id="rId1" Type="http://schemas.openxmlformats.org/officeDocument/2006/relationships/tags" Target="../tags/tag4.xml"/><Relationship Id="rId2"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1" Type="http://schemas.openxmlformats.org/officeDocument/2006/relationships/image" Target="../media/image27.png"/><Relationship Id="rId12" Type="http://schemas.openxmlformats.org/officeDocument/2006/relationships/image" Target="../media/image28.png"/><Relationship Id="rId13" Type="http://schemas.openxmlformats.org/officeDocument/2006/relationships/image" Target="../media/image29.png"/><Relationship Id="rId14" Type="http://schemas.openxmlformats.org/officeDocument/2006/relationships/image" Target="../media/image30.png"/><Relationship Id="rId15" Type="http://schemas.openxmlformats.org/officeDocument/2006/relationships/image" Target="../media/image31.png"/><Relationship Id="rId16" Type="http://schemas.openxmlformats.org/officeDocument/2006/relationships/image" Target="../media/image32.jpeg"/><Relationship Id="rId1" Type="http://schemas.openxmlformats.org/officeDocument/2006/relationships/tags" Target="../tags/tag5.xml"/><Relationship Id="rId2" Type="http://schemas.openxmlformats.org/officeDocument/2006/relationships/tags" Target="../tags/tag6.xml"/><Relationship Id="rId3" Type="http://schemas.openxmlformats.org/officeDocument/2006/relationships/tags" Target="../tags/tag7.xml"/><Relationship Id="rId4" Type="http://schemas.openxmlformats.org/officeDocument/2006/relationships/tags" Target="../tags/tag8.xml"/><Relationship Id="rId5" Type="http://schemas.openxmlformats.org/officeDocument/2006/relationships/tags" Target="../tags/tag9.xml"/><Relationship Id="rId6" Type="http://schemas.openxmlformats.org/officeDocument/2006/relationships/tags" Target="../tags/tag10.xml"/><Relationship Id="rId7" Type="http://schemas.openxmlformats.org/officeDocument/2006/relationships/slideLayout" Target="../slideLayouts/slideLayout12.xml"/><Relationship Id="rId8" Type="http://schemas.openxmlformats.org/officeDocument/2006/relationships/notesSlide" Target="../notesSlides/notesSlide19.xml"/><Relationship Id="rId9" Type="http://schemas.openxmlformats.org/officeDocument/2006/relationships/image" Target="../media/image25.png"/><Relationship Id="rId10" Type="http://schemas.openxmlformats.org/officeDocument/2006/relationships/image" Target="../media/image2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33.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4.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5.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6.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37.tif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38.png"/><Relationship Id="rId5" Type="http://schemas.openxmlformats.org/officeDocument/2006/relationships/image" Target="../media/image39.png"/><Relationship Id="rId1" Type="http://schemas.openxmlformats.org/officeDocument/2006/relationships/vmlDrawing" Target="../drawings/vmlDrawing1.vml"/><Relationship Id="rId2"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0.png"/><Relationship Id="rId3" Type="http://schemas.openxmlformats.org/officeDocument/2006/relationships/hyperlink" Target="http://nlp.stanford.edu/projects/glove/"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s>
</file>

<file path=ppt/slides/_rels/slide42.xml.rels><?xml version="1.0" encoding="UTF-8" standalone="yes"?>
<Relationships xmlns="http://schemas.openxmlformats.org/package/2006/relationships"><Relationship Id="rId3" Type="http://schemas.openxmlformats.org/officeDocument/2006/relationships/hyperlink" Target="http://www.bloomberg.com/news/articles/2015-10-26/google-turning-its-lucrative-web-search-over-to-ai-machines" TargetMode="External"/><Relationship Id="rId4" Type="http://schemas.openxmlformats.org/officeDocument/2006/relationships/image" Target="../media/image43.png"/><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43.xml.rels><?xml version="1.0" encoding="UTF-8" standalone="yes"?>
<Relationships xmlns="http://schemas.openxmlformats.org/package/2006/relationships"><Relationship Id="rId3" Type="http://schemas.openxmlformats.org/officeDocument/2006/relationships/image" Target="../media/image44.tiff"/><Relationship Id="rId4" Type="http://schemas.openxmlformats.org/officeDocument/2006/relationships/image" Target="../media/image45.tiff"/><Relationship Id="rId5" Type="http://schemas.openxmlformats.org/officeDocument/2006/relationships/image" Target="../media/image46.png"/><Relationship Id="rId1" Type="http://schemas.openxmlformats.org/officeDocument/2006/relationships/slideLayout" Target="../slideLayouts/slideLayout12.xml"/><Relationship Id="rId2" Type="http://schemas.openxmlformats.org/officeDocument/2006/relationships/notesSlide" Target="../notesSlides/notesSlide23.xml"/></Relationships>
</file>

<file path=ppt/slides/_rels/slide44.xml.rels><?xml version="1.0" encoding="UTF-8" standalone="yes"?>
<Relationships xmlns="http://schemas.openxmlformats.org/package/2006/relationships"><Relationship Id="rId3" Type="http://schemas.openxmlformats.org/officeDocument/2006/relationships/hyperlink" Target="http://research.microsoft.com/pubs/260867/pp1291-Nalisnick.pdf" TargetMode="External"/><Relationship Id="rId4" Type="http://schemas.openxmlformats.org/officeDocument/2006/relationships/hyperlink" Target="http://arxiv.org/abs/1602.01137" TargetMode="External"/><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45.xml.rels><?xml version="1.0" encoding="UTF-8" standalone="yes"?>
<Relationships xmlns="http://schemas.openxmlformats.org/package/2006/relationships"><Relationship Id="rId3" Type="http://schemas.openxmlformats.org/officeDocument/2006/relationships/image" Target="../media/image47.png"/><Relationship Id="rId4" Type="http://schemas.openxmlformats.org/officeDocument/2006/relationships/image" Target="../media/image48.png"/><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image" Target="../media/image49.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image" Target="../media/image50.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1.png"/><Relationship Id="rId3" Type="http://schemas.openxmlformats.org/officeDocument/2006/relationships/image" Target="../media/image52.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3.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4.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5.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 Id="rId3" Type="http://schemas.openxmlformats.org/officeDocument/2006/relationships/image" Target="../media/image56.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7.png"/><Relationship Id="rId3" Type="http://schemas.openxmlformats.org/officeDocument/2006/relationships/image" Target="../media/image58.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9.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0.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1.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2.tiff"/></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3.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3" Type="http://schemas.openxmlformats.org/officeDocument/2006/relationships/image" Target="../media/image65.png"/><Relationship Id="rId4" Type="http://schemas.openxmlformats.org/officeDocument/2006/relationships/image" Target="../media/image66.png"/><Relationship Id="rId1" Type="http://schemas.openxmlformats.org/officeDocument/2006/relationships/slideLayout" Target="../slideLayouts/slideLayout6.xml"/><Relationship Id="rId2" Type="http://schemas.openxmlformats.org/officeDocument/2006/relationships/image" Target="../media/image64.png"/></Relationships>
</file>

<file path=ppt/slides/_rels/slide65.xml.rels><?xml version="1.0" encoding="UTF-8" standalone="yes"?>
<Relationships xmlns="http://schemas.openxmlformats.org/package/2006/relationships"><Relationship Id="rId3" Type="http://schemas.openxmlformats.org/officeDocument/2006/relationships/image" Target="../media/image65.png"/><Relationship Id="rId4" Type="http://schemas.openxmlformats.org/officeDocument/2006/relationships/image" Target="../media/image66.png"/><Relationship Id="rId1" Type="http://schemas.openxmlformats.org/officeDocument/2006/relationships/slideLayout" Target="../slideLayouts/slideLayout6.xml"/><Relationship Id="rId2" Type="http://schemas.openxmlformats.org/officeDocument/2006/relationships/image" Target="../media/image64.png"/></Relationships>
</file>

<file path=ppt/slides/_rels/slide66.xml.rels><?xml version="1.0" encoding="UTF-8" standalone="yes"?>
<Relationships xmlns="http://schemas.openxmlformats.org/package/2006/relationships"><Relationship Id="rId3" Type="http://schemas.openxmlformats.org/officeDocument/2006/relationships/image" Target="../media/image67.png"/><Relationship Id="rId4" Type="http://schemas.openxmlformats.org/officeDocument/2006/relationships/image" Target="../media/image68.png"/><Relationship Id="rId5" Type="http://schemas.openxmlformats.org/officeDocument/2006/relationships/image" Target="../media/image69.png"/><Relationship Id="rId6" Type="http://schemas.openxmlformats.org/officeDocument/2006/relationships/image" Target="../media/image70.png"/><Relationship Id="rId7" Type="http://schemas.openxmlformats.org/officeDocument/2006/relationships/image" Target="../media/image71.png"/><Relationship Id="rId8" Type="http://schemas.openxmlformats.org/officeDocument/2006/relationships/image" Target="../media/image72.png"/><Relationship Id="rId9" Type="http://schemas.openxmlformats.org/officeDocument/2006/relationships/image" Target="../media/image73.png"/><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67.xml.rels><?xml version="1.0" encoding="UTF-8" standalone="yes"?>
<Relationships xmlns="http://schemas.openxmlformats.org/package/2006/relationships"><Relationship Id="rId3" Type="http://schemas.openxmlformats.org/officeDocument/2006/relationships/image" Target="../media/image75.jpeg"/><Relationship Id="rId4" Type="http://schemas.openxmlformats.org/officeDocument/2006/relationships/image" Target="../media/image76.png"/><Relationship Id="rId5" Type="http://schemas.openxmlformats.org/officeDocument/2006/relationships/image" Target="../media/image77.png"/><Relationship Id="rId6" Type="http://schemas.openxmlformats.org/officeDocument/2006/relationships/hyperlink" Target="http://nlp.stanford.edu/projects/glove/" TargetMode="External"/><Relationship Id="rId1" Type="http://schemas.openxmlformats.org/officeDocument/2006/relationships/slideLayout" Target="../slideLayouts/slideLayout6.xml"/><Relationship Id="rId2" Type="http://schemas.openxmlformats.org/officeDocument/2006/relationships/image" Target="../media/image74.jpe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33337"/>
        </a:solidFill>
        <a:effectLst/>
      </p:bgPr>
    </p:bg>
    <p:spTree>
      <p:nvGrpSpPr>
        <p:cNvPr id="1" name=""/>
        <p:cNvGrpSpPr/>
        <p:nvPr/>
      </p:nvGrpSpPr>
      <p:grpSpPr>
        <a:xfrm>
          <a:off x="0" y="0"/>
          <a:ext cx="0" cy="0"/>
          <a:chOff x="0" y="0"/>
          <a:chExt cx="0" cy="0"/>
        </a:xfrm>
      </p:grpSpPr>
      <p:sp>
        <p:nvSpPr>
          <p:cNvPr id="15361" name="Rectangle 1027"/>
          <p:cNvSpPr>
            <a:spLocks noGrp="1" noChangeArrowheads="1"/>
          </p:cNvSpPr>
          <p:nvPr>
            <p:ph type="subTitle" idx="1"/>
          </p:nvPr>
        </p:nvSpPr>
        <p:spPr>
          <a:xfrm>
            <a:off x="1066800" y="3886200"/>
            <a:ext cx="7010400" cy="2362200"/>
          </a:xfrm>
        </p:spPr>
        <p:txBody>
          <a:bodyPr/>
          <a:lstStyle/>
          <a:p>
            <a:pPr eaLnBrk="1" hangingPunct="1"/>
            <a:r>
              <a:rPr lang="en-US" dirty="0">
                <a:latin typeface="Calibri" charset="0"/>
                <a:ea typeface="ＭＳ Ｐゴシック" charset="0"/>
                <a:cs typeface="ＭＳ Ｐゴシック" charset="0"/>
              </a:rPr>
              <a:t>CS276: </a:t>
            </a:r>
            <a:r>
              <a:rPr lang="en-US" dirty="0">
                <a:latin typeface="Calibri" charset="0"/>
                <a:ea typeface="ＭＳ Ｐゴシック" charset="0"/>
                <a:cs typeface="Times New Roman" charset="0"/>
              </a:rPr>
              <a:t>Information Retrieval and Web Search</a:t>
            </a:r>
          </a:p>
          <a:p>
            <a:pPr eaLnBrk="1" hangingPunct="1">
              <a:spcAft>
                <a:spcPts val="2400"/>
              </a:spcAft>
            </a:pPr>
            <a:r>
              <a:rPr lang="en-US" dirty="0">
                <a:latin typeface="Calibri" charset="0"/>
                <a:ea typeface="ＭＳ Ｐゴシック" charset="0"/>
                <a:cs typeface="Times New Roman" charset="0"/>
              </a:rPr>
              <a:t>Christopher </a:t>
            </a:r>
            <a:r>
              <a:rPr lang="en-US" dirty="0" smtClean="0">
                <a:latin typeface="Calibri" charset="0"/>
                <a:ea typeface="ＭＳ Ｐゴシック" charset="0"/>
                <a:cs typeface="Times New Roman" charset="0"/>
              </a:rPr>
              <a:t>Manning and </a:t>
            </a:r>
            <a:r>
              <a:rPr lang="en-US" dirty="0">
                <a:latin typeface="Calibri" charset="0"/>
                <a:ea typeface="ＭＳ Ｐゴシック" charset="0"/>
                <a:cs typeface="Times New Roman" charset="0"/>
              </a:rPr>
              <a:t>Pandu </a:t>
            </a:r>
            <a:r>
              <a:rPr lang="en-US" dirty="0" smtClean="0">
                <a:latin typeface="Calibri" charset="0"/>
                <a:ea typeface="ＭＳ Ｐゴシック" charset="0"/>
                <a:cs typeface="Times New Roman" charset="0"/>
              </a:rPr>
              <a:t>Nayak</a:t>
            </a:r>
          </a:p>
          <a:p>
            <a:pPr eaLnBrk="1" hangingPunct="1">
              <a:spcAft>
                <a:spcPts val="2400"/>
              </a:spcAft>
            </a:pPr>
            <a:r>
              <a:rPr lang="en-US" dirty="0" smtClean="0">
                <a:latin typeface="Calibri" charset="0"/>
                <a:ea typeface="ＭＳ Ｐゴシック" charset="0"/>
                <a:cs typeface="ＭＳ Ｐゴシック" charset="0"/>
              </a:rPr>
              <a:t>Lecture 13: Distributed Word Representations for Information Retrieval</a:t>
            </a:r>
            <a:endParaRPr lang="en-US" dirty="0">
              <a:latin typeface="Calibri" charset="0"/>
              <a:ea typeface="ＭＳ Ｐゴシック" charset="0"/>
              <a:cs typeface="ＭＳ Ｐゴシック"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en-US" altLang="zh-CN" dirty="0" smtClean="0">
                <a:latin typeface="Calibri" charset="0"/>
                <a:ea typeface="宋体" charset="0"/>
                <a:cs typeface="宋体" charset="0"/>
              </a:rPr>
              <a:t>How can we more robustly match a user’s search intent?</a:t>
            </a:r>
            <a:endParaRPr lang="en-US" altLang="zh-CN" dirty="0">
              <a:latin typeface="Calibri" charset="0"/>
              <a:ea typeface="宋体" charset="0"/>
              <a:cs typeface="宋体" charset="0"/>
            </a:endParaRPr>
          </a:p>
        </p:txBody>
      </p:sp>
      <p:sp>
        <p:nvSpPr>
          <p:cNvPr id="52227" name="Rectangle 3"/>
          <p:cNvSpPr>
            <a:spLocks noGrp="1" noChangeArrowheads="1"/>
          </p:cNvSpPr>
          <p:nvPr>
            <p:ph idx="1"/>
          </p:nvPr>
        </p:nvSpPr>
        <p:spPr/>
        <p:txBody>
          <a:bodyPr/>
          <a:lstStyle/>
          <a:p>
            <a:pPr marL="0" indent="0" eaLnBrk="1" hangingPunct="1">
              <a:buNone/>
            </a:pPr>
            <a:r>
              <a:rPr lang="en-US" altLang="zh-CN" sz="2400" dirty="0" smtClean="0">
                <a:latin typeface="Calibri" charset="0"/>
                <a:ea typeface="宋体" charset="0"/>
                <a:cs typeface="宋体" charset="0"/>
              </a:rPr>
              <a:t>We want to </a:t>
            </a:r>
            <a:r>
              <a:rPr lang="en-US" altLang="zh-CN" sz="2400" b="1" dirty="0" smtClean="0">
                <a:latin typeface="Calibri" charset="0"/>
                <a:ea typeface="宋体" charset="0"/>
                <a:cs typeface="宋体" charset="0"/>
              </a:rPr>
              <a:t>understand </a:t>
            </a:r>
            <a:r>
              <a:rPr lang="en-US" altLang="zh-CN" sz="2400" dirty="0" smtClean="0">
                <a:latin typeface="Calibri" charset="0"/>
                <a:ea typeface="宋体" charset="0"/>
                <a:cs typeface="宋体" charset="0"/>
              </a:rPr>
              <a:t>the query, not just do String equals()</a:t>
            </a:r>
          </a:p>
          <a:p>
            <a:pPr eaLnBrk="1" hangingPunct="1"/>
            <a:r>
              <a:rPr lang="en-US" altLang="zh-CN" sz="2400" dirty="0" smtClean="0">
                <a:latin typeface="Calibri" charset="0"/>
                <a:ea typeface="宋体" charset="0"/>
                <a:cs typeface="宋体" charset="0"/>
              </a:rPr>
              <a:t>If user searches for [Dell notebook battery size], we would like to match documents discussing “Dell laptop battery capacity”</a:t>
            </a:r>
          </a:p>
          <a:p>
            <a:pPr eaLnBrk="1" hangingPunct="1"/>
            <a:r>
              <a:rPr lang="en-US" altLang="zh-CN" sz="2400" dirty="0" smtClean="0">
                <a:latin typeface="Calibri" charset="0"/>
                <a:ea typeface="宋体" charset="0"/>
                <a:cs typeface="宋体" charset="0"/>
              </a:rPr>
              <a:t>If user searches for [Seattle motel], we would like to match documents containing “Seattle hotel”</a:t>
            </a:r>
            <a:endParaRPr lang="en-US" altLang="zh-CN" sz="2400" dirty="0">
              <a:latin typeface="Calibri" charset="0"/>
              <a:ea typeface="宋体" charset="0"/>
              <a:cs typeface="宋体" charset="0"/>
            </a:endParaRPr>
          </a:p>
          <a:p>
            <a:pPr eaLnBrk="1" hangingPunct="1"/>
            <a:endParaRPr lang="en-US" altLang="zh-CN" sz="2400" dirty="0" smtClean="0">
              <a:latin typeface="Calibri" charset="0"/>
              <a:ea typeface="宋体" charset="0"/>
              <a:cs typeface="宋体" charset="0"/>
            </a:endParaRPr>
          </a:p>
          <a:p>
            <a:pPr marL="0" indent="0" eaLnBrk="1" hangingPunct="1">
              <a:buNone/>
            </a:pPr>
            <a:r>
              <a:rPr lang="en-US" altLang="zh-CN" sz="2400" dirty="0" smtClean="0">
                <a:latin typeface="Calibri" charset="0"/>
                <a:ea typeface="宋体" charset="0"/>
                <a:cs typeface="宋体" charset="0"/>
              </a:rPr>
              <a:t>A naïve information retrieval system does nothing to help</a:t>
            </a:r>
          </a:p>
          <a:p>
            <a:pPr marL="0" indent="0" eaLnBrk="1" hangingPunct="1">
              <a:buNone/>
            </a:pPr>
            <a:r>
              <a:rPr lang="en-US" altLang="zh-CN" sz="2400" dirty="0" smtClean="0">
                <a:latin typeface="Calibri" charset="0"/>
                <a:ea typeface="宋体" charset="0"/>
                <a:cs typeface="宋体" charset="0"/>
              </a:rPr>
              <a:t>Simple facilities that we have already discussed do a bit to help</a:t>
            </a:r>
          </a:p>
          <a:p>
            <a:pPr eaLnBrk="1" hangingPunct="1"/>
            <a:r>
              <a:rPr lang="en-US" altLang="zh-CN" sz="2400" dirty="0" smtClean="0">
                <a:latin typeface="Calibri" charset="0"/>
                <a:ea typeface="宋体" charset="0"/>
                <a:cs typeface="宋体" charset="0"/>
              </a:rPr>
              <a:t>Spelling correction</a:t>
            </a:r>
          </a:p>
          <a:p>
            <a:pPr eaLnBrk="1" hangingPunct="1"/>
            <a:r>
              <a:rPr lang="en-US" altLang="zh-CN" sz="2400" dirty="0" smtClean="0">
                <a:latin typeface="Calibri" charset="0"/>
                <a:ea typeface="宋体" charset="0"/>
                <a:cs typeface="宋体" charset="0"/>
              </a:rPr>
              <a:t>Stemming / case folding</a:t>
            </a:r>
          </a:p>
          <a:p>
            <a:pPr marL="0" indent="0" eaLnBrk="1" hangingPunct="1">
              <a:buNone/>
            </a:pPr>
            <a:r>
              <a:rPr lang="en-US" altLang="zh-CN" sz="2400" dirty="0" smtClean="0">
                <a:latin typeface="Calibri" charset="0"/>
                <a:ea typeface="宋体" charset="0"/>
                <a:cs typeface="宋体" charset="0"/>
              </a:rPr>
              <a:t>But we’d like to better </a:t>
            </a:r>
            <a:r>
              <a:rPr lang="en-US" altLang="zh-CN" sz="2400" b="1" dirty="0" smtClean="0">
                <a:latin typeface="Calibri" charset="0"/>
                <a:ea typeface="宋体" charset="0"/>
                <a:cs typeface="宋体" charset="0"/>
              </a:rPr>
              <a:t>understand</a:t>
            </a:r>
            <a:r>
              <a:rPr lang="en-US" altLang="zh-CN" sz="2400" b="1" i="1" dirty="0" smtClean="0">
                <a:latin typeface="Calibri" charset="0"/>
                <a:ea typeface="宋体" charset="0"/>
                <a:cs typeface="宋体" charset="0"/>
              </a:rPr>
              <a:t> </a:t>
            </a:r>
            <a:r>
              <a:rPr lang="en-US" altLang="zh-CN" sz="2400" dirty="0" smtClean="0">
                <a:latin typeface="Calibri" charset="0"/>
                <a:ea typeface="宋体" charset="0"/>
                <a:cs typeface="宋体" charset="0"/>
              </a:rPr>
              <a:t>when query/document match</a:t>
            </a:r>
          </a:p>
          <a:p>
            <a:pPr marL="0" indent="0" eaLnBrk="1" hangingPunct="1">
              <a:buNone/>
            </a:pPr>
            <a:endParaRPr lang="en-US" altLang="zh-CN" sz="2400" dirty="0" smtClean="0">
              <a:latin typeface="Calibri" charset="0"/>
              <a:ea typeface="宋体" charset="0"/>
              <a:cs typeface="宋体" charset="0"/>
            </a:endParaRPr>
          </a:p>
        </p:txBody>
      </p:sp>
      <p:sp>
        <p:nvSpPr>
          <p:cNvPr id="52228" name="TextBox 4"/>
          <p:cNvSpPr txBox="1">
            <a:spLocks noChangeArrowheads="1"/>
          </p:cNvSpPr>
          <p:nvPr/>
        </p:nvSpPr>
        <p:spPr bwMode="auto">
          <a:xfrm>
            <a:off x="7620000" y="-33338"/>
            <a:ext cx="11668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Arial Unicode MS" charset="0"/>
              </a:defRPr>
            </a:lvl1pPr>
            <a:lvl2pPr marL="742950" indent="-285750" eaLnBrk="0" hangingPunct="0">
              <a:defRPr sz="2400">
                <a:solidFill>
                  <a:schemeClr val="tx1"/>
                </a:solidFill>
                <a:latin typeface="Lucida Sans" charset="0"/>
                <a:ea typeface="Arial Unicode MS" charset="0"/>
                <a:cs typeface="Arial Unicode MS" charset="0"/>
              </a:defRPr>
            </a:lvl2pPr>
            <a:lvl3pPr marL="1143000" indent="-228600" eaLnBrk="0" hangingPunct="0">
              <a:defRPr sz="2400">
                <a:solidFill>
                  <a:schemeClr val="tx1"/>
                </a:solidFill>
                <a:latin typeface="Lucida Sans" charset="0"/>
                <a:ea typeface="Arial Unicode MS" charset="0"/>
                <a:cs typeface="Arial Unicode MS" charset="0"/>
              </a:defRPr>
            </a:lvl3pPr>
            <a:lvl4pPr marL="1600200" indent="-228600" eaLnBrk="0" hangingPunct="0">
              <a:defRPr sz="2400">
                <a:solidFill>
                  <a:schemeClr val="tx1"/>
                </a:solidFill>
                <a:latin typeface="Lucida Sans" charset="0"/>
                <a:ea typeface="Arial Unicode MS" charset="0"/>
                <a:cs typeface="Arial Unicode MS" charset="0"/>
              </a:defRPr>
            </a:lvl4pPr>
            <a:lvl5pPr marL="2057400" indent="-228600" eaLnBrk="0" hangingPunct="0">
              <a:defRPr sz="2400">
                <a:solidFill>
                  <a:schemeClr val="tx1"/>
                </a:solidFill>
                <a:latin typeface="Lucida Sans" charset="0"/>
                <a:ea typeface="Arial Unicode MS" charset="0"/>
                <a:cs typeface="Arial Unicode MS" charset="0"/>
              </a:defRPr>
            </a:lvl5pPr>
            <a:lvl6pPr marL="25146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29718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34290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38862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pPr eaLnBrk="1" hangingPunct="1"/>
            <a:r>
              <a:rPr lang="en-US" sz="1600">
                <a:solidFill>
                  <a:srgbClr val="FBFCFF"/>
                </a:solidFill>
              </a:rPr>
              <a:t>Sec. 9.2.2</a:t>
            </a:r>
          </a:p>
        </p:txBody>
      </p:sp>
    </p:spTree>
    <p:extLst>
      <p:ext uri="{BB962C8B-B14F-4D97-AF65-F5344CB8AC3E}">
        <p14:creationId xmlns:p14="http://schemas.microsoft.com/office/powerpoint/2010/main" val="2605900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22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222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222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222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2227">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2227">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2227">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222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en-US" altLang="zh-CN" dirty="0" smtClean="0">
                <a:latin typeface="Calibri" charset="0"/>
                <a:ea typeface="宋体" charset="0"/>
                <a:cs typeface="宋体" charset="0"/>
              </a:rPr>
              <a:t>How can we more robustly match a user’s search intent?</a:t>
            </a:r>
            <a:endParaRPr lang="en-US" altLang="zh-CN" dirty="0">
              <a:latin typeface="Calibri" charset="0"/>
              <a:ea typeface="宋体" charset="0"/>
              <a:cs typeface="宋体" charset="0"/>
            </a:endParaRPr>
          </a:p>
        </p:txBody>
      </p:sp>
      <p:sp>
        <p:nvSpPr>
          <p:cNvPr id="52227" name="Rectangle 3"/>
          <p:cNvSpPr>
            <a:spLocks noGrp="1" noChangeArrowheads="1"/>
          </p:cNvSpPr>
          <p:nvPr>
            <p:ph idx="1"/>
          </p:nvPr>
        </p:nvSpPr>
        <p:spPr/>
        <p:txBody>
          <a:bodyPr/>
          <a:lstStyle/>
          <a:p>
            <a:pPr eaLnBrk="1" hangingPunct="1"/>
            <a:r>
              <a:rPr lang="en-US" altLang="zh-CN" sz="2400" dirty="0" smtClean="0">
                <a:latin typeface="Calibri" charset="0"/>
                <a:ea typeface="宋体" charset="0"/>
                <a:cs typeface="宋体" charset="0"/>
              </a:rPr>
              <a:t>Use of </a:t>
            </a:r>
            <a:r>
              <a:rPr lang="en-US" altLang="zh-CN" sz="2400" b="1" dirty="0" smtClean="0">
                <a:solidFill>
                  <a:schemeClr val="accent5"/>
                </a:solidFill>
                <a:latin typeface="Calibri" charset="0"/>
                <a:ea typeface="宋体" charset="0"/>
                <a:cs typeface="宋体" charset="0"/>
              </a:rPr>
              <a:t>anchor text </a:t>
            </a:r>
            <a:r>
              <a:rPr lang="en-US" altLang="zh-CN" sz="2400" dirty="0" smtClean="0">
                <a:latin typeface="Calibri" charset="0"/>
                <a:ea typeface="宋体" charset="0"/>
                <a:cs typeface="宋体" charset="0"/>
              </a:rPr>
              <a:t>may solve this by providing human authored synonyms, but not for new or less popular web pages, or non-hyperlinked collections</a:t>
            </a:r>
          </a:p>
          <a:p>
            <a:pPr eaLnBrk="1" hangingPunct="1"/>
            <a:r>
              <a:rPr lang="en-US" altLang="zh-CN" sz="2400" b="1" dirty="0" smtClean="0">
                <a:solidFill>
                  <a:schemeClr val="accent5"/>
                </a:solidFill>
                <a:latin typeface="Calibri" charset="0"/>
                <a:ea typeface="宋体" charset="0"/>
                <a:cs typeface="宋体" charset="0"/>
              </a:rPr>
              <a:t>Relevance feedback </a:t>
            </a:r>
            <a:r>
              <a:rPr lang="en-US" altLang="zh-CN" sz="2400" dirty="0" smtClean="0">
                <a:latin typeface="Calibri" charset="0"/>
                <a:ea typeface="宋体" charset="0"/>
                <a:cs typeface="宋体" charset="0"/>
              </a:rPr>
              <a:t>could allow us to capture this if we get near enough to matching documents with these words</a:t>
            </a:r>
          </a:p>
          <a:p>
            <a:pPr eaLnBrk="1" hangingPunct="1"/>
            <a:r>
              <a:rPr lang="en-US" altLang="zh-CN" sz="2400" dirty="0" smtClean="0">
                <a:latin typeface="Calibri" charset="0"/>
                <a:ea typeface="宋体" charset="0"/>
                <a:cs typeface="宋体" charset="0"/>
              </a:rPr>
              <a:t>We can also fix this with information on </a:t>
            </a:r>
            <a:r>
              <a:rPr lang="en-US" altLang="zh-CN" sz="2400" b="1" dirty="0" smtClean="0">
                <a:solidFill>
                  <a:schemeClr val="accent5"/>
                </a:solidFill>
                <a:latin typeface="Calibri" charset="0"/>
                <a:ea typeface="宋体" charset="0"/>
                <a:cs typeface="宋体" charset="0"/>
              </a:rPr>
              <a:t>word similarities</a:t>
            </a:r>
            <a:r>
              <a:rPr lang="en-US" altLang="zh-CN" sz="2400" dirty="0" smtClean="0">
                <a:latin typeface="Calibri" charset="0"/>
                <a:ea typeface="宋体" charset="0"/>
                <a:cs typeface="宋体" charset="0"/>
              </a:rPr>
              <a:t>:</a:t>
            </a:r>
          </a:p>
          <a:p>
            <a:pPr lvl="1" eaLnBrk="1" hangingPunct="1"/>
            <a:r>
              <a:rPr lang="en-US" altLang="zh-CN" dirty="0" smtClean="0">
                <a:latin typeface="Calibri" charset="0"/>
                <a:ea typeface="宋体" charset="0"/>
                <a:cs typeface="宋体" charset="0"/>
              </a:rPr>
              <a:t>A manual </a:t>
            </a:r>
            <a:r>
              <a:rPr lang="en-US" altLang="zh-CN" b="1" dirty="0" smtClean="0">
                <a:solidFill>
                  <a:schemeClr val="accent5"/>
                </a:solidFill>
                <a:latin typeface="Calibri" charset="0"/>
                <a:ea typeface="宋体" charset="0"/>
                <a:cs typeface="宋体" charset="0"/>
              </a:rPr>
              <a:t>thesaurus</a:t>
            </a:r>
            <a:r>
              <a:rPr lang="en-US" altLang="zh-CN" dirty="0" smtClean="0">
                <a:latin typeface="Calibri" charset="0"/>
                <a:ea typeface="宋体" charset="0"/>
                <a:cs typeface="宋体" charset="0"/>
              </a:rPr>
              <a:t> of synonyms</a:t>
            </a:r>
          </a:p>
          <a:p>
            <a:pPr lvl="1" eaLnBrk="1" hangingPunct="1"/>
            <a:r>
              <a:rPr lang="en-US" altLang="zh-CN" dirty="0" smtClean="0">
                <a:latin typeface="Calibri" charset="0"/>
                <a:ea typeface="宋体" charset="0"/>
                <a:cs typeface="宋体" charset="0"/>
              </a:rPr>
              <a:t>A </a:t>
            </a:r>
            <a:r>
              <a:rPr lang="en-US" altLang="zh-CN" b="1" dirty="0" smtClean="0">
                <a:solidFill>
                  <a:schemeClr val="accent5"/>
                </a:solidFill>
                <a:latin typeface="Calibri" charset="0"/>
                <a:ea typeface="宋体" charset="0"/>
                <a:cs typeface="宋体" charset="0"/>
              </a:rPr>
              <a:t>measure of word similarity</a:t>
            </a:r>
          </a:p>
          <a:p>
            <a:pPr lvl="2" eaLnBrk="1" hangingPunct="1"/>
            <a:r>
              <a:rPr lang="en-US" altLang="zh-CN" dirty="0" smtClean="0">
                <a:latin typeface="Calibri" charset="0"/>
                <a:ea typeface="宋体" charset="0"/>
                <a:cs typeface="宋体" charset="0"/>
              </a:rPr>
              <a:t>Calculated from a big document collection</a:t>
            </a:r>
          </a:p>
          <a:p>
            <a:pPr lvl="2" eaLnBrk="1" hangingPunct="1"/>
            <a:r>
              <a:rPr lang="en-US" altLang="zh-CN" dirty="0" smtClean="0">
                <a:latin typeface="Calibri" charset="0"/>
                <a:ea typeface="宋体" charset="0"/>
                <a:cs typeface="宋体" charset="0"/>
              </a:rPr>
              <a:t>Calculated by query log mining (common on the web)</a:t>
            </a:r>
          </a:p>
        </p:txBody>
      </p:sp>
      <p:sp>
        <p:nvSpPr>
          <p:cNvPr id="52228" name="TextBox 4"/>
          <p:cNvSpPr txBox="1">
            <a:spLocks noChangeArrowheads="1"/>
          </p:cNvSpPr>
          <p:nvPr/>
        </p:nvSpPr>
        <p:spPr bwMode="auto">
          <a:xfrm>
            <a:off x="7620000" y="-33338"/>
            <a:ext cx="11668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Arial Unicode MS" charset="0"/>
              </a:defRPr>
            </a:lvl1pPr>
            <a:lvl2pPr marL="742950" indent="-285750" eaLnBrk="0" hangingPunct="0">
              <a:defRPr sz="2400">
                <a:solidFill>
                  <a:schemeClr val="tx1"/>
                </a:solidFill>
                <a:latin typeface="Lucida Sans" charset="0"/>
                <a:ea typeface="Arial Unicode MS" charset="0"/>
                <a:cs typeface="Arial Unicode MS" charset="0"/>
              </a:defRPr>
            </a:lvl2pPr>
            <a:lvl3pPr marL="1143000" indent="-228600" eaLnBrk="0" hangingPunct="0">
              <a:defRPr sz="2400">
                <a:solidFill>
                  <a:schemeClr val="tx1"/>
                </a:solidFill>
                <a:latin typeface="Lucida Sans" charset="0"/>
                <a:ea typeface="Arial Unicode MS" charset="0"/>
                <a:cs typeface="Arial Unicode MS" charset="0"/>
              </a:defRPr>
            </a:lvl3pPr>
            <a:lvl4pPr marL="1600200" indent="-228600" eaLnBrk="0" hangingPunct="0">
              <a:defRPr sz="2400">
                <a:solidFill>
                  <a:schemeClr val="tx1"/>
                </a:solidFill>
                <a:latin typeface="Lucida Sans" charset="0"/>
                <a:ea typeface="Arial Unicode MS" charset="0"/>
                <a:cs typeface="Arial Unicode MS" charset="0"/>
              </a:defRPr>
            </a:lvl4pPr>
            <a:lvl5pPr marL="2057400" indent="-228600" eaLnBrk="0" hangingPunct="0">
              <a:defRPr sz="2400">
                <a:solidFill>
                  <a:schemeClr val="tx1"/>
                </a:solidFill>
                <a:latin typeface="Lucida Sans" charset="0"/>
                <a:ea typeface="Arial Unicode MS" charset="0"/>
                <a:cs typeface="Arial Unicode MS" charset="0"/>
              </a:defRPr>
            </a:lvl5pPr>
            <a:lvl6pPr marL="25146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29718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34290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38862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pPr eaLnBrk="1" hangingPunct="1"/>
            <a:r>
              <a:rPr lang="en-US" sz="1600">
                <a:solidFill>
                  <a:srgbClr val="FBFCFF"/>
                </a:solidFill>
              </a:rPr>
              <a:t>Sec. 9.2.2</a:t>
            </a:r>
          </a:p>
        </p:txBody>
      </p:sp>
    </p:spTree>
    <p:extLst>
      <p:ext uri="{BB962C8B-B14F-4D97-AF65-F5344CB8AC3E}">
        <p14:creationId xmlns:p14="http://schemas.microsoft.com/office/powerpoint/2010/main" val="2625043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22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222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2227">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2227">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2227">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2227">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222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r>
              <a:rPr lang="en-US" altLang="zh-CN">
                <a:latin typeface="Calibri" charset="0"/>
                <a:ea typeface="宋体" charset="0"/>
                <a:cs typeface="宋体" charset="0"/>
              </a:rPr>
              <a:t>Example of manual thesaurus </a:t>
            </a:r>
          </a:p>
        </p:txBody>
      </p:sp>
      <p:pic>
        <p:nvPicPr>
          <p:cNvPr id="53251" name="Picture 3" descr="medlineexpansion"/>
          <p:cNvPicPr>
            <a:picLocks noGrp="1" noChangeAspect="1" noChangeArrowheads="1"/>
          </p:cNvPicPr>
          <p:nvPr>
            <p:ph idx="1"/>
          </p:nvPr>
        </p:nvPicPr>
        <p:blipFill>
          <a:blip r:embed="rId3">
            <a:extLst>
              <a:ext uri="{28A0092B-C50C-407E-A947-70E740481C1C}">
                <a14:useLocalDpi xmlns:a14="http://schemas.microsoft.com/office/drawing/2010/main"/>
              </a:ext>
            </a:extLst>
          </a:blip>
          <a:srcRect/>
          <a:stretch>
            <a:fillRect/>
          </a:stretch>
        </p:blipFill>
        <p:spPr>
          <a:xfrm>
            <a:off x="457200" y="1701800"/>
            <a:ext cx="8305800" cy="4845050"/>
          </a:xfrm>
          <a:noFill/>
        </p:spPr>
      </p:pic>
      <p:sp>
        <p:nvSpPr>
          <p:cNvPr id="53252" name="TextBox 4"/>
          <p:cNvSpPr txBox="1">
            <a:spLocks noChangeArrowheads="1"/>
          </p:cNvSpPr>
          <p:nvPr/>
        </p:nvSpPr>
        <p:spPr bwMode="auto">
          <a:xfrm>
            <a:off x="7620000" y="-33338"/>
            <a:ext cx="11668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Arial Unicode MS" charset="0"/>
              </a:defRPr>
            </a:lvl1pPr>
            <a:lvl2pPr marL="742950" indent="-285750" eaLnBrk="0" hangingPunct="0">
              <a:defRPr sz="2400">
                <a:solidFill>
                  <a:schemeClr val="tx1"/>
                </a:solidFill>
                <a:latin typeface="Lucida Sans" charset="0"/>
                <a:ea typeface="Arial Unicode MS" charset="0"/>
                <a:cs typeface="Arial Unicode MS" charset="0"/>
              </a:defRPr>
            </a:lvl2pPr>
            <a:lvl3pPr marL="1143000" indent="-228600" eaLnBrk="0" hangingPunct="0">
              <a:defRPr sz="2400">
                <a:solidFill>
                  <a:schemeClr val="tx1"/>
                </a:solidFill>
                <a:latin typeface="Lucida Sans" charset="0"/>
                <a:ea typeface="Arial Unicode MS" charset="0"/>
                <a:cs typeface="Arial Unicode MS" charset="0"/>
              </a:defRPr>
            </a:lvl3pPr>
            <a:lvl4pPr marL="1600200" indent="-228600" eaLnBrk="0" hangingPunct="0">
              <a:defRPr sz="2400">
                <a:solidFill>
                  <a:schemeClr val="tx1"/>
                </a:solidFill>
                <a:latin typeface="Lucida Sans" charset="0"/>
                <a:ea typeface="Arial Unicode MS" charset="0"/>
                <a:cs typeface="Arial Unicode MS" charset="0"/>
              </a:defRPr>
            </a:lvl4pPr>
            <a:lvl5pPr marL="2057400" indent="-228600" eaLnBrk="0" hangingPunct="0">
              <a:defRPr sz="2400">
                <a:solidFill>
                  <a:schemeClr val="tx1"/>
                </a:solidFill>
                <a:latin typeface="Lucida Sans" charset="0"/>
                <a:ea typeface="Arial Unicode MS" charset="0"/>
                <a:cs typeface="Arial Unicode MS" charset="0"/>
              </a:defRPr>
            </a:lvl5pPr>
            <a:lvl6pPr marL="25146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29718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34290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38862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pPr eaLnBrk="1" hangingPunct="1"/>
            <a:r>
              <a:rPr lang="en-US" sz="1600">
                <a:solidFill>
                  <a:srgbClr val="FBFCFF"/>
                </a:solidFill>
              </a:rPr>
              <a:t>Sec. 9.2.2</a:t>
            </a:r>
          </a:p>
        </p:txBody>
      </p:sp>
    </p:spTree>
    <p:extLst>
      <p:ext uri="{BB962C8B-B14F-4D97-AF65-F5344CB8AC3E}">
        <p14:creationId xmlns:p14="http://schemas.microsoft.com/office/powerpoint/2010/main" val="37246659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Search log query expansion</a:t>
            </a:r>
            <a:endParaRPr lang="en-US" dirty="0"/>
          </a:p>
        </p:txBody>
      </p:sp>
      <p:sp>
        <p:nvSpPr>
          <p:cNvPr id="3" name="Content Placeholder 2"/>
          <p:cNvSpPr>
            <a:spLocks noGrp="1"/>
          </p:cNvSpPr>
          <p:nvPr>
            <p:ph idx="1"/>
          </p:nvPr>
        </p:nvSpPr>
        <p:spPr/>
        <p:txBody>
          <a:bodyPr/>
          <a:lstStyle/>
          <a:p>
            <a:r>
              <a:rPr lang="en-US" dirty="0" smtClean="0"/>
              <a:t>Context-free query expansion ends up problematic</a:t>
            </a:r>
          </a:p>
          <a:p>
            <a:pPr lvl="1"/>
            <a:r>
              <a:rPr lang="en-US" dirty="0" smtClean="0"/>
              <a:t>[light hair] ≈ [fair hair]          </a:t>
            </a:r>
            <a:r>
              <a:rPr lang="en-US" sz="1200" dirty="0" smtClean="0">
                <a:solidFill>
                  <a:schemeClr val="accent5"/>
                </a:solidFill>
              </a:rPr>
              <a:t>At least in U.K./Australia? ≈ blonde</a:t>
            </a:r>
            <a:endParaRPr lang="en-US" dirty="0" smtClean="0">
              <a:solidFill>
                <a:schemeClr val="accent5"/>
              </a:solidFill>
            </a:endParaRPr>
          </a:p>
          <a:p>
            <a:pPr lvl="2"/>
            <a:r>
              <a:rPr lang="en-US" dirty="0" smtClean="0"/>
              <a:t>So expand [light] ⇒ [light fair]</a:t>
            </a:r>
          </a:p>
          <a:p>
            <a:pPr lvl="1"/>
            <a:r>
              <a:rPr lang="en-US" dirty="0" smtClean="0"/>
              <a:t>But [outdoor light price] ≠ [outdoor fair price]</a:t>
            </a:r>
          </a:p>
          <a:p>
            <a:r>
              <a:rPr lang="en-US" dirty="0" smtClean="0"/>
              <a:t>You can learn query context-specific rewritings from search logs by attempting to identify the same user making a second attempt at the same user need</a:t>
            </a:r>
          </a:p>
          <a:p>
            <a:pPr lvl="1"/>
            <a:r>
              <a:rPr lang="en-US" dirty="0" smtClean="0"/>
              <a:t>[Hinton word vector]</a:t>
            </a:r>
          </a:p>
          <a:p>
            <a:pPr lvl="1"/>
            <a:r>
              <a:rPr lang="en-US" dirty="0" smtClean="0"/>
              <a:t>[Hinton word embedding]</a:t>
            </a:r>
          </a:p>
          <a:p>
            <a:r>
              <a:rPr lang="en-US" dirty="0" smtClean="0"/>
              <a:t>In this context, [vector] ≈ [embedding]</a:t>
            </a:r>
          </a:p>
          <a:p>
            <a:pPr lvl="1"/>
            <a:r>
              <a:rPr lang="en-US" dirty="0" smtClean="0"/>
              <a:t>But not when talking about a </a:t>
            </a:r>
            <a:r>
              <a:rPr lang="en-US" i="1" dirty="0" smtClean="0"/>
              <a:t>disease vector </a:t>
            </a:r>
            <a:r>
              <a:rPr lang="en-US" dirty="0" smtClean="0"/>
              <a:t>or C++!</a:t>
            </a:r>
          </a:p>
          <a:p>
            <a:pPr lvl="1"/>
            <a:endParaRPr lang="en-US" dirty="0"/>
          </a:p>
        </p:txBody>
      </p:sp>
    </p:spTree>
    <p:extLst>
      <p:ext uri="{BB962C8B-B14F-4D97-AF65-F5344CB8AC3E}">
        <p14:creationId xmlns:p14="http://schemas.microsoft.com/office/powerpoint/2010/main" val="320878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r>
              <a:rPr lang="en-US" altLang="zh-CN">
                <a:latin typeface="Calibri" charset="0"/>
                <a:ea typeface="宋体" charset="0"/>
                <a:cs typeface="宋体" charset="0"/>
              </a:rPr>
              <a:t>Automatic Thesaurus Generation</a:t>
            </a:r>
          </a:p>
        </p:txBody>
      </p:sp>
      <p:sp>
        <p:nvSpPr>
          <p:cNvPr id="55299" name="Rectangle 3"/>
          <p:cNvSpPr>
            <a:spLocks noGrp="1" noChangeArrowheads="1"/>
          </p:cNvSpPr>
          <p:nvPr>
            <p:ph type="body" idx="1"/>
          </p:nvPr>
        </p:nvSpPr>
        <p:spPr>
          <a:xfrm>
            <a:off x="685800" y="1676400"/>
            <a:ext cx="8077200" cy="4718050"/>
          </a:xfrm>
        </p:spPr>
        <p:txBody>
          <a:bodyPr/>
          <a:lstStyle/>
          <a:p>
            <a:pPr eaLnBrk="1" hangingPunct="1"/>
            <a:r>
              <a:rPr lang="en-US" altLang="zh-CN" sz="2600" dirty="0">
                <a:latin typeface="Calibri" charset="0"/>
                <a:ea typeface="宋体" charset="0"/>
                <a:cs typeface="宋体" charset="0"/>
              </a:rPr>
              <a:t>Attempt to generate a thesaurus automatically by analyzing </a:t>
            </a:r>
            <a:r>
              <a:rPr lang="en-US" altLang="zh-CN" sz="2600" dirty="0" smtClean="0">
                <a:latin typeface="Calibri" charset="0"/>
                <a:ea typeface="宋体" charset="0"/>
                <a:cs typeface="宋体" charset="0"/>
              </a:rPr>
              <a:t>a </a:t>
            </a:r>
            <a:r>
              <a:rPr lang="en-US" altLang="zh-CN" sz="2600" dirty="0">
                <a:latin typeface="Calibri" charset="0"/>
                <a:ea typeface="宋体" charset="0"/>
                <a:cs typeface="宋体" charset="0"/>
              </a:rPr>
              <a:t>collection of documents</a:t>
            </a:r>
          </a:p>
          <a:p>
            <a:pPr eaLnBrk="1" hangingPunct="1"/>
            <a:r>
              <a:rPr lang="en-US" sz="2600" dirty="0">
                <a:latin typeface="Calibri" charset="0"/>
                <a:ea typeface="ＭＳ Ｐゴシック" charset="0"/>
                <a:cs typeface="ＭＳ Ｐゴシック" charset="0"/>
              </a:rPr>
              <a:t>Fundamental notion: similarity between two words</a:t>
            </a:r>
          </a:p>
          <a:p>
            <a:pPr eaLnBrk="1" hangingPunct="1"/>
            <a:r>
              <a:rPr lang="en-US" sz="2600" dirty="0">
                <a:solidFill>
                  <a:srgbClr val="C00000"/>
                </a:solidFill>
                <a:latin typeface="Calibri" charset="0"/>
                <a:ea typeface="ＭＳ Ｐゴシック" charset="0"/>
                <a:cs typeface="ＭＳ Ｐゴシック" charset="0"/>
              </a:rPr>
              <a:t>Definition 1: Two words are similar if they co-occur with similar words.</a:t>
            </a:r>
          </a:p>
          <a:p>
            <a:pPr eaLnBrk="1" hangingPunct="1"/>
            <a:r>
              <a:rPr lang="en-US" sz="2600" dirty="0">
                <a:solidFill>
                  <a:srgbClr val="C00000"/>
                </a:solidFill>
                <a:latin typeface="Calibri" charset="0"/>
                <a:ea typeface="ＭＳ Ｐゴシック" charset="0"/>
                <a:cs typeface="ＭＳ Ｐゴシック" charset="0"/>
              </a:rPr>
              <a:t>Definition 2: Two words are similar if they occur in a given grammatical relation with the same words.</a:t>
            </a:r>
          </a:p>
          <a:p>
            <a:pPr eaLnBrk="1" hangingPunct="1"/>
            <a:r>
              <a:rPr lang="en-US" sz="2600" dirty="0">
                <a:latin typeface="Calibri" charset="0"/>
                <a:ea typeface="ＭＳ Ｐゴシック" charset="0"/>
                <a:cs typeface="ＭＳ Ｐゴシック" charset="0"/>
              </a:rPr>
              <a:t>You can harvest, peel, eat, prepare, etc. apples and pears, so apples and pears must be similar.</a:t>
            </a:r>
            <a:endParaRPr lang="en-US" altLang="zh-CN" sz="2600" dirty="0">
              <a:latin typeface="Calibri" charset="0"/>
              <a:ea typeface="宋体" charset="0"/>
              <a:cs typeface="宋体" charset="0"/>
            </a:endParaRPr>
          </a:p>
          <a:p>
            <a:pPr eaLnBrk="1" hangingPunct="1"/>
            <a:r>
              <a:rPr lang="en-US" altLang="zh-CN" sz="2600" dirty="0">
                <a:solidFill>
                  <a:srgbClr val="C00000"/>
                </a:solidFill>
                <a:latin typeface="Calibri" charset="0"/>
                <a:ea typeface="宋体" charset="0"/>
                <a:cs typeface="宋体" charset="0"/>
              </a:rPr>
              <a:t>Co-occurrence based is more robust, grammatical relations are more accurate.</a:t>
            </a:r>
          </a:p>
        </p:txBody>
      </p:sp>
      <p:sp>
        <p:nvSpPr>
          <p:cNvPr id="55300" name="AutoShape 4"/>
          <p:cNvSpPr>
            <a:spLocks noChangeArrowheads="1"/>
          </p:cNvSpPr>
          <p:nvPr/>
        </p:nvSpPr>
        <p:spPr bwMode="auto">
          <a:xfrm>
            <a:off x="5257800" y="6096000"/>
            <a:ext cx="1159294" cy="400110"/>
          </a:xfrm>
          <a:prstGeom prst="leftArrowCallout">
            <a:avLst>
              <a:gd name="adj1" fmla="val 25000"/>
              <a:gd name="adj2" fmla="val 25000"/>
              <a:gd name="adj3" fmla="val 37457"/>
              <a:gd name="adj4" fmla="val 66667"/>
            </a:avLst>
          </a:prstGeom>
          <a:solidFill>
            <a:schemeClr val="accent1">
              <a:alpha val="50195"/>
            </a:schemeClr>
          </a:solidFill>
          <a:ln w="9525">
            <a:solidFill>
              <a:schemeClr val="tx1"/>
            </a:solidFill>
            <a:miter lim="800000"/>
            <a:headEnd/>
            <a:tailEnd/>
          </a:ln>
        </p:spPr>
        <p:txBody>
          <a:bodyPr wrap="none" anchor="ctr">
            <a:spAutoFit/>
          </a:bodyPr>
          <a:lstStyle/>
          <a:p>
            <a:pPr algn="ctr" eaLnBrk="0" hangingPunct="0"/>
            <a:r>
              <a:rPr lang="en-US" altLang="zh-CN" sz="2000" dirty="0">
                <a:latin typeface="+mn-lt"/>
                <a:ea typeface="宋体" charset="0"/>
                <a:cs typeface="宋体" charset="0"/>
              </a:rPr>
              <a:t>Why?</a:t>
            </a:r>
          </a:p>
        </p:txBody>
      </p:sp>
      <p:sp>
        <p:nvSpPr>
          <p:cNvPr id="55301" name="TextBox 5"/>
          <p:cNvSpPr txBox="1">
            <a:spLocks noChangeArrowheads="1"/>
          </p:cNvSpPr>
          <p:nvPr/>
        </p:nvSpPr>
        <p:spPr bwMode="auto">
          <a:xfrm>
            <a:off x="7620000" y="-33338"/>
            <a:ext cx="11668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Arial Unicode MS" charset="0"/>
              </a:defRPr>
            </a:lvl1pPr>
            <a:lvl2pPr marL="742950" indent="-285750" eaLnBrk="0" hangingPunct="0">
              <a:defRPr sz="2400">
                <a:solidFill>
                  <a:schemeClr val="tx1"/>
                </a:solidFill>
                <a:latin typeface="Lucida Sans" charset="0"/>
                <a:ea typeface="Arial Unicode MS" charset="0"/>
                <a:cs typeface="Arial Unicode MS" charset="0"/>
              </a:defRPr>
            </a:lvl2pPr>
            <a:lvl3pPr marL="1143000" indent="-228600" eaLnBrk="0" hangingPunct="0">
              <a:defRPr sz="2400">
                <a:solidFill>
                  <a:schemeClr val="tx1"/>
                </a:solidFill>
                <a:latin typeface="Lucida Sans" charset="0"/>
                <a:ea typeface="Arial Unicode MS" charset="0"/>
                <a:cs typeface="Arial Unicode MS" charset="0"/>
              </a:defRPr>
            </a:lvl3pPr>
            <a:lvl4pPr marL="1600200" indent="-228600" eaLnBrk="0" hangingPunct="0">
              <a:defRPr sz="2400">
                <a:solidFill>
                  <a:schemeClr val="tx1"/>
                </a:solidFill>
                <a:latin typeface="Lucida Sans" charset="0"/>
                <a:ea typeface="Arial Unicode MS" charset="0"/>
                <a:cs typeface="Arial Unicode MS" charset="0"/>
              </a:defRPr>
            </a:lvl4pPr>
            <a:lvl5pPr marL="2057400" indent="-228600" eaLnBrk="0" hangingPunct="0">
              <a:defRPr sz="2400">
                <a:solidFill>
                  <a:schemeClr val="tx1"/>
                </a:solidFill>
                <a:latin typeface="Lucida Sans" charset="0"/>
                <a:ea typeface="Arial Unicode MS" charset="0"/>
                <a:cs typeface="Arial Unicode MS" charset="0"/>
              </a:defRPr>
            </a:lvl5pPr>
            <a:lvl6pPr marL="25146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29718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34290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38862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pPr eaLnBrk="1" hangingPunct="1"/>
            <a:r>
              <a:rPr lang="en-US" sz="1600">
                <a:solidFill>
                  <a:srgbClr val="FBFCFF"/>
                </a:solidFill>
              </a:rPr>
              <a:t>Sec. 9.2.3</a:t>
            </a:r>
          </a:p>
        </p:txBody>
      </p:sp>
    </p:spTree>
    <p:extLst>
      <p:ext uri="{BB962C8B-B14F-4D97-AF65-F5344CB8AC3E}">
        <p14:creationId xmlns:p14="http://schemas.microsoft.com/office/powerpoint/2010/main" val="16615835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r>
              <a:rPr lang="en-US" altLang="zh-CN" dirty="0" smtClean="0">
                <a:latin typeface="Calibri" charset="0"/>
                <a:ea typeface="宋体" charset="0"/>
                <a:cs typeface="宋体" charset="0"/>
              </a:rPr>
              <a:t>Simple Co-occurrence </a:t>
            </a:r>
            <a:r>
              <a:rPr lang="en-US" altLang="zh-CN" dirty="0">
                <a:latin typeface="Calibri" charset="0"/>
                <a:ea typeface="宋体" charset="0"/>
                <a:cs typeface="宋体" charset="0"/>
              </a:rPr>
              <a:t>Thesaurus</a:t>
            </a:r>
          </a:p>
        </p:txBody>
      </p:sp>
      <p:sp>
        <p:nvSpPr>
          <p:cNvPr id="56323" name="Rectangle 3"/>
          <p:cNvSpPr>
            <a:spLocks noGrp="1" noChangeArrowheads="1"/>
          </p:cNvSpPr>
          <p:nvPr>
            <p:ph type="body" idx="1"/>
          </p:nvPr>
        </p:nvSpPr>
        <p:spPr>
          <a:xfrm>
            <a:off x="685800" y="1752600"/>
            <a:ext cx="7772400" cy="1447800"/>
          </a:xfrm>
        </p:spPr>
        <p:txBody>
          <a:bodyPr/>
          <a:lstStyle/>
          <a:p>
            <a:pPr eaLnBrk="1" hangingPunct="1"/>
            <a:r>
              <a:rPr lang="en-US" altLang="zh-CN" sz="2200" dirty="0">
                <a:latin typeface="Calibri" charset="0"/>
                <a:ea typeface="宋体" charset="0"/>
                <a:cs typeface="Arial" charset="0"/>
              </a:rPr>
              <a:t>Simplest way to compute one is based on term-term similarities in </a:t>
            </a:r>
            <a:r>
              <a:rPr lang="en-US" altLang="zh-CN" sz="2200" i="1" dirty="0">
                <a:latin typeface="Calibri" charset="0"/>
                <a:ea typeface="宋体" charset="0"/>
                <a:cs typeface="Arial" charset="0"/>
              </a:rPr>
              <a:t>C = AA</a:t>
            </a:r>
            <a:r>
              <a:rPr lang="en-US" altLang="zh-CN" sz="2200" i="1" baseline="30000" dirty="0">
                <a:latin typeface="Calibri" charset="0"/>
                <a:ea typeface="宋体" charset="0"/>
                <a:cs typeface="Arial" charset="0"/>
              </a:rPr>
              <a:t>T </a:t>
            </a:r>
            <a:r>
              <a:rPr lang="en-US" altLang="zh-CN" sz="2200" dirty="0">
                <a:latin typeface="Calibri" charset="0"/>
                <a:ea typeface="宋体" charset="0"/>
                <a:cs typeface="Arial" charset="0"/>
              </a:rPr>
              <a:t>where </a:t>
            </a:r>
            <a:r>
              <a:rPr lang="en-US" altLang="zh-CN" sz="2200" i="1" dirty="0">
                <a:latin typeface="Calibri" charset="0"/>
                <a:ea typeface="宋体" charset="0"/>
                <a:cs typeface="Arial" charset="0"/>
              </a:rPr>
              <a:t>A</a:t>
            </a:r>
            <a:r>
              <a:rPr lang="en-US" altLang="zh-CN" sz="2200" dirty="0">
                <a:latin typeface="Calibri" charset="0"/>
                <a:ea typeface="宋体" charset="0"/>
                <a:cs typeface="Arial" charset="0"/>
              </a:rPr>
              <a:t> is term-document matrix.</a:t>
            </a:r>
            <a:endParaRPr lang="en-US" altLang="zh-CN" sz="2200" baseline="30000" dirty="0">
              <a:latin typeface="Calibri" charset="0"/>
              <a:ea typeface="宋体" charset="0"/>
              <a:cs typeface="Arial" charset="0"/>
            </a:endParaRPr>
          </a:p>
          <a:p>
            <a:pPr eaLnBrk="1" hangingPunct="1"/>
            <a:r>
              <a:rPr lang="en-US" altLang="zh-CN" sz="2200" i="1" dirty="0" err="1">
                <a:latin typeface="Calibri" charset="0"/>
                <a:ea typeface="宋体" charset="0"/>
                <a:cs typeface="Arial" charset="0"/>
              </a:rPr>
              <a:t>w</a:t>
            </a:r>
            <a:r>
              <a:rPr lang="en-US" altLang="zh-CN" sz="2200" i="1" baseline="-25000" dirty="0" err="1">
                <a:latin typeface="Calibri" charset="0"/>
                <a:ea typeface="宋体" charset="0"/>
                <a:cs typeface="Arial" charset="0"/>
              </a:rPr>
              <a:t>i,j</a:t>
            </a:r>
            <a:r>
              <a:rPr lang="en-US" altLang="zh-CN" sz="2200" i="1" dirty="0">
                <a:latin typeface="Calibri" charset="0"/>
                <a:ea typeface="宋体" charset="0"/>
                <a:cs typeface="Arial" charset="0"/>
              </a:rPr>
              <a:t> = </a:t>
            </a:r>
            <a:r>
              <a:rPr lang="en-US" altLang="zh-CN" sz="2200" dirty="0">
                <a:latin typeface="Calibri" charset="0"/>
                <a:ea typeface="宋体" charset="0"/>
                <a:cs typeface="Arial" charset="0"/>
              </a:rPr>
              <a:t>(normalized) weight for (</a:t>
            </a:r>
            <a:r>
              <a:rPr lang="en-US" altLang="zh-CN" sz="2200" i="1" dirty="0" err="1">
                <a:latin typeface="Calibri" charset="0"/>
                <a:ea typeface="宋体" charset="0"/>
                <a:cs typeface="Arial" charset="0"/>
              </a:rPr>
              <a:t>t</a:t>
            </a:r>
            <a:r>
              <a:rPr lang="en-US" altLang="zh-CN" sz="2200" i="1" baseline="-25000" dirty="0" err="1">
                <a:latin typeface="Calibri" charset="0"/>
                <a:ea typeface="宋体" charset="0"/>
                <a:cs typeface="Arial" charset="0"/>
              </a:rPr>
              <a:t>i</a:t>
            </a:r>
            <a:r>
              <a:rPr lang="en-US" altLang="zh-CN" sz="2200" i="1" baseline="-25000" dirty="0">
                <a:latin typeface="Calibri" charset="0"/>
                <a:ea typeface="宋体" charset="0"/>
                <a:cs typeface="Arial" charset="0"/>
              </a:rPr>
              <a:t> </a:t>
            </a:r>
            <a:r>
              <a:rPr lang="en-US" altLang="zh-CN" sz="2200" i="1" dirty="0">
                <a:latin typeface="Calibri" charset="0"/>
                <a:ea typeface="宋体" charset="0"/>
                <a:cs typeface="Arial" charset="0"/>
              </a:rPr>
              <a:t>,</a:t>
            </a:r>
            <a:r>
              <a:rPr lang="en-US" altLang="zh-CN" sz="2200" b="1" i="1" dirty="0" err="1">
                <a:latin typeface="Calibri" charset="0"/>
                <a:ea typeface="宋体" charset="0"/>
                <a:cs typeface="Arial" charset="0"/>
              </a:rPr>
              <a:t>d</a:t>
            </a:r>
            <a:r>
              <a:rPr lang="en-US" altLang="zh-CN" sz="2200" i="1" baseline="-25000" dirty="0" err="1">
                <a:latin typeface="Calibri" charset="0"/>
                <a:ea typeface="宋体" charset="0"/>
                <a:cs typeface="Arial" charset="0"/>
              </a:rPr>
              <a:t>j</a:t>
            </a:r>
            <a:r>
              <a:rPr lang="en-US" altLang="zh-CN" sz="2200" dirty="0">
                <a:latin typeface="Calibri" charset="0"/>
                <a:ea typeface="宋体" charset="0"/>
                <a:cs typeface="Arial" charset="0"/>
              </a:rPr>
              <a:t>)</a:t>
            </a:r>
          </a:p>
          <a:p>
            <a:pPr eaLnBrk="1" hangingPunct="1"/>
            <a:endParaRPr lang="en-US" altLang="zh-CN" sz="2200" dirty="0">
              <a:latin typeface="Calibri" charset="0"/>
              <a:ea typeface="宋体" charset="0"/>
              <a:cs typeface="Arial" charset="0"/>
            </a:endParaRPr>
          </a:p>
          <a:p>
            <a:pPr eaLnBrk="1" hangingPunct="1"/>
            <a:endParaRPr lang="en-US" altLang="zh-CN" sz="2200" dirty="0">
              <a:latin typeface="Calibri" charset="0"/>
              <a:ea typeface="宋体" charset="0"/>
              <a:cs typeface="Arial" charset="0"/>
            </a:endParaRPr>
          </a:p>
          <a:p>
            <a:pPr eaLnBrk="1" hangingPunct="1"/>
            <a:endParaRPr lang="en-US" altLang="zh-CN" sz="2200" dirty="0">
              <a:latin typeface="Calibri" charset="0"/>
              <a:ea typeface="宋体" charset="0"/>
              <a:cs typeface="Arial" charset="0"/>
            </a:endParaRPr>
          </a:p>
          <a:p>
            <a:pPr eaLnBrk="1" hangingPunct="1"/>
            <a:endParaRPr lang="en-US" altLang="zh-CN" sz="2200" dirty="0">
              <a:latin typeface="Calibri" charset="0"/>
              <a:ea typeface="宋体" charset="0"/>
              <a:cs typeface="Arial" charset="0"/>
            </a:endParaRPr>
          </a:p>
          <a:p>
            <a:pPr eaLnBrk="1" hangingPunct="1"/>
            <a:endParaRPr lang="en-US" altLang="zh-CN" sz="2200" dirty="0">
              <a:latin typeface="Calibri" charset="0"/>
              <a:ea typeface="宋体" charset="0"/>
              <a:cs typeface="Arial" charset="0"/>
            </a:endParaRPr>
          </a:p>
          <a:p>
            <a:pPr eaLnBrk="1" hangingPunct="1"/>
            <a:endParaRPr lang="en-US" altLang="zh-CN" sz="2200" dirty="0">
              <a:latin typeface="Calibri" charset="0"/>
              <a:ea typeface="宋体" charset="0"/>
              <a:cs typeface="Arial" charset="0"/>
            </a:endParaRPr>
          </a:p>
          <a:p>
            <a:pPr eaLnBrk="1" hangingPunct="1"/>
            <a:endParaRPr lang="en-US" altLang="zh-CN" sz="2200" dirty="0">
              <a:latin typeface="Calibri" charset="0"/>
              <a:ea typeface="宋体" charset="0"/>
              <a:cs typeface="Arial" charset="0"/>
            </a:endParaRPr>
          </a:p>
          <a:p>
            <a:pPr eaLnBrk="1" hangingPunct="1"/>
            <a:r>
              <a:rPr lang="en-US" altLang="zh-CN" sz="2200" dirty="0">
                <a:latin typeface="Calibri" charset="0"/>
                <a:ea typeface="宋体" charset="0"/>
                <a:cs typeface="Arial" charset="0"/>
              </a:rPr>
              <a:t>For each </a:t>
            </a:r>
            <a:r>
              <a:rPr lang="en-US" altLang="zh-CN" sz="2200" i="1" dirty="0" err="1">
                <a:latin typeface="Calibri" charset="0"/>
                <a:ea typeface="宋体" charset="0"/>
                <a:cs typeface="Arial" charset="0"/>
              </a:rPr>
              <a:t>t</a:t>
            </a:r>
            <a:r>
              <a:rPr lang="en-US" altLang="zh-CN" sz="2200" i="1" baseline="-25000" dirty="0" err="1">
                <a:latin typeface="Calibri" charset="0"/>
                <a:ea typeface="宋体" charset="0"/>
                <a:cs typeface="Arial" charset="0"/>
              </a:rPr>
              <a:t>i</a:t>
            </a:r>
            <a:r>
              <a:rPr lang="en-US" altLang="zh-CN" sz="2200" dirty="0">
                <a:latin typeface="Calibri" charset="0"/>
                <a:ea typeface="宋体" charset="0"/>
                <a:cs typeface="Arial" charset="0"/>
              </a:rPr>
              <a:t>, pick terms with high values in </a:t>
            </a:r>
            <a:r>
              <a:rPr lang="en-US" altLang="zh-CN" sz="2200" i="1" dirty="0">
                <a:latin typeface="Calibri" charset="0"/>
                <a:ea typeface="宋体" charset="0"/>
                <a:cs typeface="Arial" charset="0"/>
              </a:rPr>
              <a:t>C</a:t>
            </a:r>
            <a:r>
              <a:rPr lang="en-US" altLang="zh-CN" sz="2200" dirty="0">
                <a:latin typeface="Calibri" charset="0"/>
                <a:ea typeface="宋体" charset="0"/>
                <a:cs typeface="Arial" charset="0"/>
              </a:rPr>
              <a:t> </a:t>
            </a:r>
          </a:p>
        </p:txBody>
      </p:sp>
      <p:sp>
        <p:nvSpPr>
          <p:cNvPr id="1373188" name="Rectangle 4"/>
          <p:cNvSpPr>
            <a:spLocks noChangeArrowheads="1"/>
          </p:cNvSpPr>
          <p:nvPr/>
        </p:nvSpPr>
        <p:spPr bwMode="auto">
          <a:xfrm>
            <a:off x="1219200" y="3306763"/>
            <a:ext cx="4648200" cy="2209800"/>
          </a:xfrm>
          <a:prstGeom prst="rect">
            <a:avLst/>
          </a:prstGeom>
          <a:gradFill rotWithShape="0">
            <a:gsLst>
              <a:gs pos="0">
                <a:schemeClr val="accent1"/>
              </a:gs>
              <a:gs pos="100000">
                <a:schemeClr val="accent1">
                  <a:gamma/>
                  <a:shade val="46275"/>
                  <a:invGamma/>
                </a:schemeClr>
              </a:gs>
            </a:gsLst>
            <a:lin ang="5400000" scaled="1"/>
          </a:gradFill>
          <a:ln w="9525">
            <a:solidFill>
              <a:schemeClr val="hlink"/>
            </a:solidFill>
            <a:miter lim="800000"/>
            <a:headEnd/>
            <a:tailEnd/>
          </a:ln>
          <a:effectLst/>
        </p:spPr>
        <p:txBody>
          <a:bodyPr wrap="none" anchor="ctr"/>
          <a:lstStyle/>
          <a:p>
            <a:pPr>
              <a:defRPr/>
            </a:pPr>
            <a:endParaRPr lang="en-US">
              <a:ea typeface="+mn-ea"/>
            </a:endParaRPr>
          </a:p>
        </p:txBody>
      </p:sp>
      <p:sp>
        <p:nvSpPr>
          <p:cNvPr id="56325" name="Rectangle 5"/>
          <p:cNvSpPr>
            <a:spLocks noChangeArrowheads="1"/>
          </p:cNvSpPr>
          <p:nvPr/>
        </p:nvSpPr>
        <p:spPr bwMode="auto">
          <a:xfrm>
            <a:off x="1219200" y="3916363"/>
            <a:ext cx="4648200" cy="228600"/>
          </a:xfrm>
          <a:prstGeom prst="rect">
            <a:avLst/>
          </a:prstGeom>
          <a:solidFill>
            <a:schemeClr val="hlink"/>
          </a:solidFill>
          <a:ln w="9525">
            <a:solidFill>
              <a:schemeClr val="tx1"/>
            </a:solidFill>
            <a:miter lim="800000"/>
            <a:headEnd/>
            <a:tailEnd/>
          </a:ln>
        </p:spPr>
        <p:txBody>
          <a:bodyPr wrap="none" anchor="ctr"/>
          <a:lstStyle/>
          <a:p>
            <a:endParaRPr lang="en-US"/>
          </a:p>
        </p:txBody>
      </p:sp>
      <p:sp>
        <p:nvSpPr>
          <p:cNvPr id="56326" name="Text Box 6"/>
          <p:cNvSpPr txBox="1">
            <a:spLocks noChangeArrowheads="1"/>
          </p:cNvSpPr>
          <p:nvPr/>
        </p:nvSpPr>
        <p:spPr bwMode="auto">
          <a:xfrm>
            <a:off x="762000" y="3810000"/>
            <a:ext cx="685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Arial Unicode MS" charset="0"/>
              </a:defRPr>
            </a:lvl1pPr>
            <a:lvl2pPr marL="742950" indent="-285750" eaLnBrk="0" hangingPunct="0">
              <a:defRPr sz="2400">
                <a:solidFill>
                  <a:schemeClr val="tx1"/>
                </a:solidFill>
                <a:latin typeface="Lucida Sans" charset="0"/>
                <a:ea typeface="Arial Unicode MS" charset="0"/>
                <a:cs typeface="Arial Unicode MS" charset="0"/>
              </a:defRPr>
            </a:lvl2pPr>
            <a:lvl3pPr marL="1143000" indent="-228600" eaLnBrk="0" hangingPunct="0">
              <a:defRPr sz="2400">
                <a:solidFill>
                  <a:schemeClr val="tx1"/>
                </a:solidFill>
                <a:latin typeface="Lucida Sans" charset="0"/>
                <a:ea typeface="Arial Unicode MS" charset="0"/>
                <a:cs typeface="Arial Unicode MS" charset="0"/>
              </a:defRPr>
            </a:lvl3pPr>
            <a:lvl4pPr marL="1600200" indent="-228600" eaLnBrk="0" hangingPunct="0">
              <a:defRPr sz="2400">
                <a:solidFill>
                  <a:schemeClr val="tx1"/>
                </a:solidFill>
                <a:latin typeface="Lucida Sans" charset="0"/>
                <a:ea typeface="Arial Unicode MS" charset="0"/>
                <a:cs typeface="Arial Unicode MS" charset="0"/>
              </a:defRPr>
            </a:lvl4pPr>
            <a:lvl5pPr marL="2057400" indent="-228600" eaLnBrk="0" hangingPunct="0">
              <a:defRPr sz="2400">
                <a:solidFill>
                  <a:schemeClr val="tx1"/>
                </a:solidFill>
                <a:latin typeface="Lucida Sans" charset="0"/>
                <a:ea typeface="Arial Unicode MS" charset="0"/>
                <a:cs typeface="Arial Unicode MS" charset="0"/>
              </a:defRPr>
            </a:lvl5pPr>
            <a:lvl6pPr marL="25146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29718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34290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38862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r>
              <a:rPr lang="en-US" altLang="zh-CN" b="1" i="1">
                <a:latin typeface="Tahoma" charset="0"/>
                <a:ea typeface="宋体" charset="0"/>
                <a:cs typeface="宋体" charset="0"/>
              </a:rPr>
              <a:t>t</a:t>
            </a:r>
            <a:r>
              <a:rPr lang="en-US" altLang="zh-CN" i="1" baseline="-25000">
                <a:latin typeface="Tahoma" charset="0"/>
                <a:ea typeface="宋体" charset="0"/>
                <a:cs typeface="宋体" charset="0"/>
              </a:rPr>
              <a:t>i</a:t>
            </a:r>
            <a:endParaRPr lang="en-US" altLang="zh-CN" i="1">
              <a:latin typeface="Tahoma" charset="0"/>
              <a:ea typeface="宋体" charset="0"/>
              <a:cs typeface="宋体" charset="0"/>
            </a:endParaRPr>
          </a:p>
        </p:txBody>
      </p:sp>
      <p:sp>
        <p:nvSpPr>
          <p:cNvPr id="56327" name="Rectangle 7"/>
          <p:cNvSpPr>
            <a:spLocks noChangeArrowheads="1"/>
          </p:cNvSpPr>
          <p:nvPr/>
        </p:nvSpPr>
        <p:spPr bwMode="auto">
          <a:xfrm>
            <a:off x="4343400" y="3306763"/>
            <a:ext cx="228600" cy="2209800"/>
          </a:xfrm>
          <a:prstGeom prst="rect">
            <a:avLst/>
          </a:prstGeom>
          <a:solidFill>
            <a:schemeClr val="folHlink"/>
          </a:solidFill>
          <a:ln w="9525">
            <a:solidFill>
              <a:schemeClr val="tx1"/>
            </a:solidFill>
            <a:miter lim="800000"/>
            <a:headEnd/>
            <a:tailEnd/>
          </a:ln>
        </p:spPr>
        <p:txBody>
          <a:bodyPr wrap="none" anchor="ctr"/>
          <a:lstStyle/>
          <a:p>
            <a:endParaRPr lang="en-US"/>
          </a:p>
        </p:txBody>
      </p:sp>
      <p:sp>
        <p:nvSpPr>
          <p:cNvPr id="56328" name="Rectangle 8"/>
          <p:cNvSpPr>
            <a:spLocks noChangeArrowheads="1"/>
          </p:cNvSpPr>
          <p:nvPr/>
        </p:nvSpPr>
        <p:spPr bwMode="auto">
          <a:xfrm>
            <a:off x="4343400" y="3916363"/>
            <a:ext cx="228600" cy="228600"/>
          </a:xfrm>
          <a:prstGeom prst="rect">
            <a:avLst/>
          </a:prstGeom>
          <a:solidFill>
            <a:schemeClr val="bg1"/>
          </a:solidFill>
          <a:ln w="9525">
            <a:solidFill>
              <a:schemeClr val="bg2"/>
            </a:solidFill>
            <a:miter lim="800000"/>
            <a:headEnd/>
            <a:tailEnd/>
          </a:ln>
        </p:spPr>
        <p:txBody>
          <a:bodyPr wrap="none" anchor="ctr"/>
          <a:lstStyle/>
          <a:p>
            <a:endParaRPr lang="en-US"/>
          </a:p>
        </p:txBody>
      </p:sp>
      <p:sp>
        <p:nvSpPr>
          <p:cNvPr id="56329" name="Text Box 9"/>
          <p:cNvSpPr txBox="1">
            <a:spLocks noChangeArrowheads="1"/>
          </p:cNvSpPr>
          <p:nvPr/>
        </p:nvSpPr>
        <p:spPr bwMode="auto">
          <a:xfrm>
            <a:off x="4267200" y="2819400"/>
            <a:ext cx="685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Arial Unicode MS" charset="0"/>
              </a:defRPr>
            </a:lvl1pPr>
            <a:lvl2pPr marL="742950" indent="-285750" eaLnBrk="0" hangingPunct="0">
              <a:defRPr sz="2400">
                <a:solidFill>
                  <a:schemeClr val="tx1"/>
                </a:solidFill>
                <a:latin typeface="Lucida Sans" charset="0"/>
                <a:ea typeface="Arial Unicode MS" charset="0"/>
                <a:cs typeface="Arial Unicode MS" charset="0"/>
              </a:defRPr>
            </a:lvl2pPr>
            <a:lvl3pPr marL="1143000" indent="-228600" eaLnBrk="0" hangingPunct="0">
              <a:defRPr sz="2400">
                <a:solidFill>
                  <a:schemeClr val="tx1"/>
                </a:solidFill>
                <a:latin typeface="Lucida Sans" charset="0"/>
                <a:ea typeface="Arial Unicode MS" charset="0"/>
                <a:cs typeface="Arial Unicode MS" charset="0"/>
              </a:defRPr>
            </a:lvl3pPr>
            <a:lvl4pPr marL="1600200" indent="-228600" eaLnBrk="0" hangingPunct="0">
              <a:defRPr sz="2400">
                <a:solidFill>
                  <a:schemeClr val="tx1"/>
                </a:solidFill>
                <a:latin typeface="Lucida Sans" charset="0"/>
                <a:ea typeface="Arial Unicode MS" charset="0"/>
                <a:cs typeface="Arial Unicode MS" charset="0"/>
              </a:defRPr>
            </a:lvl4pPr>
            <a:lvl5pPr marL="2057400" indent="-228600" eaLnBrk="0" hangingPunct="0">
              <a:defRPr sz="2400">
                <a:solidFill>
                  <a:schemeClr val="tx1"/>
                </a:solidFill>
                <a:latin typeface="Lucida Sans" charset="0"/>
                <a:ea typeface="Arial Unicode MS" charset="0"/>
                <a:cs typeface="Arial Unicode MS" charset="0"/>
              </a:defRPr>
            </a:lvl5pPr>
            <a:lvl6pPr marL="25146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29718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34290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38862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pPr>
              <a:spcBef>
                <a:spcPct val="50000"/>
              </a:spcBef>
            </a:pPr>
            <a:r>
              <a:rPr lang="en-US" altLang="zh-CN" b="1" i="1">
                <a:latin typeface="Tahoma" charset="0"/>
                <a:ea typeface="宋体" charset="0"/>
                <a:cs typeface="宋体" charset="0"/>
              </a:rPr>
              <a:t>d</a:t>
            </a:r>
            <a:r>
              <a:rPr lang="en-US" altLang="zh-CN" i="1" baseline="-25000">
                <a:latin typeface="Tahoma" charset="0"/>
                <a:ea typeface="宋体" charset="0"/>
                <a:cs typeface="宋体" charset="0"/>
              </a:rPr>
              <a:t>j</a:t>
            </a:r>
            <a:endParaRPr lang="en-US" altLang="zh-CN" i="1">
              <a:latin typeface="Tahoma" charset="0"/>
              <a:ea typeface="宋体" charset="0"/>
              <a:cs typeface="宋体" charset="0"/>
            </a:endParaRPr>
          </a:p>
        </p:txBody>
      </p:sp>
      <p:sp>
        <p:nvSpPr>
          <p:cNvPr id="56330" name="Text Box 10"/>
          <p:cNvSpPr txBox="1">
            <a:spLocks noChangeArrowheads="1"/>
          </p:cNvSpPr>
          <p:nvPr/>
        </p:nvSpPr>
        <p:spPr bwMode="auto">
          <a:xfrm>
            <a:off x="5721350" y="2971800"/>
            <a:ext cx="688975"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Arial Unicode MS" charset="0"/>
              </a:defRPr>
            </a:lvl1pPr>
            <a:lvl2pPr marL="742950" indent="-285750" eaLnBrk="0" hangingPunct="0">
              <a:defRPr sz="2400">
                <a:solidFill>
                  <a:schemeClr val="tx1"/>
                </a:solidFill>
                <a:latin typeface="Lucida Sans" charset="0"/>
                <a:ea typeface="Arial Unicode MS" charset="0"/>
                <a:cs typeface="Arial Unicode MS" charset="0"/>
              </a:defRPr>
            </a:lvl2pPr>
            <a:lvl3pPr marL="1143000" indent="-228600" eaLnBrk="0" hangingPunct="0">
              <a:defRPr sz="2400">
                <a:solidFill>
                  <a:schemeClr val="tx1"/>
                </a:solidFill>
                <a:latin typeface="Lucida Sans" charset="0"/>
                <a:ea typeface="Arial Unicode MS" charset="0"/>
                <a:cs typeface="Arial Unicode MS" charset="0"/>
              </a:defRPr>
            </a:lvl3pPr>
            <a:lvl4pPr marL="1600200" indent="-228600" eaLnBrk="0" hangingPunct="0">
              <a:defRPr sz="2400">
                <a:solidFill>
                  <a:schemeClr val="tx1"/>
                </a:solidFill>
                <a:latin typeface="Lucida Sans" charset="0"/>
                <a:ea typeface="Arial Unicode MS" charset="0"/>
                <a:cs typeface="Arial Unicode MS" charset="0"/>
              </a:defRPr>
            </a:lvl4pPr>
            <a:lvl5pPr marL="2057400" indent="-228600" eaLnBrk="0" hangingPunct="0">
              <a:defRPr sz="2400">
                <a:solidFill>
                  <a:schemeClr val="tx1"/>
                </a:solidFill>
                <a:latin typeface="Lucida Sans" charset="0"/>
                <a:ea typeface="Arial Unicode MS" charset="0"/>
                <a:cs typeface="Arial Unicode MS" charset="0"/>
              </a:defRPr>
            </a:lvl5pPr>
            <a:lvl6pPr marL="25146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29718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34290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38862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r>
              <a:rPr lang="en-US" altLang="zh-CN" sz="2000" i="1">
                <a:latin typeface="Tahoma" charset="0"/>
                <a:ea typeface="宋体" charset="0"/>
                <a:cs typeface="宋体" charset="0"/>
              </a:rPr>
              <a:t>N</a:t>
            </a:r>
          </a:p>
        </p:txBody>
      </p:sp>
      <p:sp>
        <p:nvSpPr>
          <p:cNvPr id="56331" name="Text Box 11"/>
          <p:cNvSpPr txBox="1">
            <a:spLocks noChangeArrowheads="1"/>
          </p:cNvSpPr>
          <p:nvPr/>
        </p:nvSpPr>
        <p:spPr bwMode="auto">
          <a:xfrm>
            <a:off x="782638" y="5318125"/>
            <a:ext cx="688975"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Arial Unicode MS" charset="0"/>
              </a:defRPr>
            </a:lvl1pPr>
            <a:lvl2pPr marL="742950" indent="-285750" eaLnBrk="0" hangingPunct="0">
              <a:defRPr sz="2400">
                <a:solidFill>
                  <a:schemeClr val="tx1"/>
                </a:solidFill>
                <a:latin typeface="Lucida Sans" charset="0"/>
                <a:ea typeface="Arial Unicode MS" charset="0"/>
                <a:cs typeface="Arial Unicode MS" charset="0"/>
              </a:defRPr>
            </a:lvl2pPr>
            <a:lvl3pPr marL="1143000" indent="-228600" eaLnBrk="0" hangingPunct="0">
              <a:defRPr sz="2400">
                <a:solidFill>
                  <a:schemeClr val="tx1"/>
                </a:solidFill>
                <a:latin typeface="Lucida Sans" charset="0"/>
                <a:ea typeface="Arial Unicode MS" charset="0"/>
                <a:cs typeface="Arial Unicode MS" charset="0"/>
              </a:defRPr>
            </a:lvl3pPr>
            <a:lvl4pPr marL="1600200" indent="-228600" eaLnBrk="0" hangingPunct="0">
              <a:defRPr sz="2400">
                <a:solidFill>
                  <a:schemeClr val="tx1"/>
                </a:solidFill>
                <a:latin typeface="Lucida Sans" charset="0"/>
                <a:ea typeface="Arial Unicode MS" charset="0"/>
                <a:cs typeface="Arial Unicode MS" charset="0"/>
              </a:defRPr>
            </a:lvl4pPr>
            <a:lvl5pPr marL="2057400" indent="-228600" eaLnBrk="0" hangingPunct="0">
              <a:defRPr sz="2400">
                <a:solidFill>
                  <a:schemeClr val="tx1"/>
                </a:solidFill>
                <a:latin typeface="Lucida Sans" charset="0"/>
                <a:ea typeface="Arial Unicode MS" charset="0"/>
                <a:cs typeface="Arial Unicode MS" charset="0"/>
              </a:defRPr>
            </a:lvl5pPr>
            <a:lvl6pPr marL="25146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29718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34290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38862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r>
              <a:rPr lang="en-US" altLang="zh-CN" sz="2000" i="1">
                <a:latin typeface="Tahoma" charset="0"/>
                <a:ea typeface="宋体" charset="0"/>
                <a:cs typeface="宋体" charset="0"/>
              </a:rPr>
              <a:t>M</a:t>
            </a:r>
          </a:p>
        </p:txBody>
      </p:sp>
      <p:sp>
        <p:nvSpPr>
          <p:cNvPr id="1373198" name="Rectangle 14"/>
          <p:cNvSpPr>
            <a:spLocks noChangeArrowheads="1"/>
          </p:cNvSpPr>
          <p:nvPr/>
        </p:nvSpPr>
        <p:spPr bwMode="auto">
          <a:xfrm>
            <a:off x="7162800" y="3625850"/>
            <a:ext cx="1828800" cy="2462213"/>
          </a:xfrm>
          <a:prstGeom prst="rect">
            <a:avLst/>
          </a:prstGeom>
          <a:solidFill>
            <a:schemeClr val="accent2"/>
          </a:solidFill>
          <a:ln w="9525">
            <a:noFill/>
            <a:miter lim="800000"/>
            <a:headEnd/>
            <a:tailEnd/>
          </a:ln>
        </p:spPr>
        <p:txBody>
          <a:bodyPr anchor="ctr">
            <a:spAutoFit/>
          </a:bodyPr>
          <a:lstStyle/>
          <a:p>
            <a:r>
              <a:rPr lang="en-US" altLang="zh-CN" sz="2200">
                <a:ea typeface="宋体" charset="0"/>
                <a:cs typeface="宋体" charset="0"/>
              </a:rPr>
              <a:t>What does </a:t>
            </a:r>
            <a:r>
              <a:rPr lang="en-US" altLang="zh-CN" sz="2200" i="1">
                <a:ea typeface="宋体" charset="0"/>
                <a:cs typeface="宋体" charset="0"/>
              </a:rPr>
              <a:t>C</a:t>
            </a:r>
            <a:r>
              <a:rPr lang="en-US" altLang="zh-CN" sz="2200">
                <a:ea typeface="宋体" charset="0"/>
                <a:cs typeface="宋体" charset="0"/>
              </a:rPr>
              <a:t> contain if </a:t>
            </a:r>
            <a:r>
              <a:rPr lang="en-US" altLang="zh-CN" sz="2200" i="1">
                <a:ea typeface="宋体" charset="0"/>
                <a:cs typeface="宋体" charset="0"/>
              </a:rPr>
              <a:t>A</a:t>
            </a:r>
            <a:r>
              <a:rPr lang="en-US" altLang="zh-CN" sz="2200">
                <a:ea typeface="宋体" charset="0"/>
                <a:cs typeface="宋体" charset="0"/>
              </a:rPr>
              <a:t> is a term-doc incidence (0/1) matrix?</a:t>
            </a:r>
          </a:p>
        </p:txBody>
      </p:sp>
      <p:sp>
        <p:nvSpPr>
          <p:cNvPr id="56333" name="TextBox 13"/>
          <p:cNvSpPr txBox="1">
            <a:spLocks noChangeArrowheads="1"/>
          </p:cNvSpPr>
          <p:nvPr/>
        </p:nvSpPr>
        <p:spPr bwMode="auto">
          <a:xfrm>
            <a:off x="7620000" y="-33338"/>
            <a:ext cx="11668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Arial Unicode MS" charset="0"/>
              </a:defRPr>
            </a:lvl1pPr>
            <a:lvl2pPr marL="742950" indent="-285750" eaLnBrk="0" hangingPunct="0">
              <a:defRPr sz="2400">
                <a:solidFill>
                  <a:schemeClr val="tx1"/>
                </a:solidFill>
                <a:latin typeface="Lucida Sans" charset="0"/>
                <a:ea typeface="Arial Unicode MS" charset="0"/>
                <a:cs typeface="Arial Unicode MS" charset="0"/>
              </a:defRPr>
            </a:lvl2pPr>
            <a:lvl3pPr marL="1143000" indent="-228600" eaLnBrk="0" hangingPunct="0">
              <a:defRPr sz="2400">
                <a:solidFill>
                  <a:schemeClr val="tx1"/>
                </a:solidFill>
                <a:latin typeface="Lucida Sans" charset="0"/>
                <a:ea typeface="Arial Unicode MS" charset="0"/>
                <a:cs typeface="Arial Unicode MS" charset="0"/>
              </a:defRPr>
            </a:lvl3pPr>
            <a:lvl4pPr marL="1600200" indent="-228600" eaLnBrk="0" hangingPunct="0">
              <a:defRPr sz="2400">
                <a:solidFill>
                  <a:schemeClr val="tx1"/>
                </a:solidFill>
                <a:latin typeface="Lucida Sans" charset="0"/>
                <a:ea typeface="Arial Unicode MS" charset="0"/>
                <a:cs typeface="Arial Unicode MS" charset="0"/>
              </a:defRPr>
            </a:lvl4pPr>
            <a:lvl5pPr marL="2057400" indent="-228600" eaLnBrk="0" hangingPunct="0">
              <a:defRPr sz="2400">
                <a:solidFill>
                  <a:schemeClr val="tx1"/>
                </a:solidFill>
                <a:latin typeface="Lucida Sans" charset="0"/>
                <a:ea typeface="Arial Unicode MS" charset="0"/>
                <a:cs typeface="Arial Unicode MS" charset="0"/>
              </a:defRPr>
            </a:lvl5pPr>
            <a:lvl6pPr marL="25146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29718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34290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38862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pPr eaLnBrk="1" hangingPunct="1"/>
            <a:r>
              <a:rPr lang="en-US" sz="1600">
                <a:solidFill>
                  <a:srgbClr val="FBFCFF"/>
                </a:solidFill>
              </a:rPr>
              <a:t>Sec. 9.2.3</a:t>
            </a:r>
          </a:p>
        </p:txBody>
      </p:sp>
      <p:sp>
        <p:nvSpPr>
          <p:cNvPr id="2" name="TextBox 1"/>
          <p:cNvSpPr txBox="1"/>
          <p:nvPr/>
        </p:nvSpPr>
        <p:spPr>
          <a:xfrm>
            <a:off x="304010" y="3276600"/>
            <a:ext cx="458780" cy="584775"/>
          </a:xfrm>
          <a:prstGeom prst="rect">
            <a:avLst/>
          </a:prstGeom>
          <a:noFill/>
        </p:spPr>
        <p:txBody>
          <a:bodyPr wrap="none" rtlCol="0">
            <a:spAutoFit/>
          </a:bodyPr>
          <a:lstStyle/>
          <a:p>
            <a:r>
              <a:rPr lang="en-US" sz="3200" i="1" dirty="0" smtClean="0"/>
              <a:t>A</a:t>
            </a:r>
            <a:endParaRPr lang="en-US" sz="3200" i="1" dirty="0"/>
          </a:p>
        </p:txBody>
      </p:sp>
    </p:spTree>
    <p:extLst>
      <p:ext uri="{BB962C8B-B14F-4D97-AF65-F5344CB8AC3E}">
        <p14:creationId xmlns:p14="http://schemas.microsoft.com/office/powerpoint/2010/main" val="34301398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731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319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Automatic thesaurus generation example </a:t>
            </a:r>
            <a:r>
              <a:rPr lang="mr-IN" dirty="0" smtClean="0"/>
              <a:t>…</a:t>
            </a:r>
            <a:r>
              <a:rPr lang="en-US" dirty="0" smtClean="0"/>
              <a:t> sort of works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905234839"/>
              </p:ext>
            </p:extLst>
          </p:nvPr>
        </p:nvGraphicFramePr>
        <p:xfrm>
          <a:off x="457200" y="1600200"/>
          <a:ext cx="8229600" cy="4079240"/>
        </p:xfrm>
        <a:graphic>
          <a:graphicData uri="http://schemas.openxmlformats.org/drawingml/2006/table">
            <a:tbl>
              <a:tblPr firstRow="1" bandRow="1">
                <a:tableStyleId>{5C22544A-7EE6-4342-B048-85BDC9FD1C3A}</a:tableStyleId>
              </a:tblPr>
              <a:tblGrid>
                <a:gridCol w="1981200"/>
                <a:gridCol w="6248400"/>
              </a:tblGrid>
              <a:tr h="370840">
                <a:tc>
                  <a:txBody>
                    <a:bodyPr/>
                    <a:lstStyle/>
                    <a:p>
                      <a:r>
                        <a:rPr lang="en-US" dirty="0" smtClean="0"/>
                        <a:t>Word</a:t>
                      </a:r>
                      <a:endParaRPr lang="en-US" dirty="0"/>
                    </a:p>
                  </a:txBody>
                  <a:tcPr/>
                </a:tc>
                <a:tc>
                  <a:txBody>
                    <a:bodyPr/>
                    <a:lstStyle/>
                    <a:p>
                      <a:r>
                        <a:rPr lang="en-US" dirty="0" smtClean="0"/>
                        <a:t>Nearest neighbors</a:t>
                      </a:r>
                      <a:endParaRPr lang="en-US" dirty="0"/>
                    </a:p>
                  </a:txBody>
                  <a:tcPr/>
                </a:tc>
              </a:tr>
              <a:tr h="370840">
                <a:tc>
                  <a:txBody>
                    <a:bodyPr/>
                    <a:lstStyle/>
                    <a:p>
                      <a:r>
                        <a:rPr lang="en-US" dirty="0" smtClean="0"/>
                        <a:t>absolutely</a:t>
                      </a:r>
                      <a:endParaRPr lang="en-US" dirty="0"/>
                    </a:p>
                  </a:txBody>
                  <a:tcPr/>
                </a:tc>
                <a:tc>
                  <a:txBody>
                    <a:bodyPr/>
                    <a:lstStyle/>
                    <a:p>
                      <a:r>
                        <a:rPr lang="en-US" dirty="0" smtClean="0"/>
                        <a:t>absurd, whatsoever, totally, exactly, nothing</a:t>
                      </a:r>
                      <a:endParaRPr lang="en-US" dirty="0"/>
                    </a:p>
                  </a:txBody>
                  <a:tcPr/>
                </a:tc>
              </a:tr>
              <a:tr h="370840">
                <a:tc>
                  <a:txBody>
                    <a:bodyPr/>
                    <a:lstStyle/>
                    <a:p>
                      <a:r>
                        <a:rPr lang="en-US" dirty="0" smtClean="0"/>
                        <a:t>bottomed</a:t>
                      </a:r>
                      <a:endParaRPr lang="en-US" dirty="0"/>
                    </a:p>
                  </a:txBody>
                  <a:tcPr/>
                </a:tc>
                <a:tc>
                  <a:txBody>
                    <a:bodyPr/>
                    <a:lstStyle/>
                    <a:p>
                      <a:r>
                        <a:rPr lang="en-US" dirty="0" smtClean="0"/>
                        <a:t>dip, copper, drops, topped, slide, trimmed</a:t>
                      </a:r>
                    </a:p>
                  </a:txBody>
                  <a:tcPr/>
                </a:tc>
              </a:tr>
              <a:tr h="370840">
                <a:tc>
                  <a:txBody>
                    <a:bodyPr/>
                    <a:lstStyle/>
                    <a:p>
                      <a:r>
                        <a:rPr lang="en-US" dirty="0" smtClean="0"/>
                        <a:t>captivating</a:t>
                      </a:r>
                      <a:endParaRPr lang="en-US" dirty="0"/>
                    </a:p>
                  </a:txBody>
                  <a:tcPr/>
                </a:tc>
                <a:tc>
                  <a:txBody>
                    <a:bodyPr/>
                    <a:lstStyle/>
                    <a:p>
                      <a:r>
                        <a:rPr lang="en-US" dirty="0" smtClean="0"/>
                        <a:t>shimmer, stunningly, superbly,</a:t>
                      </a:r>
                      <a:r>
                        <a:rPr lang="en-US" baseline="0" dirty="0" smtClean="0"/>
                        <a:t> plucky, witty</a:t>
                      </a:r>
                      <a:endParaRPr lang="en-US" dirty="0"/>
                    </a:p>
                  </a:txBody>
                  <a:tcPr/>
                </a:tc>
              </a:tr>
              <a:tr h="370840">
                <a:tc>
                  <a:txBody>
                    <a:bodyPr/>
                    <a:lstStyle/>
                    <a:p>
                      <a:r>
                        <a:rPr lang="en-US" dirty="0" smtClean="0"/>
                        <a:t>doghouse</a:t>
                      </a:r>
                      <a:endParaRPr lang="en-US" dirty="0"/>
                    </a:p>
                  </a:txBody>
                  <a:tcPr/>
                </a:tc>
                <a:tc>
                  <a:txBody>
                    <a:bodyPr/>
                    <a:lstStyle/>
                    <a:p>
                      <a:r>
                        <a:rPr lang="en-US" dirty="0" smtClean="0"/>
                        <a:t>dog, porch, crawling, beside, downstairs</a:t>
                      </a:r>
                      <a:endParaRPr lang="en-US" dirty="0"/>
                    </a:p>
                  </a:txBody>
                  <a:tcPr/>
                </a:tc>
              </a:tr>
              <a:tr h="370840">
                <a:tc>
                  <a:txBody>
                    <a:bodyPr/>
                    <a:lstStyle/>
                    <a:p>
                      <a:r>
                        <a:rPr lang="en-US" dirty="0" smtClean="0"/>
                        <a:t>makeup</a:t>
                      </a:r>
                      <a:endParaRPr lang="en-US" dirty="0"/>
                    </a:p>
                  </a:txBody>
                  <a:tcPr/>
                </a:tc>
                <a:tc>
                  <a:txBody>
                    <a:bodyPr/>
                    <a:lstStyle/>
                    <a:p>
                      <a:r>
                        <a:rPr lang="en-US" dirty="0" smtClean="0"/>
                        <a:t>repellent, lotion, glossy, sunscreen, skin, gel</a:t>
                      </a:r>
                      <a:endParaRPr lang="en-US" dirty="0"/>
                    </a:p>
                  </a:txBody>
                  <a:tcPr/>
                </a:tc>
              </a:tr>
              <a:tr h="370840">
                <a:tc>
                  <a:txBody>
                    <a:bodyPr/>
                    <a:lstStyle/>
                    <a:p>
                      <a:r>
                        <a:rPr lang="en-US" dirty="0" smtClean="0"/>
                        <a:t>mediating</a:t>
                      </a:r>
                      <a:endParaRPr lang="en-US" dirty="0"/>
                    </a:p>
                  </a:txBody>
                  <a:tcPr/>
                </a:tc>
                <a:tc>
                  <a:txBody>
                    <a:bodyPr/>
                    <a:lstStyle/>
                    <a:p>
                      <a:r>
                        <a:rPr lang="en-US" dirty="0" smtClean="0"/>
                        <a:t>reconciliation,</a:t>
                      </a:r>
                      <a:r>
                        <a:rPr lang="en-US" baseline="0" dirty="0" smtClean="0"/>
                        <a:t> negotiate, cease, conciliation</a:t>
                      </a:r>
                      <a:endParaRPr lang="en-US" dirty="0"/>
                    </a:p>
                  </a:txBody>
                  <a:tcPr/>
                </a:tc>
              </a:tr>
              <a:tr h="370840">
                <a:tc>
                  <a:txBody>
                    <a:bodyPr/>
                    <a:lstStyle/>
                    <a:p>
                      <a:r>
                        <a:rPr lang="en-US" dirty="0" smtClean="0"/>
                        <a:t>keeping</a:t>
                      </a:r>
                      <a:endParaRPr lang="en-US" dirty="0"/>
                    </a:p>
                  </a:txBody>
                  <a:tcPr/>
                </a:tc>
                <a:tc>
                  <a:txBody>
                    <a:bodyPr/>
                    <a:lstStyle/>
                    <a:p>
                      <a:r>
                        <a:rPr lang="en-US" dirty="0" smtClean="0"/>
                        <a:t>hoping, bring, wiping, could,</a:t>
                      </a:r>
                      <a:r>
                        <a:rPr lang="en-US" baseline="0" dirty="0" smtClean="0"/>
                        <a:t> some, would</a:t>
                      </a:r>
                      <a:endParaRPr lang="en-US" dirty="0"/>
                    </a:p>
                  </a:txBody>
                  <a:tcPr/>
                </a:tc>
              </a:tr>
              <a:tr h="370840">
                <a:tc>
                  <a:txBody>
                    <a:bodyPr/>
                    <a:lstStyle/>
                    <a:p>
                      <a:r>
                        <a:rPr lang="en-US" dirty="0" smtClean="0"/>
                        <a:t>lithographs</a:t>
                      </a:r>
                      <a:endParaRPr lang="en-US" dirty="0"/>
                    </a:p>
                  </a:txBody>
                  <a:tcPr/>
                </a:tc>
                <a:tc>
                  <a:txBody>
                    <a:bodyPr/>
                    <a:lstStyle/>
                    <a:p>
                      <a:r>
                        <a:rPr lang="en-US" dirty="0" smtClean="0"/>
                        <a:t>drawings,</a:t>
                      </a:r>
                      <a:r>
                        <a:rPr lang="en-US" baseline="0" dirty="0" smtClean="0"/>
                        <a:t> Picasso, Dali, sculptures, Gauguin</a:t>
                      </a:r>
                      <a:endParaRPr lang="en-US" dirty="0"/>
                    </a:p>
                  </a:txBody>
                  <a:tcPr/>
                </a:tc>
              </a:tr>
              <a:tr h="370840">
                <a:tc>
                  <a:txBody>
                    <a:bodyPr/>
                    <a:lstStyle/>
                    <a:p>
                      <a:r>
                        <a:rPr lang="en-US" dirty="0" smtClean="0"/>
                        <a:t>pathogens</a:t>
                      </a:r>
                      <a:endParaRPr lang="en-US" dirty="0"/>
                    </a:p>
                  </a:txBody>
                  <a:tcPr/>
                </a:tc>
                <a:tc>
                  <a:txBody>
                    <a:bodyPr/>
                    <a:lstStyle/>
                    <a:p>
                      <a:r>
                        <a:rPr lang="en-US" dirty="0" smtClean="0"/>
                        <a:t>toxins, bacteria, organisms,</a:t>
                      </a:r>
                      <a:r>
                        <a:rPr lang="en-US" baseline="0" dirty="0" smtClean="0"/>
                        <a:t> bacterial, parasites</a:t>
                      </a:r>
                      <a:endParaRPr lang="en-US" dirty="0"/>
                    </a:p>
                  </a:txBody>
                  <a:tcPr/>
                </a:tc>
              </a:tr>
              <a:tr h="370840">
                <a:tc>
                  <a:txBody>
                    <a:bodyPr/>
                    <a:lstStyle/>
                    <a:p>
                      <a:r>
                        <a:rPr lang="en-US" dirty="0" smtClean="0"/>
                        <a:t>senses</a:t>
                      </a:r>
                      <a:endParaRPr lang="en-US" dirty="0"/>
                    </a:p>
                  </a:txBody>
                  <a:tcPr/>
                </a:tc>
                <a:tc>
                  <a:txBody>
                    <a:bodyPr/>
                    <a:lstStyle/>
                    <a:p>
                      <a:r>
                        <a:rPr lang="en-US" dirty="0" smtClean="0"/>
                        <a:t>grasp, psyche,</a:t>
                      </a:r>
                      <a:r>
                        <a:rPr lang="en-US" baseline="0" dirty="0" smtClean="0"/>
                        <a:t> truly, clumsy, naïve, innate </a:t>
                      </a:r>
                      <a:endParaRPr lang="en-US" dirty="0"/>
                    </a:p>
                  </a:txBody>
                  <a:tcPr/>
                </a:tc>
              </a:tr>
            </a:tbl>
          </a:graphicData>
        </a:graphic>
      </p:graphicFrame>
      <p:sp>
        <p:nvSpPr>
          <p:cNvPr id="3" name="TextBox 2"/>
          <p:cNvSpPr txBox="1"/>
          <p:nvPr/>
        </p:nvSpPr>
        <p:spPr>
          <a:xfrm>
            <a:off x="532272" y="6019800"/>
            <a:ext cx="8079456" cy="400110"/>
          </a:xfrm>
          <a:prstGeom prst="rect">
            <a:avLst/>
          </a:prstGeom>
          <a:noFill/>
        </p:spPr>
        <p:txBody>
          <a:bodyPr wrap="none" rtlCol="0">
            <a:spAutoFit/>
          </a:bodyPr>
          <a:lstStyle/>
          <a:p>
            <a:r>
              <a:rPr lang="en-US" sz="2000" dirty="0" smtClean="0"/>
              <a:t>But data is  too sparse in this form 100,000 words = 10</a:t>
            </a:r>
            <a:r>
              <a:rPr lang="en-US" sz="2000" baseline="30000" dirty="0" smtClean="0"/>
              <a:t>10</a:t>
            </a:r>
            <a:r>
              <a:rPr lang="en-US" sz="2000" dirty="0" smtClean="0"/>
              <a:t> entries in C. </a:t>
            </a:r>
            <a:endParaRPr lang="en-US" sz="2000" dirty="0"/>
          </a:p>
        </p:txBody>
      </p:sp>
    </p:spTree>
    <p:extLst>
      <p:ext uri="{BB962C8B-B14F-4D97-AF65-F5344CB8AC3E}">
        <p14:creationId xmlns:p14="http://schemas.microsoft.com/office/powerpoint/2010/main" val="3528146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en-US" altLang="zh-CN" dirty="0" smtClean="0">
                <a:latin typeface="Calibri" charset="0"/>
                <a:ea typeface="宋体" charset="0"/>
                <a:cs typeface="宋体" charset="0"/>
              </a:rPr>
              <a:t>How can we represent term relations?</a:t>
            </a:r>
            <a:endParaRPr lang="en-US" altLang="zh-CN" dirty="0">
              <a:latin typeface="Calibri" charset="0"/>
              <a:ea typeface="宋体" charset="0"/>
              <a:cs typeface="宋体" charset="0"/>
            </a:endParaRPr>
          </a:p>
        </p:txBody>
      </p:sp>
      <p:sp>
        <p:nvSpPr>
          <p:cNvPr id="52227" name="Rectangle 3"/>
          <p:cNvSpPr>
            <a:spLocks noGrp="1" noChangeArrowheads="1"/>
          </p:cNvSpPr>
          <p:nvPr>
            <p:ph idx="1"/>
          </p:nvPr>
        </p:nvSpPr>
        <p:spPr/>
        <p:txBody>
          <a:bodyPr/>
          <a:lstStyle/>
          <a:p>
            <a:pPr eaLnBrk="1" hangingPunct="1"/>
            <a:r>
              <a:rPr lang="en-US" altLang="zh-CN" sz="2400" dirty="0" smtClean="0">
                <a:latin typeface="Calibri" charset="0"/>
                <a:ea typeface="宋体" charset="0"/>
                <a:cs typeface="宋体" charset="0"/>
              </a:rPr>
              <a:t>With the standard symbolic encoding of terms, each term is a dimension</a:t>
            </a:r>
          </a:p>
          <a:p>
            <a:pPr eaLnBrk="1" hangingPunct="1"/>
            <a:r>
              <a:rPr lang="en-US" altLang="zh-CN" sz="2400" dirty="0" smtClean="0">
                <a:latin typeface="Calibri" charset="0"/>
                <a:ea typeface="宋体" charset="0"/>
                <a:cs typeface="宋体" charset="0"/>
              </a:rPr>
              <a:t>Different terms have no inherent similarity</a:t>
            </a:r>
          </a:p>
          <a:p>
            <a:pPr eaLnBrk="1" hangingPunct="1"/>
            <a:r>
              <a:rPr lang="en-US" sz="2400" dirty="0" smtClean="0">
                <a:solidFill>
                  <a:srgbClr val="3A87FF"/>
                </a:solidFill>
                <a:latin typeface="Chalkduster"/>
                <a:cs typeface="Chalkduster"/>
              </a:rPr>
              <a:t>motel [0 0 0 0 0 0 0 0 0 0 1 0 0 0 0]</a:t>
            </a:r>
            <a:r>
              <a:rPr lang="en-US" sz="2400" baseline="30000" dirty="0" smtClean="0">
                <a:solidFill>
                  <a:srgbClr val="3A87FF"/>
                </a:solidFill>
                <a:latin typeface="Chalkduster"/>
                <a:cs typeface="Chalkduster"/>
              </a:rPr>
              <a:t>T</a:t>
            </a:r>
            <a:r>
              <a:rPr lang="en-US" sz="2400" dirty="0" smtClean="0">
                <a:solidFill>
                  <a:srgbClr val="3A87FF"/>
                </a:solidFill>
                <a:latin typeface="Chalkduster"/>
                <a:cs typeface="Chalkduster"/>
              </a:rPr>
              <a:t/>
            </a:r>
            <a:br>
              <a:rPr lang="en-US" sz="2400" dirty="0" smtClean="0">
                <a:solidFill>
                  <a:srgbClr val="3A87FF"/>
                </a:solidFill>
                <a:latin typeface="Chalkduster"/>
                <a:cs typeface="Chalkduster"/>
              </a:rPr>
            </a:br>
            <a:r>
              <a:rPr lang="en-US" sz="2400" dirty="0" smtClean="0">
                <a:solidFill>
                  <a:srgbClr val="3A87FF"/>
                </a:solidFill>
                <a:latin typeface="Chalkduster"/>
                <a:cs typeface="Chalkduster"/>
              </a:rPr>
              <a:t>hotel  [0 0 0 0 0 0 0 3 0 0 0 0 0 0 0] = 0</a:t>
            </a:r>
            <a:endParaRPr lang="en-US" altLang="zh-CN" sz="2400" b="1" dirty="0" smtClean="0">
              <a:solidFill>
                <a:srgbClr val="139CB7"/>
              </a:solidFill>
              <a:latin typeface="Calibri" charset="0"/>
              <a:ea typeface="宋体" charset="0"/>
              <a:cs typeface="宋体" charset="0"/>
            </a:endParaRPr>
          </a:p>
          <a:p>
            <a:pPr eaLnBrk="1" hangingPunct="1"/>
            <a:r>
              <a:rPr lang="en-US" altLang="zh-CN" sz="2400" dirty="0" smtClean="0">
                <a:latin typeface="Calibri" charset="0"/>
                <a:ea typeface="宋体" charset="0"/>
                <a:cs typeface="宋体" charset="0"/>
              </a:rPr>
              <a:t>If query on </a:t>
            </a:r>
            <a:r>
              <a:rPr lang="en-US" altLang="zh-CN" sz="2400" i="1" dirty="0" smtClean="0">
                <a:latin typeface="Calibri" charset="0"/>
                <a:ea typeface="宋体" charset="0"/>
                <a:cs typeface="宋体" charset="0"/>
              </a:rPr>
              <a:t>hotel</a:t>
            </a:r>
            <a:r>
              <a:rPr lang="en-US" altLang="zh-CN" sz="2400" dirty="0" smtClean="0">
                <a:latin typeface="Calibri" charset="0"/>
                <a:ea typeface="宋体" charset="0"/>
                <a:cs typeface="宋体" charset="0"/>
              </a:rPr>
              <a:t> and document has </a:t>
            </a:r>
            <a:r>
              <a:rPr lang="en-US" altLang="zh-CN" sz="2400" i="1" dirty="0" smtClean="0">
                <a:latin typeface="Calibri" charset="0"/>
                <a:ea typeface="宋体" charset="0"/>
                <a:cs typeface="宋体" charset="0"/>
              </a:rPr>
              <a:t>motel</a:t>
            </a:r>
            <a:r>
              <a:rPr lang="en-US" altLang="zh-CN" sz="2400" dirty="0" smtClean="0">
                <a:latin typeface="Calibri" charset="0"/>
                <a:ea typeface="宋体" charset="0"/>
                <a:cs typeface="宋体" charset="0"/>
              </a:rPr>
              <a:t>, then our query and document vectors are </a:t>
            </a:r>
            <a:r>
              <a:rPr lang="en-US" altLang="zh-CN" sz="2400" b="1" dirty="0" smtClean="0">
                <a:solidFill>
                  <a:srgbClr val="139CB7"/>
                </a:solidFill>
                <a:latin typeface="Calibri" charset="0"/>
                <a:ea typeface="宋体" charset="0"/>
                <a:cs typeface="宋体" charset="0"/>
              </a:rPr>
              <a:t>orthogonal</a:t>
            </a:r>
          </a:p>
          <a:p>
            <a:pPr eaLnBrk="1" hangingPunct="1"/>
            <a:endParaRPr lang="en-US" altLang="zh-CN" sz="2400" b="1" dirty="0">
              <a:solidFill>
                <a:srgbClr val="139CB7"/>
              </a:solidFill>
              <a:latin typeface="Calibri" charset="0"/>
              <a:ea typeface="宋体" charset="0"/>
              <a:cs typeface="宋体" charset="0"/>
            </a:endParaRPr>
          </a:p>
          <a:p>
            <a:pPr eaLnBrk="1" hangingPunct="1"/>
            <a:endParaRPr lang="en-US" altLang="zh-CN" sz="2400" dirty="0">
              <a:latin typeface="Calibri" charset="0"/>
              <a:ea typeface="宋体" charset="0"/>
              <a:cs typeface="宋体" charset="0"/>
            </a:endParaRPr>
          </a:p>
        </p:txBody>
      </p:sp>
      <p:sp>
        <p:nvSpPr>
          <p:cNvPr id="52228" name="TextBox 4"/>
          <p:cNvSpPr txBox="1">
            <a:spLocks noChangeArrowheads="1"/>
          </p:cNvSpPr>
          <p:nvPr/>
        </p:nvSpPr>
        <p:spPr bwMode="auto">
          <a:xfrm>
            <a:off x="7620000" y="-33338"/>
            <a:ext cx="11668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Arial Unicode MS" charset="0"/>
              </a:defRPr>
            </a:lvl1pPr>
            <a:lvl2pPr marL="742950" indent="-285750" eaLnBrk="0" hangingPunct="0">
              <a:defRPr sz="2400">
                <a:solidFill>
                  <a:schemeClr val="tx1"/>
                </a:solidFill>
                <a:latin typeface="Lucida Sans" charset="0"/>
                <a:ea typeface="Arial Unicode MS" charset="0"/>
                <a:cs typeface="Arial Unicode MS" charset="0"/>
              </a:defRPr>
            </a:lvl2pPr>
            <a:lvl3pPr marL="1143000" indent="-228600" eaLnBrk="0" hangingPunct="0">
              <a:defRPr sz="2400">
                <a:solidFill>
                  <a:schemeClr val="tx1"/>
                </a:solidFill>
                <a:latin typeface="Lucida Sans" charset="0"/>
                <a:ea typeface="Arial Unicode MS" charset="0"/>
                <a:cs typeface="Arial Unicode MS" charset="0"/>
              </a:defRPr>
            </a:lvl3pPr>
            <a:lvl4pPr marL="1600200" indent="-228600" eaLnBrk="0" hangingPunct="0">
              <a:defRPr sz="2400">
                <a:solidFill>
                  <a:schemeClr val="tx1"/>
                </a:solidFill>
                <a:latin typeface="Lucida Sans" charset="0"/>
                <a:ea typeface="Arial Unicode MS" charset="0"/>
                <a:cs typeface="Arial Unicode MS" charset="0"/>
              </a:defRPr>
            </a:lvl4pPr>
            <a:lvl5pPr marL="2057400" indent="-228600" eaLnBrk="0" hangingPunct="0">
              <a:defRPr sz="2400">
                <a:solidFill>
                  <a:schemeClr val="tx1"/>
                </a:solidFill>
                <a:latin typeface="Lucida Sans" charset="0"/>
                <a:ea typeface="Arial Unicode MS" charset="0"/>
                <a:cs typeface="Arial Unicode MS" charset="0"/>
              </a:defRPr>
            </a:lvl5pPr>
            <a:lvl6pPr marL="25146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29718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34290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38862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pPr eaLnBrk="1" hangingPunct="1"/>
            <a:r>
              <a:rPr lang="en-US" sz="1600">
                <a:solidFill>
                  <a:srgbClr val="FBFCFF"/>
                </a:solidFill>
              </a:rPr>
              <a:t>Sec. 9.2.2</a:t>
            </a:r>
          </a:p>
        </p:txBody>
      </p:sp>
    </p:spTree>
    <p:extLst>
      <p:ext uri="{BB962C8B-B14F-4D97-AF65-F5344CB8AC3E}">
        <p14:creationId xmlns:p14="http://schemas.microsoft.com/office/powerpoint/2010/main" val="1621689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227">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222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 you directly learn term relations?</a:t>
            </a:r>
            <a:endParaRPr lang="en-US" dirty="0"/>
          </a:p>
        </p:txBody>
      </p:sp>
      <p:sp>
        <p:nvSpPr>
          <p:cNvPr id="3" name="Content Placeholder 2"/>
          <p:cNvSpPr>
            <a:spLocks noGrp="1"/>
          </p:cNvSpPr>
          <p:nvPr>
            <p:ph idx="1"/>
          </p:nvPr>
        </p:nvSpPr>
        <p:spPr/>
        <p:txBody>
          <a:bodyPr/>
          <a:lstStyle/>
          <a:p>
            <a:r>
              <a:rPr lang="en-US" dirty="0" smtClean="0"/>
              <a:t>Basic IR is scoring on </a:t>
            </a:r>
            <a:r>
              <a:rPr lang="en-US" i="1" dirty="0" err="1" smtClean="0"/>
              <a:t>q</a:t>
            </a:r>
            <a:r>
              <a:rPr lang="en-US" i="1" baseline="30000" dirty="0" err="1" smtClean="0"/>
              <a:t>T</a:t>
            </a:r>
            <a:r>
              <a:rPr lang="en-US" i="1" dirty="0" err="1" smtClean="0"/>
              <a:t>d</a:t>
            </a:r>
            <a:endParaRPr lang="en-US" i="1" dirty="0" smtClean="0"/>
          </a:p>
          <a:p>
            <a:r>
              <a:rPr lang="en-US" dirty="0" smtClean="0"/>
              <a:t>No treatment of synonyms; no machine learning</a:t>
            </a:r>
          </a:p>
          <a:p>
            <a:r>
              <a:rPr lang="en-US" dirty="0" smtClean="0"/>
              <a:t>Can we learn parameters </a:t>
            </a:r>
            <a:r>
              <a:rPr lang="en-US" i="1" dirty="0" smtClean="0"/>
              <a:t>W</a:t>
            </a:r>
            <a:r>
              <a:rPr lang="en-US" dirty="0" smtClean="0"/>
              <a:t> to rank via </a:t>
            </a:r>
            <a:r>
              <a:rPr lang="en-US" i="1" dirty="0" err="1" smtClean="0"/>
              <a:t>q</a:t>
            </a:r>
            <a:r>
              <a:rPr lang="en-US" i="1" baseline="30000" dirty="0" err="1" smtClean="0"/>
              <a:t>T</a:t>
            </a:r>
            <a:r>
              <a:rPr lang="en-US" i="1" dirty="0" err="1" smtClean="0"/>
              <a:t>Wd</a:t>
            </a:r>
            <a:r>
              <a:rPr lang="en-US" i="1" dirty="0" smtClean="0"/>
              <a:t> </a:t>
            </a:r>
            <a:r>
              <a:rPr lang="en-US" dirty="0" smtClean="0"/>
              <a:t>?</a:t>
            </a:r>
            <a:endParaRPr lang="en-US" i="1" dirty="0" smtClean="0"/>
          </a:p>
          <a:p>
            <a:endParaRPr lang="en-US" i="1" dirty="0"/>
          </a:p>
          <a:p>
            <a:endParaRPr lang="en-US" sz="3600" i="1" dirty="0" smtClean="0"/>
          </a:p>
          <a:p>
            <a:endParaRPr lang="en-US" sz="3600" i="1" dirty="0"/>
          </a:p>
          <a:p>
            <a:endParaRPr lang="en-US" i="1" dirty="0" smtClean="0"/>
          </a:p>
          <a:p>
            <a:endParaRPr lang="en-US" i="1" dirty="0" smtClean="0"/>
          </a:p>
          <a:p>
            <a:r>
              <a:rPr lang="en-US" dirty="0" smtClean="0"/>
              <a:t>Problem is again </a:t>
            </a:r>
            <a:r>
              <a:rPr lang="en-US" dirty="0" err="1" smtClean="0"/>
              <a:t>sparsity</a:t>
            </a:r>
            <a:r>
              <a:rPr lang="en-US" dirty="0" smtClean="0"/>
              <a:t> – </a:t>
            </a:r>
            <a:r>
              <a:rPr lang="en-US" i="1" dirty="0" smtClean="0"/>
              <a:t>W</a:t>
            </a:r>
            <a:r>
              <a:rPr lang="en-US" dirty="0" smtClean="0"/>
              <a:t> is huge &gt; 10</a:t>
            </a:r>
            <a:r>
              <a:rPr lang="en-US" baseline="30000" dirty="0" smtClean="0"/>
              <a:t>10</a:t>
            </a:r>
          </a:p>
          <a:p>
            <a:pPr marL="0" indent="0">
              <a:buNone/>
            </a:pPr>
            <a:endParaRPr lang="en-US" dirty="0" smtClean="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5001" t="6666" r="7500" b="43333"/>
          <a:stretch/>
        </p:blipFill>
        <p:spPr>
          <a:xfrm>
            <a:off x="1143000" y="3200400"/>
            <a:ext cx="6578394" cy="2819400"/>
          </a:xfrm>
          <a:prstGeom prst="rect">
            <a:avLst/>
          </a:prstGeom>
        </p:spPr>
      </p:pic>
    </p:spTree>
    <p:extLst>
      <p:ext uri="{BB962C8B-B14F-4D97-AF65-F5344CB8AC3E}">
        <p14:creationId xmlns:p14="http://schemas.microsoft.com/office/powerpoint/2010/main" val="103114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 there a better way?</a:t>
            </a:r>
            <a:endParaRPr lang="en-US" dirty="0"/>
          </a:p>
        </p:txBody>
      </p:sp>
      <p:sp>
        <p:nvSpPr>
          <p:cNvPr id="3" name="Content Placeholder 2"/>
          <p:cNvSpPr>
            <a:spLocks noGrp="1"/>
          </p:cNvSpPr>
          <p:nvPr>
            <p:ph idx="1"/>
          </p:nvPr>
        </p:nvSpPr>
        <p:spPr/>
        <p:txBody>
          <a:bodyPr/>
          <a:lstStyle/>
          <a:p>
            <a:r>
              <a:rPr lang="en-US" dirty="0" smtClean="0"/>
              <a:t>Idea:</a:t>
            </a:r>
          </a:p>
          <a:p>
            <a:pPr lvl="1"/>
            <a:r>
              <a:rPr lang="en-US" dirty="0" smtClean="0"/>
              <a:t>Can we learn a dense low-dimensional representation of a word in </a:t>
            </a:r>
            <a:r>
              <a:rPr lang="en-US" dirty="0" err="1" smtClean="0">
                <a:latin typeface="Cambria Math"/>
                <a:cs typeface="Cambria Math"/>
              </a:rPr>
              <a:t>ℝ</a:t>
            </a:r>
            <a:r>
              <a:rPr lang="en-US" i="1" baseline="30000" dirty="0" err="1" smtClean="0">
                <a:latin typeface="Cambria Math"/>
                <a:cs typeface="Cambria Math"/>
              </a:rPr>
              <a:t>d</a:t>
            </a:r>
            <a:r>
              <a:rPr lang="en-US" dirty="0" smtClean="0">
                <a:latin typeface="Cambria Math"/>
                <a:cs typeface="Cambria Math"/>
              </a:rPr>
              <a:t> </a:t>
            </a:r>
            <a:r>
              <a:rPr lang="en-US" dirty="0" smtClean="0">
                <a:cs typeface="Cambria Math"/>
              </a:rPr>
              <a:t>such that dot products</a:t>
            </a:r>
            <a:r>
              <a:rPr lang="en-US" i="1" dirty="0" smtClean="0">
                <a:cs typeface="Cambria Math"/>
              </a:rPr>
              <a:t> </a:t>
            </a:r>
            <a:r>
              <a:rPr lang="en-US" i="1" dirty="0" err="1" smtClean="0">
                <a:cs typeface="Cambria Math"/>
              </a:rPr>
              <a:t>u</a:t>
            </a:r>
            <a:r>
              <a:rPr lang="en-US" i="1" baseline="30000" dirty="0" err="1" smtClean="0">
                <a:cs typeface="Cambria Math"/>
              </a:rPr>
              <a:t>T</a:t>
            </a:r>
            <a:r>
              <a:rPr lang="en-US" i="1" dirty="0" err="1" smtClean="0">
                <a:cs typeface="Cambria Math"/>
              </a:rPr>
              <a:t>v</a:t>
            </a:r>
            <a:r>
              <a:rPr lang="en-US" i="1" dirty="0" smtClean="0">
                <a:cs typeface="Cambria Math"/>
              </a:rPr>
              <a:t> </a:t>
            </a:r>
            <a:r>
              <a:rPr lang="en-US" dirty="0" smtClean="0">
                <a:cs typeface="Cambria Math"/>
              </a:rPr>
              <a:t>express word similarity?</a:t>
            </a:r>
            <a:endParaRPr lang="en-US" sz="2000" i="1" dirty="0">
              <a:cs typeface="Cambria Math"/>
            </a:endParaRPr>
          </a:p>
          <a:p>
            <a:pPr lvl="1"/>
            <a:r>
              <a:rPr lang="en-US" dirty="0" smtClean="0">
                <a:cs typeface="Cambria Math"/>
              </a:rPr>
              <a:t>We could still if we want to include a “translation” matrix between vocabularies (e.g., cross-language): </a:t>
            </a:r>
            <a:r>
              <a:rPr lang="en-US" i="1" dirty="0" err="1" smtClean="0">
                <a:cs typeface="Cambria Math"/>
              </a:rPr>
              <a:t>u</a:t>
            </a:r>
            <a:r>
              <a:rPr lang="en-US" i="1" baseline="30000" dirty="0" err="1" smtClean="0">
                <a:cs typeface="Cambria Math"/>
              </a:rPr>
              <a:t>T</a:t>
            </a:r>
            <a:r>
              <a:rPr lang="en-US" i="1" dirty="0" err="1" smtClean="0">
                <a:cs typeface="Cambria Math"/>
              </a:rPr>
              <a:t>Wv</a:t>
            </a:r>
            <a:endParaRPr lang="en-US" i="1" dirty="0" smtClean="0">
              <a:cs typeface="Cambria Math"/>
            </a:endParaRPr>
          </a:p>
          <a:p>
            <a:pPr lvl="2"/>
            <a:r>
              <a:rPr lang="en-US" dirty="0" smtClean="0">
                <a:cs typeface="Cambria Math"/>
              </a:rPr>
              <a:t>But now </a:t>
            </a:r>
            <a:r>
              <a:rPr lang="en-US" i="1" dirty="0" smtClean="0">
                <a:cs typeface="Cambria Math"/>
              </a:rPr>
              <a:t>W</a:t>
            </a:r>
            <a:r>
              <a:rPr lang="en-US" dirty="0" smtClean="0">
                <a:cs typeface="Cambria Math"/>
              </a:rPr>
              <a:t> is small!</a:t>
            </a:r>
            <a:endParaRPr lang="en-US" dirty="0">
              <a:cs typeface="Cambria Math"/>
            </a:endParaRPr>
          </a:p>
          <a:p>
            <a:pPr lvl="1"/>
            <a:r>
              <a:rPr lang="en-US" dirty="0" smtClean="0"/>
              <a:t>Supervised Semantic Indexing (</a:t>
            </a:r>
            <a:r>
              <a:rPr lang="en-US" dirty="0" err="1" smtClean="0"/>
              <a:t>Bai</a:t>
            </a:r>
            <a:r>
              <a:rPr lang="en-US" dirty="0" smtClean="0"/>
              <a:t> et al. </a:t>
            </a:r>
            <a:r>
              <a:rPr lang="en-US" i="1" dirty="0" smtClean="0"/>
              <a:t>Journal of Information Retrieval </a:t>
            </a:r>
            <a:r>
              <a:rPr lang="en-US" dirty="0" smtClean="0"/>
              <a:t>2009) shows successful use of learning </a:t>
            </a:r>
            <a:r>
              <a:rPr lang="en-US" i="1" dirty="0" smtClean="0"/>
              <a:t>W </a:t>
            </a:r>
            <a:r>
              <a:rPr lang="en-US" dirty="0" smtClean="0"/>
              <a:t>for information retrieval</a:t>
            </a:r>
          </a:p>
          <a:p>
            <a:pPr lvl="1"/>
            <a:endParaRPr lang="en-US" sz="2000" dirty="0"/>
          </a:p>
          <a:p>
            <a:r>
              <a:rPr lang="en-US" dirty="0" smtClean="0"/>
              <a:t>But we’ll develop direct similarity in this class</a:t>
            </a:r>
          </a:p>
          <a:p>
            <a:endParaRPr lang="en-US" dirty="0" smtClean="0">
              <a:cs typeface="Cambria Math"/>
            </a:endParaRPr>
          </a:p>
        </p:txBody>
      </p:sp>
    </p:spTree>
    <p:extLst>
      <p:ext uri="{BB962C8B-B14F-4D97-AF65-F5344CB8AC3E}">
        <p14:creationId xmlns:p14="http://schemas.microsoft.com/office/powerpoint/2010/main" val="838833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bwMode="auto">
          <a:xfrm>
            <a:off x="4981938" y="4574891"/>
            <a:ext cx="3323862" cy="810599"/>
          </a:xfrm>
          <a:prstGeom prst="rect">
            <a:avLst/>
          </a:prstGeom>
          <a:solidFill>
            <a:schemeClr val="accent6">
              <a:lumMod val="60000"/>
              <a:lumOff val="40000"/>
            </a:schemeClr>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a:ln>
                <a:noFill/>
              </a:ln>
              <a:solidFill>
                <a:schemeClr val="tx1"/>
              </a:solidFill>
              <a:effectLst/>
              <a:latin typeface="+mn-lt"/>
            </a:endParaRPr>
          </a:p>
        </p:txBody>
      </p:sp>
      <p:sp>
        <p:nvSpPr>
          <p:cNvPr id="5" name="Rectangle 4"/>
          <p:cNvSpPr/>
          <p:nvPr/>
        </p:nvSpPr>
        <p:spPr bwMode="auto">
          <a:xfrm>
            <a:off x="928448" y="4574891"/>
            <a:ext cx="3323862" cy="810599"/>
          </a:xfrm>
          <a:prstGeom prst="rect">
            <a:avLst/>
          </a:prstGeom>
          <a:solidFill>
            <a:schemeClr val="accent6">
              <a:lumMod val="60000"/>
              <a:lumOff val="40000"/>
            </a:schemeClr>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a:ln>
                <a:noFill/>
              </a:ln>
              <a:solidFill>
                <a:schemeClr val="tx1"/>
              </a:solidFill>
              <a:effectLst/>
              <a:latin typeface="+mn-lt"/>
            </a:endParaRPr>
          </a:p>
        </p:txBody>
      </p:sp>
      <p:sp>
        <p:nvSpPr>
          <p:cNvPr id="4" name="Rectangle 3"/>
          <p:cNvSpPr/>
          <p:nvPr/>
        </p:nvSpPr>
        <p:spPr bwMode="auto">
          <a:xfrm>
            <a:off x="4252310" y="4574891"/>
            <a:ext cx="729628" cy="810599"/>
          </a:xfrm>
          <a:prstGeom prst="rect">
            <a:avLst/>
          </a:prstGeom>
          <a:solidFill>
            <a:schemeClr val="accent2">
              <a:lumMod val="20000"/>
              <a:lumOff val="80000"/>
            </a:schemeClr>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a:ln>
                <a:noFill/>
              </a:ln>
              <a:solidFill>
                <a:schemeClr val="tx1"/>
              </a:solidFill>
              <a:effectLst/>
              <a:latin typeface="+mn-lt"/>
            </a:endParaRPr>
          </a:p>
        </p:txBody>
      </p:sp>
      <p:sp>
        <p:nvSpPr>
          <p:cNvPr id="2" name="Title 1"/>
          <p:cNvSpPr>
            <a:spLocks noGrp="1"/>
          </p:cNvSpPr>
          <p:nvPr>
            <p:ph type="title"/>
          </p:nvPr>
        </p:nvSpPr>
        <p:spPr/>
        <p:txBody>
          <a:bodyPr>
            <a:normAutofit fontScale="90000"/>
          </a:bodyPr>
          <a:lstStyle/>
          <a:p>
            <a:r>
              <a:rPr lang="en-US" dirty="0" smtClean="0"/>
              <a:t>Distributional similarity based representations</a:t>
            </a:r>
            <a:endParaRPr lang="en-US" dirty="0"/>
          </a:p>
        </p:txBody>
      </p:sp>
      <p:sp>
        <p:nvSpPr>
          <p:cNvPr id="3" name="Content Placeholder 2"/>
          <p:cNvSpPr>
            <a:spLocks noGrp="1"/>
          </p:cNvSpPr>
          <p:nvPr>
            <p:ph idx="1"/>
          </p:nvPr>
        </p:nvSpPr>
        <p:spPr/>
        <p:txBody>
          <a:bodyPr/>
          <a:lstStyle/>
          <a:p>
            <a:r>
              <a:rPr lang="en-US" dirty="0" smtClean="0"/>
              <a:t>You can get a lot of value by representing a word by means of its neighbors</a:t>
            </a:r>
          </a:p>
          <a:p>
            <a:r>
              <a:rPr lang="en-US" dirty="0" smtClean="0">
                <a:solidFill>
                  <a:srgbClr val="3A87FF"/>
                </a:solidFill>
              </a:rPr>
              <a:t>“</a:t>
            </a:r>
            <a:r>
              <a:rPr lang="en-US" dirty="0">
                <a:solidFill>
                  <a:srgbClr val="3A87FF"/>
                </a:solidFill>
              </a:rPr>
              <a:t>You shall know a word by the company it keeps</a:t>
            </a:r>
            <a:r>
              <a:rPr lang="en-US" dirty="0" smtClean="0">
                <a:solidFill>
                  <a:srgbClr val="3A87FF"/>
                </a:solidFill>
              </a:rPr>
              <a:t>”</a:t>
            </a:r>
          </a:p>
          <a:p>
            <a:pPr algn="r"/>
            <a:r>
              <a:rPr lang="en-US" sz="1600" dirty="0" smtClean="0"/>
              <a:t>(J. R. Firth 1957: 11)</a:t>
            </a:r>
          </a:p>
          <a:p>
            <a:r>
              <a:rPr lang="en-US" dirty="0" smtClean="0"/>
              <a:t>One</a:t>
            </a:r>
            <a:r>
              <a:rPr lang="en-US" dirty="0" smtClean="0">
                <a:solidFill>
                  <a:prstClr val="black"/>
                </a:solidFill>
              </a:rPr>
              <a:t> of the most successful ideas of modern statistical NLP</a:t>
            </a:r>
          </a:p>
          <a:p>
            <a:pPr lvl="1"/>
            <a:endParaRPr lang="en-US" dirty="0" smtClean="0">
              <a:latin typeface="Arial Narrow"/>
              <a:cs typeface="Arial Narrow"/>
            </a:endParaRPr>
          </a:p>
          <a:p>
            <a:pPr marL="457200" lvl="1" indent="0">
              <a:buNone/>
            </a:pPr>
            <a:r>
              <a:rPr lang="en-US" sz="1800" dirty="0" smtClean="0">
                <a:latin typeface="Arial Narrow"/>
                <a:cs typeface="Arial Narrow"/>
              </a:rPr>
              <a:t>government </a:t>
            </a:r>
            <a:r>
              <a:rPr lang="en-US" sz="1800" dirty="0">
                <a:latin typeface="Arial Narrow"/>
                <a:cs typeface="Arial Narrow"/>
              </a:rPr>
              <a:t>debt problems turning into banking </a:t>
            </a:r>
            <a:r>
              <a:rPr lang="en-US" sz="1800" dirty="0" smtClean="0">
                <a:latin typeface="Arial Narrow"/>
                <a:cs typeface="Arial Narrow"/>
              </a:rPr>
              <a:t>crises </a:t>
            </a:r>
            <a:r>
              <a:rPr lang="en-US" sz="1800" dirty="0">
                <a:latin typeface="Arial Narrow"/>
                <a:cs typeface="Arial Narrow"/>
              </a:rPr>
              <a:t>as has happened </a:t>
            </a:r>
            <a:r>
              <a:rPr lang="en-US" sz="1800" dirty="0" smtClean="0">
                <a:latin typeface="Arial Narrow"/>
                <a:cs typeface="Arial Narrow"/>
              </a:rPr>
              <a:t>in</a:t>
            </a:r>
          </a:p>
          <a:p>
            <a:pPr marL="457200" lvl="1" indent="0">
              <a:buNone/>
            </a:pPr>
            <a:r>
              <a:rPr lang="en-US" sz="1800" dirty="0" smtClean="0">
                <a:latin typeface="Arial Narrow"/>
                <a:cs typeface="Arial Narrow"/>
              </a:rPr>
              <a:t>        </a:t>
            </a:r>
            <a:r>
              <a:rPr lang="en-US" sz="1800" dirty="0">
                <a:latin typeface="Arial Narrow"/>
                <a:cs typeface="Arial Narrow"/>
              </a:rPr>
              <a:t> </a:t>
            </a:r>
            <a:r>
              <a:rPr lang="en-US" sz="1800" dirty="0" smtClean="0">
                <a:latin typeface="Arial Narrow"/>
                <a:cs typeface="Arial Narrow"/>
              </a:rPr>
              <a:t>saying </a:t>
            </a:r>
            <a:r>
              <a:rPr lang="en-US" sz="1800" dirty="0">
                <a:latin typeface="Arial Narrow"/>
                <a:cs typeface="Arial Narrow"/>
              </a:rPr>
              <a:t>that Europe needs unified banking regulation to replace the </a:t>
            </a:r>
            <a:r>
              <a:rPr lang="en-US" sz="1800" dirty="0" smtClean="0">
                <a:latin typeface="Arial Narrow"/>
                <a:cs typeface="Arial Narrow"/>
              </a:rPr>
              <a:t>hodgepodge</a:t>
            </a:r>
          </a:p>
          <a:p>
            <a:pPr marL="457200" lvl="1" indent="0" algn="ctr">
              <a:buNone/>
            </a:pPr>
            <a:r>
              <a:rPr lang="en-US" dirty="0" smtClean="0">
                <a:latin typeface="Wingdings"/>
                <a:ea typeface="Wingdings"/>
                <a:cs typeface="Wingdings"/>
                <a:sym typeface="Wingdings"/>
              </a:rPr>
              <a:t></a:t>
            </a:r>
            <a:r>
              <a:rPr lang="en-US" dirty="0">
                <a:cs typeface="Arial Narrow"/>
                <a:sym typeface="Wingdings"/>
              </a:rPr>
              <a:t> </a:t>
            </a:r>
            <a:r>
              <a:rPr lang="en-US" dirty="0" smtClean="0">
                <a:cs typeface="Arial Narrow"/>
              </a:rPr>
              <a:t>These words will represent </a:t>
            </a:r>
            <a:r>
              <a:rPr lang="en-US" i="1" dirty="0" smtClean="0">
                <a:cs typeface="Arial Narrow"/>
              </a:rPr>
              <a:t>banking </a:t>
            </a:r>
            <a:r>
              <a:rPr lang="en-US" i="1" dirty="0" smtClean="0">
                <a:latin typeface="Wingdings"/>
                <a:ea typeface="Wingdings"/>
                <a:cs typeface="Wingdings"/>
                <a:sym typeface="Wingdings"/>
              </a:rPr>
              <a:t></a:t>
            </a:r>
            <a:endParaRPr lang="en-US" dirty="0">
              <a:cs typeface="Arial Narrow"/>
            </a:endParaRPr>
          </a:p>
          <a:p>
            <a:endParaRPr lang="en-US" dirty="0"/>
          </a:p>
        </p:txBody>
      </p:sp>
      <p:sp>
        <p:nvSpPr>
          <p:cNvPr id="7" name="Slide Number Placeholder 6"/>
          <p:cNvSpPr>
            <a:spLocks noGrp="1"/>
          </p:cNvSpPr>
          <p:nvPr>
            <p:ph type="sldNum" sz="quarter" idx="12"/>
          </p:nvPr>
        </p:nvSpPr>
        <p:spPr/>
        <p:txBody>
          <a:bodyPr/>
          <a:lstStyle/>
          <a:p>
            <a:fld id="{958C78D0-EACD-4646-A4C1-82BCC9602BE1}" type="slidenum">
              <a:rPr lang="en-US" smtClean="0"/>
              <a:pPr/>
              <a:t>12</a:t>
            </a:fld>
            <a:endParaRPr lang="en-US" dirty="0"/>
          </a:p>
        </p:txBody>
      </p:sp>
    </p:spTree>
    <p:extLst>
      <p:ext uri="{BB962C8B-B14F-4D97-AF65-F5344CB8AC3E}">
        <p14:creationId xmlns:p14="http://schemas.microsoft.com/office/powerpoint/2010/main" val="347673225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 Low dimensional vectors</a:t>
            </a:r>
            <a:endParaRPr lang="en-US" dirty="0"/>
          </a:p>
        </p:txBody>
      </p:sp>
      <p:sp>
        <p:nvSpPr>
          <p:cNvPr id="6" name="Content Placeholder 5"/>
          <p:cNvSpPr>
            <a:spLocks noGrp="1"/>
          </p:cNvSpPr>
          <p:nvPr>
            <p:ph idx="1"/>
          </p:nvPr>
        </p:nvSpPr>
        <p:spPr/>
        <p:txBody>
          <a:bodyPr/>
          <a:lstStyle/>
          <a:p>
            <a:pPr eaLnBrk="1" hangingPunct="1">
              <a:lnSpc>
                <a:spcPct val="90000"/>
              </a:lnSpc>
              <a:defRPr/>
            </a:pPr>
            <a:r>
              <a:rPr lang="en-US" dirty="0" smtClean="0">
                <a:latin typeface="Calibri" charset="0"/>
                <a:ea typeface="ＭＳ Ｐゴシック" charset="0"/>
              </a:rPr>
              <a:t>The </a:t>
            </a:r>
            <a:r>
              <a:rPr lang="en-US" dirty="0">
                <a:latin typeface="Calibri" charset="0"/>
                <a:ea typeface="ＭＳ Ｐゴシック" charset="0"/>
              </a:rPr>
              <a:t>number of topics that people talk about is small (in some sense)</a:t>
            </a:r>
          </a:p>
          <a:p>
            <a:pPr lvl="2" eaLnBrk="1" hangingPunct="1">
              <a:lnSpc>
                <a:spcPct val="90000"/>
              </a:lnSpc>
              <a:defRPr/>
            </a:pPr>
            <a:r>
              <a:rPr lang="en-US" sz="2400" dirty="0">
                <a:latin typeface="Calibri" charset="0"/>
                <a:ea typeface="ＭＳ Ｐゴシック" charset="0"/>
              </a:rPr>
              <a:t>Clothes, movies, politics, …</a:t>
            </a:r>
          </a:p>
          <a:p>
            <a:pPr marL="457200" indent="-457200">
              <a:buFontTx/>
              <a:buChar char="•"/>
            </a:pPr>
            <a:r>
              <a:rPr lang="en-US" dirty="0" smtClean="0"/>
              <a:t>Idea: store “most” of the important information in a fixed, small number of dimensions: a dense vector</a:t>
            </a:r>
          </a:p>
          <a:p>
            <a:pPr marL="457200" indent="-457200">
              <a:buFontTx/>
              <a:buChar char="•"/>
            </a:pPr>
            <a:r>
              <a:rPr lang="en-US" dirty="0" smtClean="0"/>
              <a:t>Usually 25 – 1000 dimensions</a:t>
            </a:r>
          </a:p>
          <a:p>
            <a:pPr marL="0" indent="0">
              <a:buNone/>
            </a:pPr>
            <a:endParaRPr lang="en-US" dirty="0" smtClean="0"/>
          </a:p>
          <a:p>
            <a:pPr marL="457200" indent="-457200">
              <a:buFontTx/>
              <a:buChar char="•"/>
            </a:pPr>
            <a:r>
              <a:rPr lang="en-US" dirty="0" smtClean="0"/>
              <a:t>How to reduce the dimensionality?</a:t>
            </a:r>
          </a:p>
          <a:p>
            <a:pPr marL="857250" lvl="1" indent="-457200">
              <a:buFontTx/>
              <a:buChar char="•"/>
            </a:pPr>
            <a:r>
              <a:rPr lang="en-US" dirty="0" smtClean="0"/>
              <a:t>Go from big, sparse co-occurrence count vector to low dimensional “word embedding” </a:t>
            </a:r>
            <a:endParaRPr lang="en-US" dirty="0"/>
          </a:p>
        </p:txBody>
      </p:sp>
      <p:sp>
        <p:nvSpPr>
          <p:cNvPr id="5" name="Slide Number Placeholder 4"/>
          <p:cNvSpPr>
            <a:spLocks noGrp="1"/>
          </p:cNvSpPr>
          <p:nvPr>
            <p:ph type="sldNum" sz="quarter" idx="12"/>
          </p:nvPr>
        </p:nvSpPr>
        <p:spPr/>
        <p:txBody>
          <a:bodyPr/>
          <a:lstStyle/>
          <a:p>
            <a:fld id="{958C78D0-EACD-4646-A4C1-82BCC9602BE1}" type="slidenum">
              <a:rPr lang="en-US" smtClean="0"/>
              <a:pPr/>
              <a:t>13</a:t>
            </a:fld>
            <a:endParaRPr lang="en-US"/>
          </a:p>
        </p:txBody>
      </p:sp>
    </p:spTree>
    <p:extLst>
      <p:ext uri="{BB962C8B-B14F-4D97-AF65-F5344CB8AC3E}">
        <p14:creationId xmlns:p14="http://schemas.microsoft.com/office/powerpoint/2010/main" val="30182083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p:txBody>
          <a:bodyPr/>
          <a:lstStyle/>
          <a:p>
            <a:pPr eaLnBrk="1" hangingPunct="1"/>
            <a:r>
              <a:rPr lang="en-US" dirty="0" smtClean="0">
                <a:latin typeface="Calibri" charset="0"/>
                <a:ea typeface="ＭＳ Ｐゴシック" charset="0"/>
                <a:cs typeface="ＭＳ Ｐゴシック" charset="0"/>
              </a:rPr>
              <a:t>Traditional Way:</a:t>
            </a:r>
            <a:br>
              <a:rPr lang="en-US" dirty="0" smtClean="0">
                <a:latin typeface="Calibri" charset="0"/>
                <a:ea typeface="ＭＳ Ｐゴシック" charset="0"/>
                <a:cs typeface="ＭＳ Ｐゴシック" charset="0"/>
              </a:rPr>
            </a:br>
            <a:r>
              <a:rPr lang="en-US" dirty="0" smtClean="0">
                <a:latin typeface="Calibri" charset="0"/>
                <a:ea typeface="ＭＳ Ｐゴシック" charset="0"/>
                <a:cs typeface="ＭＳ Ｐゴシック" charset="0"/>
              </a:rPr>
              <a:t>Latent Semantic Indexing/Analysis</a:t>
            </a:r>
            <a:endParaRPr lang="en-US" dirty="0">
              <a:latin typeface="Calibri" charset="0"/>
              <a:ea typeface="ＭＳ Ｐゴシック" charset="0"/>
              <a:cs typeface="ＭＳ Ｐゴシック" charset="0"/>
            </a:endParaRPr>
          </a:p>
        </p:txBody>
      </p:sp>
      <p:sp>
        <p:nvSpPr>
          <p:cNvPr id="2" name="Content Placeholder 1"/>
          <p:cNvSpPr>
            <a:spLocks noGrp="1"/>
          </p:cNvSpPr>
          <p:nvPr>
            <p:ph idx="1"/>
          </p:nvPr>
        </p:nvSpPr>
        <p:spPr/>
        <p:txBody>
          <a:bodyPr/>
          <a:lstStyle/>
          <a:p>
            <a:r>
              <a:rPr lang="en-US" sz="2400" dirty="0" smtClean="0"/>
              <a:t>Use Singular Value Decomposition (SVD) – kind of like Principal Components Analysis (PCA) for an arbitrary rectangular matrix – or just random projection to find a low-dimensional basis or orthogonal vectors</a:t>
            </a:r>
          </a:p>
          <a:p>
            <a:r>
              <a:rPr lang="en-US" sz="2400" dirty="0" smtClean="0"/>
              <a:t>Theory is that similarity is preserved as much as possible</a:t>
            </a:r>
          </a:p>
          <a:p>
            <a:r>
              <a:rPr lang="en-US" sz="2400" dirty="0" smtClean="0"/>
              <a:t>You can actually gain in IR (slightly) by doing LSA,  as “noise” of term variation gets replaced by semantic “concepts”</a:t>
            </a:r>
          </a:p>
          <a:p>
            <a:r>
              <a:rPr lang="en-US" sz="2400" dirty="0" smtClean="0"/>
              <a:t>Popular in the 1990s </a:t>
            </a:r>
            <a:r>
              <a:rPr lang="en-US" sz="2400" dirty="0" smtClean="0">
                <a:solidFill>
                  <a:schemeClr val="accent3"/>
                </a:solidFill>
              </a:rPr>
              <a:t>[</a:t>
            </a:r>
            <a:r>
              <a:rPr lang="en-US" sz="2400" dirty="0" err="1" smtClean="0">
                <a:solidFill>
                  <a:schemeClr val="accent3"/>
                </a:solidFill>
              </a:rPr>
              <a:t>Deerwester</a:t>
            </a:r>
            <a:r>
              <a:rPr lang="en-US" sz="2400" dirty="0" smtClean="0">
                <a:solidFill>
                  <a:schemeClr val="accent3"/>
                </a:solidFill>
              </a:rPr>
              <a:t> et al. 1990, etc.]</a:t>
            </a:r>
          </a:p>
          <a:p>
            <a:pPr lvl="1"/>
            <a:r>
              <a:rPr lang="en-US" sz="2000" dirty="0" smtClean="0"/>
              <a:t>Results were always somewhat iffy (</a:t>
            </a:r>
            <a:r>
              <a:rPr lang="is-IS" sz="2000" dirty="0" smtClean="0"/>
              <a:t>… it worked sometimes)</a:t>
            </a:r>
          </a:p>
          <a:p>
            <a:pPr lvl="1"/>
            <a:r>
              <a:rPr lang="is-IS" sz="2000" dirty="0" smtClean="0"/>
              <a:t>Hard to implement efficiently in an IR system (dense vectors!)</a:t>
            </a:r>
          </a:p>
          <a:p>
            <a:r>
              <a:rPr lang="is-IS" sz="2400" dirty="0" smtClean="0"/>
              <a:t>Discussed in </a:t>
            </a:r>
            <a:r>
              <a:rPr lang="is-IS" sz="2400" i="1" dirty="0" smtClean="0"/>
              <a:t>IIR</a:t>
            </a:r>
            <a:r>
              <a:rPr lang="is-IS" sz="2400" dirty="0" smtClean="0"/>
              <a:t> chapter 18, but not discussed further here</a:t>
            </a:r>
          </a:p>
          <a:p>
            <a:pPr lvl="1"/>
            <a:r>
              <a:rPr lang="is-IS" sz="2000" dirty="0" smtClean="0"/>
              <a:t>And not on the exam (!!!)</a:t>
            </a:r>
            <a:endParaRPr lang="en-US" sz="2000" dirty="0"/>
          </a:p>
        </p:txBody>
      </p:sp>
      <p:sp>
        <p:nvSpPr>
          <p:cNvPr id="35845" name="TextBox 4"/>
          <p:cNvSpPr txBox="1">
            <a:spLocks noChangeArrowheads="1"/>
          </p:cNvSpPr>
          <p:nvPr/>
        </p:nvSpPr>
        <p:spPr bwMode="auto">
          <a:xfrm>
            <a:off x="7620000" y="-33338"/>
            <a:ext cx="1101725"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 18.2</a:t>
            </a:r>
          </a:p>
        </p:txBody>
      </p:sp>
    </p:spTree>
    <p:extLst>
      <p:ext uri="{BB962C8B-B14F-4D97-AF65-F5344CB8AC3E}">
        <p14:creationId xmlns:p14="http://schemas.microsoft.com/office/powerpoint/2010/main" val="17364622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“Neural Embeddings”</a:t>
            </a:r>
            <a:endParaRPr lang="en-US" dirty="0"/>
          </a:p>
        </p:txBody>
      </p:sp>
    </p:spTree>
    <p:extLst>
      <p:ext uri="{BB962C8B-B14F-4D97-AF65-F5344CB8AC3E}">
        <p14:creationId xmlns:p14="http://schemas.microsoft.com/office/powerpoint/2010/main" val="95239983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Word meaning is defined in terms of vectors</a:t>
            </a:r>
            <a:endParaRPr lang="en-US" dirty="0"/>
          </a:p>
        </p:txBody>
      </p:sp>
      <p:sp>
        <p:nvSpPr>
          <p:cNvPr id="3" name="Content Placeholder 2"/>
          <p:cNvSpPr>
            <a:spLocks noGrp="1"/>
          </p:cNvSpPr>
          <p:nvPr>
            <p:ph idx="1"/>
          </p:nvPr>
        </p:nvSpPr>
        <p:spPr/>
        <p:txBody>
          <a:bodyPr/>
          <a:lstStyle/>
          <a:p>
            <a:r>
              <a:rPr lang="en-US" dirty="0" smtClean="0"/>
              <a:t>We will build a dense vector for each word type, chosen so that it is good at predicting other words appearing in its context</a:t>
            </a:r>
            <a:br>
              <a:rPr lang="en-US" dirty="0" smtClean="0"/>
            </a:br>
            <a:r>
              <a:rPr lang="en-US" sz="1800" dirty="0" smtClean="0"/>
              <a:t> </a:t>
            </a:r>
            <a:r>
              <a:rPr lang="mr-IN" sz="1800" dirty="0" smtClean="0">
                <a:solidFill>
                  <a:schemeClr val="accent3"/>
                </a:solidFill>
              </a:rPr>
              <a:t>…</a:t>
            </a:r>
            <a:r>
              <a:rPr lang="en-US" sz="1800" dirty="0" smtClean="0">
                <a:solidFill>
                  <a:schemeClr val="accent3"/>
                </a:solidFill>
              </a:rPr>
              <a:t> those other words also being represented by vectors </a:t>
            </a:r>
            <a:r>
              <a:rPr lang="mr-IN" sz="1800" dirty="0" smtClean="0">
                <a:solidFill>
                  <a:schemeClr val="accent3"/>
                </a:solidFill>
              </a:rPr>
              <a:t>…</a:t>
            </a:r>
            <a:r>
              <a:rPr lang="en-US" sz="1800" dirty="0" smtClean="0">
                <a:solidFill>
                  <a:schemeClr val="accent3"/>
                </a:solidFill>
              </a:rPr>
              <a:t> it all gets a bit recursive</a:t>
            </a:r>
          </a:p>
        </p:txBody>
      </p:sp>
      <p:sp>
        <p:nvSpPr>
          <p:cNvPr id="11" name="Content Placeholder 10"/>
          <p:cNvSpPr>
            <a:spLocks noGrp="1"/>
          </p:cNvSpPr>
          <p:nvPr>
            <p:ph sz="half" idx="4294967295"/>
          </p:nvPr>
        </p:nvSpPr>
        <p:spPr>
          <a:xfrm>
            <a:off x="2179384" y="2765421"/>
            <a:ext cx="3648075" cy="3787779"/>
          </a:xfrm>
        </p:spPr>
        <p:txBody>
          <a:bodyPr/>
          <a:lstStyle/>
          <a:p>
            <a:pPr marL="0" indent="0">
              <a:buNone/>
            </a:pPr>
            <a:r>
              <a:rPr lang="en-US" dirty="0" smtClean="0"/>
              <a:t/>
            </a:r>
            <a:br>
              <a:rPr lang="en-US" dirty="0" smtClean="0"/>
            </a:br>
            <a:endParaRPr lang="en-US" dirty="0" smtClean="0"/>
          </a:p>
          <a:p>
            <a:pPr marL="0" indent="0">
              <a:buNone/>
            </a:pPr>
            <a:endParaRPr lang="en-US" i="1" dirty="0" smtClean="0">
              <a:solidFill>
                <a:srgbClr val="0047B6"/>
              </a:solidFill>
            </a:endParaRPr>
          </a:p>
          <a:p>
            <a:pPr marL="0" indent="0">
              <a:buNone/>
            </a:pPr>
            <a:endParaRPr lang="en-US" i="1" dirty="0">
              <a:solidFill>
                <a:schemeClr val="accent2">
                  <a:lumMod val="60000"/>
                  <a:lumOff val="40000"/>
                </a:schemeClr>
              </a:solidFill>
            </a:endParaRPr>
          </a:p>
          <a:p>
            <a:pPr marL="0" indent="0">
              <a:buNone/>
            </a:pPr>
            <a:r>
              <a:rPr lang="en-US" i="1" dirty="0" smtClean="0">
                <a:solidFill>
                  <a:schemeClr val="accent3"/>
                </a:solidFill>
              </a:rPr>
              <a:t>linguistics</a:t>
            </a:r>
            <a:r>
              <a:rPr lang="en-US" i="1" dirty="0" smtClean="0">
                <a:solidFill>
                  <a:schemeClr val="accent2">
                    <a:lumMod val="60000"/>
                    <a:lumOff val="40000"/>
                  </a:schemeClr>
                </a:solidFill>
              </a:rPr>
              <a:t>  </a:t>
            </a:r>
            <a:r>
              <a:rPr lang="en-US" dirty="0" smtClean="0"/>
              <a:t>=</a:t>
            </a:r>
            <a:endParaRPr lang="en-US" dirty="0"/>
          </a:p>
        </p:txBody>
      </p:sp>
      <p:grpSp>
        <p:nvGrpSpPr>
          <p:cNvPr id="12" name="Group 11"/>
          <p:cNvGrpSpPr/>
          <p:nvPr/>
        </p:nvGrpSpPr>
        <p:grpSpPr>
          <a:xfrm>
            <a:off x="4343400" y="3316281"/>
            <a:ext cx="1681552" cy="3394081"/>
            <a:chOff x="6380844" y="2123646"/>
            <a:chExt cx="1473199" cy="3080141"/>
          </a:xfrm>
        </p:grpSpPr>
        <p:sp>
          <p:nvSpPr>
            <p:cNvPr id="4" name="TextBox 3"/>
            <p:cNvSpPr txBox="1"/>
            <p:nvPr/>
          </p:nvSpPr>
          <p:spPr>
            <a:xfrm>
              <a:off x="6380844" y="2403021"/>
              <a:ext cx="1289050" cy="2800766"/>
            </a:xfrm>
            <a:prstGeom prst="rect">
              <a:avLst/>
            </a:prstGeom>
            <a:noFill/>
          </p:spPr>
          <p:txBody>
            <a:bodyPr wrap="square" rtlCol="0">
              <a:spAutoFit/>
            </a:bodyPr>
            <a:lstStyle/>
            <a:p>
              <a:pPr algn="r"/>
              <a:r>
                <a:rPr lang="en-US" sz="2200" dirty="0" smtClean="0"/>
                <a:t>0.286</a:t>
              </a:r>
            </a:p>
            <a:p>
              <a:pPr algn="r"/>
              <a:r>
                <a:rPr lang="en-US" sz="2200" dirty="0" smtClean="0"/>
                <a:t>0.792</a:t>
              </a:r>
            </a:p>
            <a:p>
              <a:pPr algn="r"/>
              <a:r>
                <a:rPr lang="en-US" sz="2200" dirty="0" smtClean="0"/>
                <a:t>−0.177</a:t>
              </a:r>
            </a:p>
            <a:p>
              <a:pPr algn="r"/>
              <a:r>
                <a:rPr lang="en-US" sz="2200" dirty="0"/>
                <a:t>−</a:t>
              </a:r>
              <a:r>
                <a:rPr lang="en-US" sz="2200" dirty="0" smtClean="0"/>
                <a:t>0.107</a:t>
              </a:r>
              <a:endParaRPr lang="en-US" sz="2200" dirty="0"/>
            </a:p>
            <a:p>
              <a:pPr algn="r"/>
              <a:r>
                <a:rPr lang="en-US" sz="2200" dirty="0" smtClean="0"/>
                <a:t>0.109</a:t>
              </a:r>
            </a:p>
            <a:p>
              <a:pPr algn="r"/>
              <a:r>
                <a:rPr lang="en-US" sz="2200" dirty="0"/>
                <a:t>−</a:t>
              </a:r>
              <a:r>
                <a:rPr lang="en-US" sz="2200" dirty="0" smtClean="0"/>
                <a:t>0.542</a:t>
              </a:r>
            </a:p>
            <a:p>
              <a:pPr algn="r"/>
              <a:r>
                <a:rPr lang="en-US" sz="2200" dirty="0" smtClean="0"/>
                <a:t>0.349</a:t>
              </a:r>
            </a:p>
            <a:p>
              <a:pPr algn="r"/>
              <a:r>
                <a:rPr lang="en-US" sz="2200" dirty="0" smtClean="0"/>
                <a:t>0.271</a:t>
              </a:r>
              <a:endParaRPr lang="en-US" sz="2200" dirty="0"/>
            </a:p>
          </p:txBody>
        </p:sp>
        <p:sp>
          <p:nvSpPr>
            <p:cNvPr id="10" name="Double Bracket 9"/>
            <p:cNvSpPr/>
            <p:nvPr/>
          </p:nvSpPr>
          <p:spPr bwMode="auto">
            <a:xfrm>
              <a:off x="6645728" y="2123646"/>
              <a:ext cx="1208315" cy="3080141"/>
            </a:xfrm>
            <a:prstGeom prst="bracketPair">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Lucida Sans" pitchFamily="-65" charset="0"/>
              </a:endParaRPr>
            </a:p>
          </p:txBody>
        </p:sp>
      </p:grpSp>
    </p:spTree>
    <p:extLst>
      <p:ext uri="{BB962C8B-B14F-4D97-AF65-F5344CB8AC3E}">
        <p14:creationId xmlns:p14="http://schemas.microsoft.com/office/powerpoint/2010/main" val="209754227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embeddings-mostcommon.EMBEDDING_SIZE=50.png"/>
          <p:cNvPicPr>
            <a:picLocks noGrp="1" noChangeAspect="1"/>
          </p:cNvPicPr>
          <p:nvPr>
            <p:ph idx="1"/>
          </p:nvPr>
        </p:nvPicPr>
        <p:blipFill>
          <a:blip r:embed="rId3">
            <a:extLst>
              <a:ext uri="{28A0092B-C50C-407E-A947-70E740481C1C}">
                <a14:useLocalDpi xmlns:a14="http://schemas.microsoft.com/office/drawing/2010/main"/>
              </a:ext>
            </a:extLst>
          </a:blip>
          <a:srcRect/>
          <a:stretch>
            <a:fillRect/>
          </a:stretch>
        </p:blipFill>
        <p:spPr/>
      </p:pic>
      <p:pic>
        <p:nvPicPr>
          <p:cNvPr id="5" name="Picture 4" descr="embeddings-mostcommon.EMBEDDING_SIZE=50.png"/>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304800" y="1803400"/>
            <a:ext cx="8534400" cy="4445000"/>
          </a:xfrm>
          <a:prstGeom prst="rect">
            <a:avLst/>
          </a:prstGeom>
        </p:spPr>
      </p:pic>
      <p:pic>
        <p:nvPicPr>
          <p:cNvPr id="6" name="Picture 5" descr="embeddings-mostcommon.EMBEDDING_SIZE=50.png"/>
          <p:cNvPicPr>
            <a:picLocks noChangeAspect="1"/>
          </p:cNvPicPr>
          <p:nvPr/>
        </p:nvPicPr>
        <p:blipFill rotWithShape="1">
          <a:blip r:embed="rId5">
            <a:extLst>
              <a:ext uri="{28A0092B-C50C-407E-A947-70E740481C1C}">
                <a14:useLocalDpi xmlns:a14="http://schemas.microsoft.com/office/drawing/2010/main"/>
              </a:ext>
            </a:extLst>
          </a:blip>
          <a:srcRect/>
          <a:stretch/>
        </p:blipFill>
        <p:spPr>
          <a:xfrm>
            <a:off x="304800" y="1631955"/>
            <a:ext cx="8534400" cy="4744351"/>
          </a:xfrm>
          <a:prstGeom prst="rect">
            <a:avLst/>
          </a:prstGeom>
        </p:spPr>
      </p:pic>
      <p:sp>
        <p:nvSpPr>
          <p:cNvPr id="2" name="Title 1"/>
          <p:cNvSpPr>
            <a:spLocks noGrp="1"/>
          </p:cNvSpPr>
          <p:nvPr>
            <p:ph type="title"/>
          </p:nvPr>
        </p:nvSpPr>
        <p:spPr/>
        <p:txBody>
          <a:bodyPr>
            <a:normAutofit fontScale="90000"/>
          </a:bodyPr>
          <a:lstStyle/>
          <a:p>
            <a:r>
              <a:rPr lang="en-US" dirty="0" smtClean="0"/>
              <a:t>Neural word embeddings - visualization</a:t>
            </a:r>
            <a:endParaRPr lang="en-US" dirty="0"/>
          </a:p>
        </p:txBody>
      </p:sp>
      <p:sp>
        <p:nvSpPr>
          <p:cNvPr id="3" name="Slide Number Placeholder 2"/>
          <p:cNvSpPr>
            <a:spLocks noGrp="1"/>
          </p:cNvSpPr>
          <p:nvPr>
            <p:ph type="sldNum" sz="quarter" idx="12"/>
          </p:nvPr>
        </p:nvSpPr>
        <p:spPr/>
        <p:txBody>
          <a:bodyPr/>
          <a:lstStyle/>
          <a:p>
            <a:fld id="{958C78D0-EACD-4646-A4C1-82BCC9602BE1}" type="slidenum">
              <a:rPr lang="en-US" smtClean="0"/>
              <a:pPr/>
              <a:t>17</a:t>
            </a:fld>
            <a:endParaRPr lang="en-US"/>
          </a:p>
        </p:txBody>
      </p:sp>
      <p:sp>
        <p:nvSpPr>
          <p:cNvPr id="9" name="Rectangle 8"/>
          <p:cNvSpPr/>
          <p:nvPr/>
        </p:nvSpPr>
        <p:spPr bwMode="auto">
          <a:xfrm>
            <a:off x="304800" y="1803400"/>
            <a:ext cx="8534400" cy="4470400"/>
          </a:xfrm>
          <a:prstGeom prst="rect">
            <a:avLst/>
          </a:prstGeom>
          <a:solidFill>
            <a:schemeClr val="bg1"/>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a:ln>
                <a:noFill/>
              </a:ln>
              <a:solidFill>
                <a:schemeClr val="tx1"/>
              </a:solidFill>
              <a:effectLst/>
              <a:latin typeface="+mn-lt"/>
            </a:endParaRPr>
          </a:p>
        </p:txBody>
      </p:sp>
      <p:pic>
        <p:nvPicPr>
          <p:cNvPr id="10" name="Picture 9"/>
          <p:cNvPicPr>
            <a:picLocks noChangeAspect="1"/>
          </p:cNvPicPr>
          <p:nvPr/>
        </p:nvPicPr>
        <p:blipFill>
          <a:blip r:embed="rId6"/>
          <a:stretch>
            <a:fillRect/>
          </a:stretch>
        </p:blipFill>
        <p:spPr>
          <a:xfrm>
            <a:off x="1250357" y="1422400"/>
            <a:ext cx="6438900" cy="5308600"/>
          </a:xfrm>
          <a:prstGeom prst="rect">
            <a:avLst/>
          </a:prstGeom>
        </p:spPr>
      </p:pic>
    </p:spTree>
    <p:extLst>
      <p:ext uri="{BB962C8B-B14F-4D97-AF65-F5344CB8AC3E}">
        <p14:creationId xmlns:p14="http://schemas.microsoft.com/office/powerpoint/2010/main" val="193240494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Basic idea of learning neural network word embeddings</a:t>
            </a:r>
            <a:endParaRPr lang="en-US" dirty="0"/>
          </a:p>
        </p:txBody>
      </p:sp>
      <p:sp>
        <p:nvSpPr>
          <p:cNvPr id="4" name="Content Placeholder 3"/>
          <p:cNvSpPr>
            <a:spLocks noGrp="1"/>
          </p:cNvSpPr>
          <p:nvPr>
            <p:ph idx="1"/>
          </p:nvPr>
        </p:nvSpPr>
        <p:spPr/>
        <p:txBody>
          <a:bodyPr/>
          <a:lstStyle/>
          <a:p>
            <a:r>
              <a:rPr lang="en-US" dirty="0" smtClean="0"/>
              <a:t>We define a model that aims to predict between a center word </a:t>
            </a:r>
            <a:r>
              <a:rPr lang="en-US" i="1" dirty="0" err="1" smtClean="0"/>
              <a:t>w</a:t>
            </a:r>
            <a:r>
              <a:rPr lang="en-US" i="1" baseline="-25000" dirty="0" err="1" smtClean="0"/>
              <a:t>t</a:t>
            </a:r>
            <a:r>
              <a:rPr lang="en-US" dirty="0" smtClean="0"/>
              <a:t> and context words in terms of word vectors</a:t>
            </a:r>
          </a:p>
          <a:p>
            <a:r>
              <a:rPr lang="en-US" dirty="0" smtClean="0"/>
              <a:t>	p(</a:t>
            </a:r>
            <a:r>
              <a:rPr lang="en-US" dirty="0" err="1" smtClean="0"/>
              <a:t>context|</a:t>
            </a:r>
            <a:r>
              <a:rPr lang="en-US" i="1" dirty="0" err="1"/>
              <a:t>w</a:t>
            </a:r>
            <a:r>
              <a:rPr lang="en-US" i="1" baseline="-25000" dirty="0" err="1"/>
              <a:t>t</a:t>
            </a:r>
            <a:r>
              <a:rPr lang="en-US" dirty="0" smtClean="0"/>
              <a:t>) = </a:t>
            </a:r>
            <a:r>
              <a:rPr lang="mr-IN" dirty="0" smtClean="0"/>
              <a:t>…</a:t>
            </a:r>
            <a:endParaRPr lang="en-US" dirty="0"/>
          </a:p>
          <a:p>
            <a:r>
              <a:rPr lang="en-US" dirty="0" smtClean="0"/>
              <a:t> which has a loss function, e.g.,</a:t>
            </a:r>
          </a:p>
          <a:p>
            <a:r>
              <a:rPr lang="en-US" dirty="0"/>
              <a:t>	</a:t>
            </a:r>
            <a:r>
              <a:rPr lang="en-US" i="1" dirty="0" smtClean="0"/>
              <a:t>J</a:t>
            </a:r>
            <a:r>
              <a:rPr lang="en-US" dirty="0" smtClean="0"/>
              <a:t> = 1 − p(</a:t>
            </a:r>
            <a:r>
              <a:rPr lang="en-US" i="1" dirty="0" smtClean="0"/>
              <a:t>w</a:t>
            </a:r>
            <a:r>
              <a:rPr lang="en-US" baseline="-25000" dirty="0" smtClean="0"/>
              <a:t>−</a:t>
            </a:r>
            <a:r>
              <a:rPr lang="en-US" i="1" baseline="-25000" dirty="0" smtClean="0"/>
              <a:t>t </a:t>
            </a:r>
            <a:r>
              <a:rPr lang="en-US" dirty="0" smtClean="0"/>
              <a:t>|</a:t>
            </a:r>
            <a:r>
              <a:rPr lang="en-US" i="1" dirty="0" err="1" smtClean="0"/>
              <a:t>w</a:t>
            </a:r>
            <a:r>
              <a:rPr lang="en-US" i="1" baseline="-25000" dirty="0" err="1" smtClean="0"/>
              <a:t>t</a:t>
            </a:r>
            <a:r>
              <a:rPr lang="en-US" dirty="0" smtClean="0"/>
              <a:t>) </a:t>
            </a:r>
          </a:p>
          <a:p>
            <a:r>
              <a:rPr lang="en-US" dirty="0" smtClean="0"/>
              <a:t>We look at many positions </a:t>
            </a:r>
            <a:r>
              <a:rPr lang="en-US" i="1" dirty="0" smtClean="0"/>
              <a:t>t </a:t>
            </a:r>
            <a:r>
              <a:rPr lang="en-US" dirty="0" smtClean="0"/>
              <a:t>in a big language corpus</a:t>
            </a:r>
          </a:p>
          <a:p>
            <a:r>
              <a:rPr lang="en-US" dirty="0" smtClean="0"/>
              <a:t>We keep adjusting the vector representations of words to minimize this loss</a:t>
            </a:r>
            <a:endParaRPr lang="en-US" dirty="0"/>
          </a:p>
        </p:txBody>
      </p:sp>
    </p:spTree>
    <p:extLst>
      <p:ext uri="{BB962C8B-B14F-4D97-AF65-F5344CB8AC3E}">
        <p14:creationId xmlns:p14="http://schemas.microsoft.com/office/powerpoint/2010/main" val="1115624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Idea: Directly learn low-dimensional word vectors based on ability to predict</a:t>
            </a:r>
            <a:endParaRPr lang="en-US" dirty="0"/>
          </a:p>
        </p:txBody>
      </p:sp>
      <p:sp>
        <p:nvSpPr>
          <p:cNvPr id="6" name="Content Placeholder 5"/>
          <p:cNvSpPr>
            <a:spLocks noGrp="1"/>
          </p:cNvSpPr>
          <p:nvPr>
            <p:ph idx="1"/>
          </p:nvPr>
        </p:nvSpPr>
        <p:spPr/>
        <p:txBody>
          <a:bodyPr/>
          <a:lstStyle/>
          <a:p>
            <a:pPr marL="457200" indent="-457200">
              <a:buFont typeface="Arial"/>
              <a:buChar char="•"/>
            </a:pPr>
            <a:r>
              <a:rPr lang="en-US" dirty="0" smtClean="0"/>
              <a:t>Old idea. Relevant for this lecture &amp; deep learning:</a:t>
            </a:r>
          </a:p>
          <a:p>
            <a:pPr marL="914400" lvl="1" indent="-457200">
              <a:buFont typeface="Arial"/>
              <a:buChar char="•"/>
            </a:pPr>
            <a:r>
              <a:rPr lang="en-US" dirty="0"/>
              <a:t>Learning representations by </a:t>
            </a:r>
            <a:r>
              <a:rPr lang="en-US" dirty="0" smtClean="0"/>
              <a:t>back</a:t>
            </a:r>
            <a:r>
              <a:rPr lang="en-US" dirty="0"/>
              <a:t>-</a:t>
            </a:r>
            <a:r>
              <a:rPr lang="en-US" dirty="0" smtClean="0"/>
              <a:t>propagating errors. (</a:t>
            </a:r>
            <a:r>
              <a:rPr lang="en-US" dirty="0" err="1" smtClean="0"/>
              <a:t>Rumelhart</a:t>
            </a:r>
            <a:r>
              <a:rPr lang="en-US" dirty="0" smtClean="0"/>
              <a:t> et al., 1986)</a:t>
            </a:r>
          </a:p>
          <a:p>
            <a:pPr marL="914400" lvl="1" indent="-457200">
              <a:buFont typeface="Arial"/>
              <a:buChar char="•"/>
            </a:pPr>
            <a:r>
              <a:rPr lang="en-US" dirty="0" smtClean="0"/>
              <a:t>A </a:t>
            </a:r>
            <a:r>
              <a:rPr lang="en-US" dirty="0"/>
              <a:t>neural probabilistic language </a:t>
            </a:r>
            <a:r>
              <a:rPr lang="en-US" dirty="0" smtClean="0"/>
              <a:t>model (</a:t>
            </a:r>
            <a:r>
              <a:rPr lang="en-US" dirty="0" err="1" smtClean="0"/>
              <a:t>Bengio</a:t>
            </a:r>
            <a:r>
              <a:rPr lang="en-US" dirty="0" smtClean="0"/>
              <a:t> </a:t>
            </a:r>
            <a:r>
              <a:rPr lang="en-US" dirty="0"/>
              <a:t>et </a:t>
            </a:r>
            <a:r>
              <a:rPr lang="en-US" dirty="0" smtClean="0"/>
              <a:t>al., 2003)  </a:t>
            </a:r>
          </a:p>
          <a:p>
            <a:pPr marL="914400" lvl="1" indent="-457200">
              <a:buFont typeface="Arial"/>
              <a:buChar char="•"/>
            </a:pPr>
            <a:r>
              <a:rPr lang="en-US" dirty="0" smtClean="0">
                <a:solidFill>
                  <a:srgbClr val="000000"/>
                </a:solidFill>
              </a:rPr>
              <a:t>NLP (almost) from Scratch (</a:t>
            </a:r>
            <a:r>
              <a:rPr lang="en-US" dirty="0" err="1" smtClean="0">
                <a:solidFill>
                  <a:srgbClr val="000000"/>
                </a:solidFill>
              </a:rPr>
              <a:t>Collobert</a:t>
            </a:r>
            <a:r>
              <a:rPr lang="en-US" dirty="0" smtClean="0">
                <a:solidFill>
                  <a:srgbClr val="000000"/>
                </a:solidFill>
              </a:rPr>
              <a:t> </a:t>
            </a:r>
            <a:r>
              <a:rPr lang="en-US" dirty="0">
                <a:solidFill>
                  <a:srgbClr val="000000"/>
                </a:solidFill>
              </a:rPr>
              <a:t>&amp; </a:t>
            </a:r>
            <a:r>
              <a:rPr lang="en-US" dirty="0" smtClean="0">
                <a:solidFill>
                  <a:srgbClr val="000000"/>
                </a:solidFill>
              </a:rPr>
              <a:t>Weston, 2008)</a:t>
            </a:r>
          </a:p>
          <a:p>
            <a:pPr marL="914400" lvl="1" indent="-457200">
              <a:buFont typeface="Arial"/>
              <a:buChar char="•"/>
            </a:pPr>
            <a:r>
              <a:rPr lang="en-US" dirty="0" smtClean="0"/>
              <a:t>A recent, even simpler and faster model: </a:t>
            </a:r>
            <a:br>
              <a:rPr lang="en-US" dirty="0" smtClean="0"/>
            </a:br>
            <a:r>
              <a:rPr lang="en-US" dirty="0" smtClean="0"/>
              <a:t>word2vec (</a:t>
            </a:r>
            <a:r>
              <a:rPr lang="en-US" dirty="0" err="1" smtClean="0"/>
              <a:t>Mikolov</a:t>
            </a:r>
            <a:r>
              <a:rPr lang="en-US" dirty="0" smtClean="0"/>
              <a:t> et al. 2013) </a:t>
            </a:r>
            <a:r>
              <a:rPr lang="en-US" dirty="0" smtClean="0">
                <a:sym typeface="Wingdings"/>
              </a:rPr>
              <a:t> intro now</a:t>
            </a:r>
          </a:p>
          <a:p>
            <a:pPr marL="914400" lvl="1" indent="-457200">
              <a:buFont typeface="Arial"/>
              <a:buChar char="•"/>
            </a:pPr>
            <a:r>
              <a:rPr lang="en-US" dirty="0" smtClean="0">
                <a:sym typeface="Wingdings"/>
              </a:rPr>
              <a:t>The GloVe model from Stanford (Pennington, Socher, and Manning 2014) connects back to matrix factorization</a:t>
            </a:r>
            <a:endParaRPr lang="en-US" dirty="0">
              <a:sym typeface="Wingdings"/>
            </a:endParaRPr>
          </a:p>
          <a:p>
            <a:pPr marL="514350" indent="-457200">
              <a:buFont typeface="Arial"/>
              <a:buChar char="•"/>
            </a:pPr>
            <a:r>
              <a:rPr lang="en-US" sz="2400" dirty="0" smtClean="0">
                <a:sym typeface="Wingdings"/>
              </a:rPr>
              <a:t>Initial models were quite non-linear and slow; recent work has used fast, bilinear models</a:t>
            </a:r>
            <a:endParaRPr lang="en-US" sz="2400" dirty="0"/>
          </a:p>
          <a:p>
            <a:endParaRPr lang="en-US" dirty="0"/>
          </a:p>
        </p:txBody>
      </p:sp>
      <p:sp>
        <p:nvSpPr>
          <p:cNvPr id="5" name="Slide Number Placeholder 4"/>
          <p:cNvSpPr>
            <a:spLocks noGrp="1"/>
          </p:cNvSpPr>
          <p:nvPr>
            <p:ph type="sldNum" sz="quarter" idx="12"/>
          </p:nvPr>
        </p:nvSpPr>
        <p:spPr/>
        <p:txBody>
          <a:bodyPr/>
          <a:lstStyle/>
          <a:p>
            <a:fld id="{958C78D0-EACD-4646-A4C1-82BCC9602BE1}" type="slidenum">
              <a:rPr lang="en-US" smtClean="0"/>
              <a:pPr/>
              <a:t>19</a:t>
            </a:fld>
            <a:endParaRPr lang="en-US"/>
          </a:p>
        </p:txBody>
      </p:sp>
    </p:spTree>
    <p:extLst>
      <p:ext uri="{BB962C8B-B14F-4D97-AF65-F5344CB8AC3E}">
        <p14:creationId xmlns:p14="http://schemas.microsoft.com/office/powerpoint/2010/main" val="76200777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Word2vec is a family of </a:t>
            </a:r>
            <a:r>
              <a:rPr lang="en-US" dirty="0" smtClean="0"/>
              <a:t>algorithms</a:t>
            </a:r>
            <a:br>
              <a:rPr lang="en-US" dirty="0" smtClean="0"/>
            </a:br>
            <a:r>
              <a:rPr lang="en-US" sz="2400" dirty="0" smtClean="0">
                <a:solidFill>
                  <a:schemeClr val="accent3"/>
                </a:solidFill>
              </a:rPr>
              <a:t>[</a:t>
            </a:r>
            <a:r>
              <a:rPr lang="en-US" sz="2400" dirty="0" err="1" smtClean="0">
                <a:solidFill>
                  <a:schemeClr val="accent3"/>
                </a:solidFill>
              </a:rPr>
              <a:t>Mikolov</a:t>
            </a:r>
            <a:r>
              <a:rPr lang="en-US" sz="2400" dirty="0" smtClean="0">
                <a:solidFill>
                  <a:schemeClr val="accent3"/>
                </a:solidFill>
              </a:rPr>
              <a:t> et al. 2013]</a:t>
            </a:r>
            <a:endParaRPr lang="en-US" sz="2400" dirty="0">
              <a:solidFill>
                <a:schemeClr val="accent3"/>
              </a:solidFill>
            </a:endParaRPr>
          </a:p>
        </p:txBody>
      </p:sp>
      <p:sp>
        <p:nvSpPr>
          <p:cNvPr id="3" name="Content Placeholder 2"/>
          <p:cNvSpPr>
            <a:spLocks noGrp="1"/>
          </p:cNvSpPr>
          <p:nvPr>
            <p:ph idx="1"/>
          </p:nvPr>
        </p:nvSpPr>
        <p:spPr/>
        <p:txBody>
          <a:bodyPr/>
          <a:lstStyle/>
          <a:p>
            <a:pPr marL="342900" lvl="1" indent="0">
              <a:buNone/>
            </a:pPr>
            <a:r>
              <a:rPr lang="en-US" sz="2800" dirty="0">
                <a:solidFill>
                  <a:schemeClr val="accent3"/>
                </a:solidFill>
              </a:rPr>
              <a:t>P</a:t>
            </a:r>
            <a:r>
              <a:rPr lang="en-US" sz="2800" dirty="0" smtClean="0">
                <a:solidFill>
                  <a:schemeClr val="accent3"/>
                </a:solidFill>
              </a:rPr>
              <a:t>redict between every word and its context words!</a:t>
            </a:r>
          </a:p>
          <a:p>
            <a:pPr marL="342900" lvl="1" indent="0">
              <a:buNone/>
            </a:pPr>
            <a:endParaRPr lang="en-US" sz="1600" dirty="0" smtClean="0">
              <a:solidFill>
                <a:schemeClr val="accent3"/>
              </a:solidFill>
            </a:endParaRPr>
          </a:p>
          <a:p>
            <a:pPr marL="0" indent="0">
              <a:buNone/>
            </a:pPr>
            <a:r>
              <a:rPr lang="en-US" dirty="0" smtClean="0"/>
              <a:t>Two algorithms</a:t>
            </a:r>
          </a:p>
          <a:p>
            <a:pPr marL="914400" lvl="1" indent="-457200">
              <a:buFont typeface="+mj-lt"/>
              <a:buAutoNum type="arabicPeriod"/>
            </a:pPr>
            <a:r>
              <a:rPr lang="en-US" b="1" dirty="0" smtClean="0"/>
              <a:t>Skip-grams (SG)</a:t>
            </a:r>
          </a:p>
          <a:p>
            <a:pPr marL="800100" lvl="2" indent="0">
              <a:buNone/>
            </a:pPr>
            <a:r>
              <a:rPr lang="en-US" dirty="0" smtClean="0"/>
              <a:t>Predict context words given target (position independent)</a:t>
            </a:r>
          </a:p>
          <a:p>
            <a:pPr marL="914400" lvl="1" indent="-457200">
              <a:buFont typeface="+mj-lt"/>
              <a:buAutoNum type="arabicPeriod"/>
            </a:pPr>
            <a:r>
              <a:rPr lang="en-US" dirty="0" smtClean="0"/>
              <a:t>Continuous Bag of Words (CBOW)</a:t>
            </a:r>
          </a:p>
          <a:p>
            <a:pPr marL="800100" lvl="2" indent="0">
              <a:buNone/>
            </a:pPr>
            <a:r>
              <a:rPr lang="en-US" dirty="0" smtClean="0"/>
              <a:t>Predict target word from bag-of-words context</a:t>
            </a:r>
          </a:p>
          <a:p>
            <a:pPr marL="800100" lvl="2" indent="0">
              <a:buNone/>
            </a:pPr>
            <a:endParaRPr lang="en-US" sz="1400" dirty="0" smtClean="0"/>
          </a:p>
          <a:p>
            <a:pPr marL="114300" indent="0">
              <a:buNone/>
            </a:pPr>
            <a:r>
              <a:rPr lang="en-US" dirty="0" smtClean="0"/>
              <a:t>Two (moderately efficient) training methods</a:t>
            </a:r>
          </a:p>
          <a:p>
            <a:pPr marL="914400" lvl="1" indent="-457200">
              <a:buFont typeface="+mj-lt"/>
              <a:buAutoNum type="arabicPeriod"/>
            </a:pPr>
            <a:r>
              <a:rPr lang="en-US" dirty="0" smtClean="0"/>
              <a:t>Hierarchical </a:t>
            </a:r>
            <a:r>
              <a:rPr lang="en-US" dirty="0" err="1" smtClean="0"/>
              <a:t>softmax</a:t>
            </a:r>
            <a:endParaRPr lang="en-US" dirty="0" smtClean="0"/>
          </a:p>
          <a:p>
            <a:pPr marL="914400" lvl="1" indent="-457200">
              <a:buFont typeface="+mj-lt"/>
              <a:buAutoNum type="arabicPeriod"/>
            </a:pPr>
            <a:r>
              <a:rPr lang="en-US" dirty="0" smtClean="0"/>
              <a:t>Negative sampling</a:t>
            </a:r>
          </a:p>
          <a:p>
            <a:pPr marL="457200" lvl="1" indent="0">
              <a:buNone/>
            </a:pPr>
            <a:r>
              <a:rPr lang="en-US" b="1" dirty="0" smtClean="0"/>
              <a:t>Naïve softmax</a:t>
            </a:r>
            <a:endParaRPr lang="en-US" b="1" dirty="0"/>
          </a:p>
        </p:txBody>
      </p:sp>
    </p:spTree>
    <p:extLst>
      <p:ext uri="{BB962C8B-B14F-4D97-AF65-F5344CB8AC3E}">
        <p14:creationId xmlns:p14="http://schemas.microsoft.com/office/powerpoint/2010/main" val="49244963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Skip-gram prediction</a:t>
            </a:r>
            <a:endParaRPr lang="en-US" dirty="0"/>
          </a:p>
        </p:txBody>
      </p:sp>
      <p:sp>
        <p:nvSpPr>
          <p:cNvPr id="8" name="Content Placeholder 7"/>
          <p:cNvSpPr>
            <a:spLocks noGrp="1"/>
          </p:cNvSpPr>
          <p:nvPr>
            <p:ph idx="1"/>
          </p:nvPr>
        </p:nvSpPr>
        <p:spPr/>
        <p:txBody>
          <a:bodyPr/>
          <a:lstStyle/>
          <a:p>
            <a:endParaRPr lang="en-US"/>
          </a:p>
        </p:txBody>
      </p:sp>
      <p:pic>
        <p:nvPicPr>
          <p:cNvPr id="9" name="Picture 8"/>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272903" y="1814204"/>
            <a:ext cx="8598193" cy="3712191"/>
          </a:xfrm>
          <a:prstGeom prst="rect">
            <a:avLst/>
          </a:prstGeom>
        </p:spPr>
      </p:pic>
    </p:spTree>
    <p:extLst>
      <p:ext uri="{BB962C8B-B14F-4D97-AF65-F5344CB8AC3E}">
        <p14:creationId xmlns:p14="http://schemas.microsoft.com/office/powerpoint/2010/main" val="19910713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Details of word2vec</a:t>
            </a:r>
            <a:endParaRPr lang="en-US" dirty="0"/>
          </a:p>
        </p:txBody>
      </p:sp>
      <p:sp>
        <p:nvSpPr>
          <p:cNvPr id="6" name="Content Placeholder 5"/>
          <p:cNvSpPr>
            <a:spLocks noGrp="1"/>
          </p:cNvSpPr>
          <p:nvPr>
            <p:ph idx="1"/>
          </p:nvPr>
        </p:nvSpPr>
        <p:spPr>
          <a:xfrm>
            <a:off x="304800" y="1180626"/>
            <a:ext cx="8534400" cy="5067774"/>
          </a:xfrm>
        </p:spPr>
        <p:txBody>
          <a:bodyPr/>
          <a:lstStyle/>
          <a:p>
            <a:r>
              <a:rPr lang="en-US" dirty="0" smtClean="0"/>
              <a:t>For each word </a:t>
            </a:r>
            <a:r>
              <a:rPr lang="en-US" i="1" dirty="0" smtClean="0"/>
              <a:t>t</a:t>
            </a:r>
            <a:r>
              <a:rPr lang="en-US" dirty="0" smtClean="0"/>
              <a:t> = 1 </a:t>
            </a:r>
            <a:r>
              <a:rPr lang="mr-IN" dirty="0" smtClean="0"/>
              <a:t>…</a:t>
            </a:r>
            <a:r>
              <a:rPr lang="en-US" dirty="0" smtClean="0"/>
              <a:t> </a:t>
            </a:r>
            <a:r>
              <a:rPr lang="en-US" i="1" dirty="0" smtClean="0"/>
              <a:t>T</a:t>
            </a:r>
            <a:r>
              <a:rPr lang="en-US" dirty="0" smtClean="0"/>
              <a:t>, predict </a:t>
            </a:r>
            <a:r>
              <a:rPr lang="en-US" dirty="0"/>
              <a:t>surrounding words </a:t>
            </a:r>
            <a:r>
              <a:rPr lang="en-US" dirty="0" smtClean="0"/>
              <a:t>in a window of “radius” </a:t>
            </a:r>
            <a:r>
              <a:rPr lang="en-US" i="1" dirty="0" smtClean="0"/>
              <a:t>m</a:t>
            </a:r>
            <a:r>
              <a:rPr lang="en-US" dirty="0" smtClean="0"/>
              <a:t> of </a:t>
            </a:r>
            <a:r>
              <a:rPr lang="en-US" dirty="0"/>
              <a:t>every </a:t>
            </a:r>
            <a:r>
              <a:rPr lang="en-US" dirty="0" smtClean="0"/>
              <a:t>word.</a:t>
            </a:r>
          </a:p>
          <a:p>
            <a:r>
              <a:rPr lang="en-US" dirty="0" smtClean="0"/>
              <a:t>Objective function: Maximize the probability of any context word given the current center word:</a:t>
            </a:r>
          </a:p>
          <a:p>
            <a:endParaRPr lang="en-US" dirty="0"/>
          </a:p>
          <a:p>
            <a:r>
              <a:rPr lang="en-US" dirty="0" smtClean="0"/>
              <a:t> </a:t>
            </a:r>
            <a:endParaRPr lang="en-US" dirty="0"/>
          </a:p>
          <a:p>
            <a:endParaRPr lang="en-US" dirty="0" smtClean="0"/>
          </a:p>
          <a:p>
            <a:endParaRPr lang="en-US" dirty="0" smtClean="0"/>
          </a:p>
          <a:p>
            <a:r>
              <a:rPr lang="en-US" dirty="0" smtClean="0"/>
              <a:t>Where </a:t>
            </a:r>
            <a:r>
              <a:rPr lang="en-US" i="1" dirty="0" smtClean="0">
                <a:latin typeface="cmmi10"/>
                <a:ea typeface="cmmi10"/>
                <a:cs typeface="cmmi10"/>
              </a:rPr>
              <a:t>θ</a:t>
            </a:r>
            <a:r>
              <a:rPr lang="en-US" dirty="0" smtClean="0"/>
              <a:t> represents all variables we will optimize</a:t>
            </a:r>
          </a:p>
        </p:txBody>
      </p:sp>
      <p:pic>
        <p:nvPicPr>
          <p:cNvPr id="8" name="Picture 7"/>
          <p:cNvPicPr>
            <a:picLocks noChangeAspect="1"/>
          </p:cNvPicPr>
          <p:nvPr/>
        </p:nvPicPr>
        <p:blipFill>
          <a:blip r:embed="rId3"/>
          <a:stretch>
            <a:fillRect/>
          </a:stretch>
        </p:blipFill>
        <p:spPr>
          <a:xfrm>
            <a:off x="9867749" y="2997062"/>
            <a:ext cx="6146904" cy="1688234"/>
          </a:xfrm>
          <a:prstGeom prst="rect">
            <a:avLst/>
          </a:prstGeom>
        </p:spPr>
      </p:pic>
      <p:pic>
        <p:nvPicPr>
          <p:cNvPr id="7" name="Picture 6"/>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304800" y="4685296"/>
            <a:ext cx="7704792" cy="1347014"/>
          </a:xfrm>
          <a:prstGeom prst="rect">
            <a:avLst/>
          </a:prstGeom>
        </p:spPr>
      </p:pic>
      <p:pic>
        <p:nvPicPr>
          <p:cNvPr id="11" name="Picture 10"/>
          <p:cNvPicPr>
            <a:picLocks noChangeAspect="1"/>
          </p:cNvPicPr>
          <p:nvPr/>
        </p:nvPicPr>
        <p:blipFill rotWithShape="1">
          <a:blip r:embed="rId5">
            <a:extLst>
              <a:ext uri="{28A0092B-C50C-407E-A947-70E740481C1C}">
                <a14:useLocalDpi xmlns:a14="http://schemas.microsoft.com/office/drawing/2010/main"/>
              </a:ext>
            </a:extLst>
          </a:blip>
          <a:srcRect/>
          <a:stretch/>
        </p:blipFill>
        <p:spPr>
          <a:xfrm>
            <a:off x="1819625" y="3138985"/>
            <a:ext cx="5660269" cy="1366833"/>
          </a:xfrm>
          <a:prstGeom prst="rect">
            <a:avLst/>
          </a:prstGeom>
        </p:spPr>
      </p:pic>
    </p:spTree>
    <p:extLst>
      <p:ext uri="{BB962C8B-B14F-4D97-AF65-F5344CB8AC3E}">
        <p14:creationId xmlns:p14="http://schemas.microsoft.com/office/powerpoint/2010/main" val="30370315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3"/>
          <p:cNvPicPr>
            <a:picLocks noChangeAspect="1"/>
          </p:cNvPicPr>
          <p:nvPr/>
        </p:nvPicPr>
        <p:blipFill rotWithShape="1">
          <a:blip r:embed="rId3">
            <a:extLst>
              <a:ext uri="{28A0092B-C50C-407E-A947-70E740481C1C}">
                <a14:useLocalDpi xmlns:a14="http://schemas.microsoft.com/office/drawing/2010/main"/>
              </a:ext>
            </a:extLst>
          </a:blip>
          <a:srcRect/>
          <a:stretch/>
        </p:blipFill>
        <p:spPr bwMode="auto">
          <a:xfrm>
            <a:off x="1043429" y="2596382"/>
            <a:ext cx="5262095" cy="1934675"/>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title"/>
          </p:nvPr>
        </p:nvSpPr>
        <p:spPr/>
        <p:txBody>
          <a:bodyPr/>
          <a:lstStyle/>
          <a:p>
            <a:r>
              <a:rPr lang="en-US" dirty="0"/>
              <a:t>Details of Word2Vec</a:t>
            </a:r>
          </a:p>
        </p:txBody>
      </p:sp>
      <p:sp>
        <p:nvSpPr>
          <p:cNvPr id="6" name="Content Placeholder 5"/>
          <p:cNvSpPr>
            <a:spLocks noGrp="1"/>
          </p:cNvSpPr>
          <p:nvPr>
            <p:ph idx="1"/>
          </p:nvPr>
        </p:nvSpPr>
        <p:spPr>
          <a:xfrm>
            <a:off x="304800" y="1180626"/>
            <a:ext cx="8534400" cy="4913956"/>
          </a:xfrm>
        </p:spPr>
        <p:txBody>
          <a:bodyPr/>
          <a:lstStyle/>
          <a:p>
            <a:r>
              <a:rPr lang="en-US" dirty="0"/>
              <a:t>Predict surrounding words </a:t>
            </a:r>
            <a:r>
              <a:rPr lang="en-US" dirty="0" smtClean="0"/>
              <a:t>in a window of radius </a:t>
            </a:r>
            <a:r>
              <a:rPr lang="en-US" i="1" dirty="0" smtClean="0"/>
              <a:t>m</a:t>
            </a:r>
            <a:r>
              <a:rPr lang="en-US" dirty="0" smtClean="0"/>
              <a:t> of </a:t>
            </a:r>
            <a:r>
              <a:rPr lang="en-US" dirty="0"/>
              <a:t>every </a:t>
            </a:r>
            <a:r>
              <a:rPr lang="en-US" dirty="0" smtClean="0"/>
              <a:t>word</a:t>
            </a:r>
            <a:endParaRPr lang="en-US" dirty="0"/>
          </a:p>
          <a:p>
            <a:r>
              <a:rPr lang="en-US" dirty="0" smtClean="0"/>
              <a:t>For                      the simplest first formulation is </a:t>
            </a:r>
          </a:p>
          <a:p>
            <a:endParaRPr lang="en-US" dirty="0"/>
          </a:p>
          <a:p>
            <a:endParaRPr lang="en-US" sz="3600" dirty="0" smtClean="0"/>
          </a:p>
          <a:p>
            <a:r>
              <a:rPr lang="en-US" dirty="0" smtClean="0"/>
              <a:t>where </a:t>
            </a:r>
            <a:r>
              <a:rPr lang="en-US" i="1" dirty="0" smtClean="0"/>
              <a:t>o</a:t>
            </a:r>
            <a:r>
              <a:rPr lang="en-US" dirty="0" smtClean="0"/>
              <a:t> is the outside (or output) word index, </a:t>
            </a:r>
            <a:r>
              <a:rPr lang="en-US" i="1" dirty="0" smtClean="0"/>
              <a:t>c</a:t>
            </a:r>
            <a:r>
              <a:rPr lang="en-US" dirty="0" smtClean="0"/>
              <a:t> is the center word index, </a:t>
            </a:r>
            <a:r>
              <a:rPr lang="en-US" i="1" dirty="0" err="1" smtClean="0"/>
              <a:t>v</a:t>
            </a:r>
            <a:r>
              <a:rPr lang="en-US" i="1" baseline="-25000" dirty="0" err="1" smtClean="0"/>
              <a:t>c</a:t>
            </a:r>
            <a:r>
              <a:rPr lang="en-US" dirty="0" smtClean="0"/>
              <a:t> </a:t>
            </a:r>
            <a:r>
              <a:rPr lang="en-US" dirty="0"/>
              <a:t>and </a:t>
            </a:r>
            <a:r>
              <a:rPr lang="en-US" i="1" dirty="0" err="1" smtClean="0"/>
              <a:t>u</a:t>
            </a:r>
            <a:r>
              <a:rPr lang="en-US" i="1" baseline="-25000" dirty="0" err="1" smtClean="0"/>
              <a:t>o</a:t>
            </a:r>
            <a:r>
              <a:rPr lang="en-US" dirty="0" smtClean="0"/>
              <a:t> </a:t>
            </a:r>
            <a:r>
              <a:rPr lang="en-US" dirty="0"/>
              <a:t>are </a:t>
            </a:r>
            <a:r>
              <a:rPr lang="en-US" dirty="0" smtClean="0"/>
              <a:t>“center” </a:t>
            </a:r>
            <a:r>
              <a:rPr lang="en-US" dirty="0"/>
              <a:t>and “</a:t>
            </a:r>
            <a:r>
              <a:rPr lang="en-US" dirty="0" smtClean="0"/>
              <a:t>outside” vectors of indices </a:t>
            </a:r>
            <a:r>
              <a:rPr lang="en-US" i="1" dirty="0" smtClean="0"/>
              <a:t>c</a:t>
            </a:r>
            <a:r>
              <a:rPr lang="en-US" dirty="0" smtClean="0"/>
              <a:t> and </a:t>
            </a:r>
            <a:r>
              <a:rPr lang="en-US" i="1" dirty="0" smtClean="0"/>
              <a:t>o</a:t>
            </a:r>
            <a:endParaRPr lang="en-US" i="1" dirty="0"/>
          </a:p>
          <a:p>
            <a:r>
              <a:rPr lang="en-US" b="1" dirty="0">
                <a:solidFill>
                  <a:schemeClr val="accent3"/>
                </a:solidFill>
              </a:rPr>
              <a:t>Softmax</a:t>
            </a:r>
            <a:r>
              <a:rPr lang="en-US" dirty="0"/>
              <a:t> </a:t>
            </a:r>
            <a:r>
              <a:rPr lang="en-US" dirty="0" smtClean="0"/>
              <a:t>using word </a:t>
            </a:r>
            <a:r>
              <a:rPr lang="en-US" i="1" dirty="0" smtClean="0"/>
              <a:t>c</a:t>
            </a:r>
            <a:r>
              <a:rPr lang="en-US" dirty="0" smtClean="0"/>
              <a:t> </a:t>
            </a:r>
            <a:r>
              <a:rPr lang="en-US" dirty="0"/>
              <a:t>to obtain </a:t>
            </a:r>
            <a:r>
              <a:rPr lang="en-US" dirty="0" smtClean="0"/>
              <a:t>probability of word </a:t>
            </a:r>
            <a:r>
              <a:rPr lang="en-US" i="1" dirty="0" smtClean="0"/>
              <a:t>o</a:t>
            </a:r>
          </a:p>
        </p:txBody>
      </p:sp>
      <p:pic>
        <p:nvPicPr>
          <p:cNvPr id="7" name="Picture 6"/>
          <p:cNvPicPr>
            <a:picLocks noChangeAspect="1"/>
          </p:cNvPicPr>
          <p:nvPr/>
        </p:nvPicPr>
        <p:blipFill>
          <a:blip r:embed="rId4"/>
          <a:stretch>
            <a:fillRect/>
          </a:stretch>
        </p:blipFill>
        <p:spPr>
          <a:xfrm>
            <a:off x="9144000" y="2569086"/>
            <a:ext cx="5054367" cy="1531626"/>
          </a:xfrm>
          <a:prstGeom prst="rect">
            <a:avLst/>
          </a:prstGeom>
        </p:spPr>
      </p:pic>
      <p:pic>
        <p:nvPicPr>
          <p:cNvPr id="10" name="Picture 9"/>
          <p:cNvPicPr>
            <a:picLocks noChangeAspect="1"/>
          </p:cNvPicPr>
          <p:nvPr/>
        </p:nvPicPr>
        <p:blipFill>
          <a:blip r:embed="rId5"/>
          <a:stretch>
            <a:fillRect/>
          </a:stretch>
        </p:blipFill>
        <p:spPr>
          <a:xfrm>
            <a:off x="1043430" y="2252335"/>
            <a:ext cx="1481405" cy="524665"/>
          </a:xfrm>
          <a:prstGeom prst="rect">
            <a:avLst/>
          </a:prstGeom>
        </p:spPr>
      </p:pic>
    </p:spTree>
    <p:extLst>
      <p:ext uri="{BB962C8B-B14F-4D97-AF65-F5344CB8AC3E}">
        <p14:creationId xmlns:p14="http://schemas.microsoft.com/office/powerpoint/2010/main" val="56479212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3885343" y="1950955"/>
            <a:ext cx="3784607" cy="4068846"/>
          </a:xfrm>
          <a:prstGeom prst="rect">
            <a:avLst/>
          </a:prstGeom>
        </p:spPr>
      </p:pic>
      <p:sp>
        <p:nvSpPr>
          <p:cNvPr id="2" name="Title 1"/>
          <p:cNvSpPr>
            <a:spLocks noGrp="1"/>
          </p:cNvSpPr>
          <p:nvPr>
            <p:ph type="title"/>
          </p:nvPr>
        </p:nvSpPr>
        <p:spPr>
          <a:xfrm>
            <a:off x="304800" y="194308"/>
            <a:ext cx="8534400" cy="1115877"/>
          </a:xfrm>
        </p:spPr>
        <p:txBody>
          <a:bodyPr>
            <a:normAutofit fontScale="90000"/>
          </a:bodyPr>
          <a:lstStyle/>
          <a:p>
            <a:r>
              <a:rPr lang="en-US" dirty="0" smtClean="0"/>
              <a:t>Softmax function: Standard map</a:t>
            </a:r>
            <a:br>
              <a:rPr lang="en-US" dirty="0" smtClean="0"/>
            </a:br>
            <a:r>
              <a:rPr lang="en-US" smtClean="0"/>
              <a:t>from ℝ</a:t>
            </a:r>
            <a:r>
              <a:rPr lang="en-US" baseline="30000" smtClean="0"/>
              <a:t>V</a:t>
            </a:r>
            <a:r>
              <a:rPr lang="en-US" smtClean="0"/>
              <a:t> </a:t>
            </a:r>
            <a:r>
              <a:rPr lang="en-US" dirty="0" smtClean="0"/>
              <a:t>to a probability distribution</a:t>
            </a:r>
            <a:endParaRPr lang="en-US" dirty="0"/>
          </a:p>
        </p:txBody>
      </p:sp>
      <p:cxnSp>
        <p:nvCxnSpPr>
          <p:cNvPr id="5" name="Straight Arrow Connector 4"/>
          <p:cNvCxnSpPr/>
          <p:nvPr/>
        </p:nvCxnSpPr>
        <p:spPr>
          <a:xfrm>
            <a:off x="3733800" y="3454400"/>
            <a:ext cx="1877568" cy="457200"/>
          </a:xfrm>
          <a:prstGeom prst="straightConnector1">
            <a:avLst/>
          </a:prstGeom>
          <a:ln w="63500">
            <a:solidFill>
              <a:schemeClr val="accent4"/>
            </a:solidFill>
            <a:tailEnd type="triangle"/>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754243" y="2834382"/>
            <a:ext cx="2993127" cy="1077218"/>
          </a:xfrm>
          <a:prstGeom prst="rect">
            <a:avLst/>
          </a:prstGeom>
          <a:noFill/>
        </p:spPr>
        <p:txBody>
          <a:bodyPr wrap="none" rtlCol="0">
            <a:spAutoFit/>
          </a:bodyPr>
          <a:lstStyle/>
          <a:p>
            <a:r>
              <a:rPr lang="en-US" sz="3200" b="1" i="1" dirty="0" smtClean="0">
                <a:solidFill>
                  <a:schemeClr val="accent4"/>
                </a:solidFill>
                <a:latin typeface="+mn-lt"/>
              </a:rPr>
              <a:t>Exponentiate to</a:t>
            </a:r>
            <a:br>
              <a:rPr lang="en-US" sz="3200" b="1" i="1" dirty="0" smtClean="0">
                <a:solidFill>
                  <a:schemeClr val="accent4"/>
                </a:solidFill>
                <a:latin typeface="+mn-lt"/>
              </a:rPr>
            </a:br>
            <a:r>
              <a:rPr lang="en-US" sz="3200" b="1" i="1" dirty="0" smtClean="0">
                <a:solidFill>
                  <a:schemeClr val="accent4"/>
                </a:solidFill>
                <a:latin typeface="+mn-lt"/>
              </a:rPr>
              <a:t>make positive</a:t>
            </a:r>
            <a:endParaRPr lang="en-US" sz="3200" b="1" i="1" dirty="0">
              <a:solidFill>
                <a:schemeClr val="accent4"/>
              </a:solidFill>
              <a:latin typeface="+mn-lt"/>
            </a:endParaRPr>
          </a:p>
        </p:txBody>
      </p:sp>
      <p:sp>
        <p:nvSpPr>
          <p:cNvPr id="11" name="Rounded Rectangle 10"/>
          <p:cNvSpPr/>
          <p:nvPr/>
        </p:nvSpPr>
        <p:spPr>
          <a:xfrm>
            <a:off x="5546309" y="3581400"/>
            <a:ext cx="1235492" cy="850876"/>
          </a:xfrm>
          <a:prstGeom prst="roundRect">
            <a:avLst>
              <a:gd name="adj" fmla="val 27904"/>
            </a:avLst>
          </a:prstGeom>
          <a:solidFill>
            <a:schemeClr val="accent4">
              <a:alpha val="1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ounded Rectangle 11"/>
          <p:cNvSpPr/>
          <p:nvPr/>
        </p:nvSpPr>
        <p:spPr>
          <a:xfrm>
            <a:off x="5334001" y="4648200"/>
            <a:ext cx="2133600" cy="1219200"/>
          </a:xfrm>
          <a:prstGeom prst="roundRect">
            <a:avLst/>
          </a:prstGeom>
          <a:solidFill>
            <a:schemeClr val="accent2">
              <a:lumMod val="40000"/>
              <a:lumOff val="60000"/>
              <a:alpha val="1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5">
                  <a:lumMod val="20000"/>
                  <a:lumOff val="80000"/>
                </a:schemeClr>
              </a:solidFill>
            </a:endParaRPr>
          </a:p>
        </p:txBody>
      </p:sp>
      <p:cxnSp>
        <p:nvCxnSpPr>
          <p:cNvPr id="13" name="Straight Arrow Connector 12"/>
          <p:cNvCxnSpPr/>
          <p:nvPr/>
        </p:nvCxnSpPr>
        <p:spPr>
          <a:xfrm flipV="1">
            <a:off x="3793296" y="5565199"/>
            <a:ext cx="1616904" cy="38621"/>
          </a:xfrm>
          <a:prstGeom prst="straightConnector1">
            <a:avLst/>
          </a:prstGeom>
          <a:ln w="63500">
            <a:solidFill>
              <a:schemeClr val="accent2"/>
            </a:solidFill>
            <a:tailEnd type="triangle"/>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906643" y="5018782"/>
            <a:ext cx="2978701" cy="1077218"/>
          </a:xfrm>
          <a:prstGeom prst="rect">
            <a:avLst/>
          </a:prstGeom>
          <a:noFill/>
        </p:spPr>
        <p:txBody>
          <a:bodyPr wrap="none" rtlCol="0">
            <a:spAutoFit/>
          </a:bodyPr>
          <a:lstStyle/>
          <a:p>
            <a:r>
              <a:rPr lang="en-US" sz="3200" b="1" i="1" dirty="0" smtClean="0">
                <a:solidFill>
                  <a:schemeClr val="accent2"/>
                </a:solidFill>
                <a:latin typeface="+mn-lt"/>
              </a:rPr>
              <a:t>Normalize to</a:t>
            </a:r>
            <a:br>
              <a:rPr lang="en-US" sz="3200" b="1" i="1" dirty="0" smtClean="0">
                <a:solidFill>
                  <a:schemeClr val="accent2"/>
                </a:solidFill>
                <a:latin typeface="+mn-lt"/>
              </a:rPr>
            </a:br>
            <a:r>
              <a:rPr lang="en-US" sz="3200" b="1" i="1" dirty="0" smtClean="0">
                <a:solidFill>
                  <a:schemeClr val="accent2"/>
                </a:solidFill>
                <a:latin typeface="+mn-lt"/>
              </a:rPr>
              <a:t>give probability</a:t>
            </a:r>
            <a:endParaRPr lang="en-US" sz="3200" b="1" i="1" dirty="0">
              <a:solidFill>
                <a:schemeClr val="accent2"/>
              </a:solidFill>
              <a:latin typeface="+mn-lt"/>
            </a:endParaRPr>
          </a:p>
        </p:txBody>
      </p:sp>
    </p:spTree>
    <p:extLst>
      <p:ext uri="{BB962C8B-B14F-4D97-AF65-F5344CB8AC3E}">
        <p14:creationId xmlns:p14="http://schemas.microsoft.com/office/powerpoint/2010/main" val="177862575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Skip gram model structure</a:t>
            </a:r>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 y="-1"/>
            <a:ext cx="9144002" cy="6705601"/>
          </a:xfrm>
          <a:prstGeom prst="rect">
            <a:avLst/>
          </a:prstGeom>
        </p:spPr>
      </p:pic>
    </p:spTree>
    <p:extLst>
      <p:ext uri="{BB962C8B-B14F-4D97-AF65-F5344CB8AC3E}">
        <p14:creationId xmlns:p14="http://schemas.microsoft.com/office/powerpoint/2010/main" val="39068123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 learn good word vectors:</a:t>
            </a:r>
            <a:br>
              <a:rPr lang="en-US" dirty="0" smtClean="0"/>
            </a:br>
            <a:r>
              <a:rPr lang="en-US" dirty="0" smtClean="0"/>
              <a:t> Compute </a:t>
            </a:r>
            <a:r>
              <a:rPr lang="en-US" dirty="0" smtClean="0">
                <a:solidFill>
                  <a:schemeClr val="accent3"/>
                </a:solidFill>
              </a:rPr>
              <a:t>all</a:t>
            </a:r>
            <a:r>
              <a:rPr lang="en-US" dirty="0" smtClean="0"/>
              <a:t> vector gradients!</a:t>
            </a:r>
            <a:endParaRPr lang="en-US" dirty="0"/>
          </a:p>
        </p:txBody>
      </p:sp>
      <p:sp>
        <p:nvSpPr>
          <p:cNvPr id="3" name="Content Placeholder 2"/>
          <p:cNvSpPr>
            <a:spLocks noGrp="1"/>
          </p:cNvSpPr>
          <p:nvPr>
            <p:ph idx="1"/>
          </p:nvPr>
        </p:nvSpPr>
        <p:spPr/>
        <p:txBody>
          <a:bodyPr/>
          <a:lstStyle/>
          <a:p>
            <a:r>
              <a:rPr lang="en-US" dirty="0" smtClean="0"/>
              <a:t>We often define the set of </a:t>
            </a:r>
            <a:r>
              <a:rPr lang="en-US" b="1" dirty="0" smtClean="0">
                <a:solidFill>
                  <a:schemeClr val="accent3"/>
                </a:solidFill>
              </a:rPr>
              <a:t>all</a:t>
            </a:r>
            <a:r>
              <a:rPr lang="en-US" dirty="0" smtClean="0"/>
              <a:t> parameters in a model in terms of one long vector </a:t>
            </a:r>
          </a:p>
          <a:p>
            <a:r>
              <a:rPr lang="en-US" dirty="0" smtClean="0"/>
              <a:t>In our case with </a:t>
            </a:r>
            <a:br>
              <a:rPr lang="en-US" dirty="0" smtClean="0"/>
            </a:br>
            <a:r>
              <a:rPr lang="en-US" i="1" dirty="0" smtClean="0"/>
              <a:t>d</a:t>
            </a:r>
            <a:r>
              <a:rPr lang="en-US" dirty="0" smtClean="0"/>
              <a:t>-dimensional vectors</a:t>
            </a:r>
            <a:br>
              <a:rPr lang="en-US" dirty="0" smtClean="0"/>
            </a:br>
            <a:r>
              <a:rPr lang="en-US" dirty="0" smtClean="0"/>
              <a:t>and</a:t>
            </a:r>
            <a:br>
              <a:rPr lang="en-US" dirty="0" smtClean="0"/>
            </a:br>
            <a:r>
              <a:rPr lang="en-US" i="1" dirty="0" smtClean="0"/>
              <a:t>V</a:t>
            </a:r>
            <a:r>
              <a:rPr lang="en-US" dirty="0" smtClean="0"/>
              <a:t> many words:</a:t>
            </a:r>
          </a:p>
          <a:p>
            <a:endParaRPr lang="en-US" dirty="0"/>
          </a:p>
          <a:p>
            <a:r>
              <a:rPr lang="en-US" dirty="0" smtClean="0"/>
              <a:t>We then optimize</a:t>
            </a:r>
            <a:br>
              <a:rPr lang="en-US" dirty="0" smtClean="0"/>
            </a:br>
            <a:r>
              <a:rPr lang="en-US" dirty="0" smtClean="0"/>
              <a:t>these parameters</a:t>
            </a:r>
          </a:p>
        </p:txBody>
      </p:sp>
      <p:pic>
        <p:nvPicPr>
          <p:cNvPr id="7" name="Picture 6" descr="TP_tmp.png"/>
          <p:cNvPicPr>
            <a:picLocks noChangeAspect="1"/>
          </p:cNvPicPr>
          <p:nvPr>
            <p:custDataLst>
              <p:tags r:id="rId1"/>
            </p:custDataLst>
          </p:nvPr>
        </p:nvPicPr>
        <p:blipFill>
          <a:blip r:embed="rId4">
            <a:extLst>
              <a:ext uri="{28A0092B-C50C-407E-A947-70E740481C1C}">
                <a14:useLocalDpi xmlns:a14="http://schemas.microsoft.com/office/drawing/2010/main"/>
              </a:ext>
            </a:extLst>
          </a:blip>
          <a:stretch>
            <a:fillRect/>
          </a:stretch>
        </p:blipFill>
        <p:spPr bwMode="auto">
          <a:xfrm>
            <a:off x="4953000" y="2376340"/>
            <a:ext cx="3943350" cy="3703320"/>
          </a:xfrm>
          <a:prstGeom prst="rect">
            <a:avLst/>
          </a:prstGeom>
          <a:noFill/>
          <a:ln/>
          <a:effectLst/>
          <a:extLst>
            <a:ext uri="{909E8E84-426E-40dd-AFC4-6F175D3DCCD1}">
              <a14:hiddenFill xmlns:a14="http://schemas.microsoft.com/office/drawing/2010/main" xmlns="">
                <a:pattFill prst="pct5">
                  <a:fgClr>
                    <a:srgbClr val="FFFFFF">
                      <a:alpha val="0"/>
                    </a:srgbClr>
                  </a:fgClr>
                  <a:bgClr>
                    <a:srgbClr val="FFFFFF">
                      <a:alpha val="0"/>
                    </a:srgbClr>
                  </a:bgClr>
                </a:pattFill>
              </a14:hiddenFill>
            </a:ext>
            <a:ext uri="{AF507438-7753-43e0-B8FC-AC1667EBCBE1}">
              <a14:hiddenEffects xmlns:a14="http://schemas.microsoft.com/office/drawing/2010/main" xmlns="">
                <a:effectLst>
                  <a:outerShdw blurRad="63500" dist="37357" dir="2700000" rotWithShape="0">
                    <a:scrgbClr r="0" g="0" b="0"/>
                  </a:outerShdw>
                </a:effectLst>
              </a14:hiddenEffects>
            </a:ext>
            <a:ext uri="{31F19639-BCED-4a60-ADC4-E9642A236FB7}">
              <a14:hiddenScene3d xmlns:a14="http://schemas.microsoft.com/office/drawing/2010/main" xmlns="">
                <a:camera prst="orthographicFront">
                  <a:rot lat="0" lon="0" rev="0"/>
                </a:camera>
                <a:lightRig rig="threePt" dir="t">
                  <a:rot lat="0" lon="0" rev="0"/>
                </a:lightRig>
              </a14:hiddenScene3d>
            </a:ext>
            <a:ext uri="{E45631CC-5BF2-4c18-A39C-3461C7D3F71A}">
              <a14:hiddenSp3d xmlns:a14="http://schemas.microsoft.com/office/drawing/2010/main" xmlns="" extrusionH="457200">
                <a:contourClr>
                  <a:srgbClr val="000000"/>
                </a:contourClr>
              </a14:hiddenSp3d>
            </a:ext>
            <a:ext uri="{53640926-AAD7-44d8-BBD7-CCE9431645EC}">
              <a14:shadowObscured xmlns:a14="http://schemas.microsoft.com/office/drawing/2010/main" xmlns=""/>
            </a:ext>
          </a:extLst>
        </p:spPr>
      </p:pic>
      <p:sp>
        <p:nvSpPr>
          <p:cNvPr id="6" name="Rectangle 5"/>
          <p:cNvSpPr/>
          <p:nvPr/>
        </p:nvSpPr>
        <p:spPr>
          <a:xfrm>
            <a:off x="497784" y="6122997"/>
            <a:ext cx="7805530" cy="461665"/>
          </a:xfrm>
          <a:prstGeom prst="rect">
            <a:avLst/>
          </a:prstGeom>
        </p:spPr>
        <p:txBody>
          <a:bodyPr wrap="square">
            <a:spAutoFit/>
          </a:bodyPr>
          <a:lstStyle/>
          <a:p>
            <a:r>
              <a:rPr lang="en-US" sz="2400" dirty="0"/>
              <a:t>Note: Every word has two vectors! Makes it simpler!</a:t>
            </a:r>
          </a:p>
        </p:txBody>
      </p:sp>
      <p:pic>
        <p:nvPicPr>
          <p:cNvPr id="8" name="Picture 7" descr="TP_tmp.png"/>
          <p:cNvPicPr>
            <a:picLocks noChangeAspect="1"/>
          </p:cNvPicPr>
          <p:nvPr>
            <p:custDataLst>
              <p:tags r:id="rId2"/>
            </p:custDataLst>
          </p:nvPr>
        </p:nvPicPr>
        <p:blipFill>
          <a:blip r:embed="rId5">
            <a:extLst>
              <a:ext uri="{28A0092B-C50C-407E-A947-70E740481C1C}">
                <a14:useLocalDpi xmlns:a14="http://schemas.microsoft.com/office/drawing/2010/main"/>
              </a:ext>
            </a:extLst>
          </a:blip>
          <a:stretch>
            <a:fillRect/>
          </a:stretch>
        </p:blipFill>
        <p:spPr>
          <a:xfrm>
            <a:off x="4876800" y="2054898"/>
            <a:ext cx="239689" cy="383502"/>
          </a:xfrm>
          <a:prstGeom prst="rect">
            <a:avLst/>
          </a:prstGeom>
        </p:spPr>
      </p:pic>
    </p:spTree>
    <p:extLst>
      <p:ext uri="{BB962C8B-B14F-4D97-AF65-F5344CB8AC3E}">
        <p14:creationId xmlns:p14="http://schemas.microsoft.com/office/powerpoint/2010/main" val="196613704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Intuition of how to minimize loss for a simple function over two parameters</a:t>
            </a:r>
            <a:endParaRPr lang="en-US" dirty="0"/>
          </a:p>
        </p:txBody>
      </p:sp>
      <p:sp>
        <p:nvSpPr>
          <p:cNvPr id="4" name="Content Placeholder 3"/>
          <p:cNvSpPr>
            <a:spLocks noGrp="1"/>
          </p:cNvSpPr>
          <p:nvPr>
            <p:ph idx="1"/>
          </p:nvPr>
        </p:nvSpPr>
        <p:spPr>
          <a:xfrm>
            <a:off x="304800" y="1803400"/>
            <a:ext cx="8534400" cy="1232225"/>
          </a:xfrm>
        </p:spPr>
        <p:txBody>
          <a:bodyPr/>
          <a:lstStyle/>
          <a:p>
            <a:r>
              <a:rPr lang="en-US" dirty="0" smtClean="0"/>
              <a:t>We start at a random point and walk in the steepest direction, which is given by the derivative of the function</a:t>
            </a:r>
          </a:p>
        </p:txBody>
      </p:sp>
      <p:pic>
        <p:nvPicPr>
          <p:cNvPr id="3" name="Picture 2"/>
          <p:cNvPicPr>
            <a:picLocks noChangeAspect="1"/>
          </p:cNvPicPr>
          <p:nvPr/>
        </p:nvPicPr>
        <p:blipFill>
          <a:blip r:embed="rId3"/>
          <a:stretch>
            <a:fillRect/>
          </a:stretch>
        </p:blipFill>
        <p:spPr>
          <a:xfrm>
            <a:off x="2630714" y="3035625"/>
            <a:ext cx="3465286" cy="3465286"/>
          </a:xfrm>
          <a:prstGeom prst="rect">
            <a:avLst/>
          </a:prstGeom>
        </p:spPr>
      </p:pic>
      <p:sp>
        <p:nvSpPr>
          <p:cNvPr id="5" name="TextBox 4"/>
          <p:cNvSpPr txBox="1"/>
          <p:nvPr/>
        </p:nvSpPr>
        <p:spPr>
          <a:xfrm>
            <a:off x="6553200" y="3981271"/>
            <a:ext cx="2133600" cy="1200329"/>
          </a:xfrm>
          <a:prstGeom prst="rect">
            <a:avLst/>
          </a:prstGeom>
          <a:noFill/>
        </p:spPr>
        <p:txBody>
          <a:bodyPr wrap="square" rtlCol="0">
            <a:spAutoFit/>
          </a:bodyPr>
          <a:lstStyle/>
          <a:p>
            <a:r>
              <a:rPr lang="en-US" sz="1800" dirty="0">
                <a:latin typeface="+mn-lt"/>
              </a:rPr>
              <a:t>Contour lines show </a:t>
            </a:r>
            <a:r>
              <a:rPr lang="en-US" sz="1800" dirty="0" smtClean="0">
                <a:latin typeface="+mn-lt"/>
              </a:rPr>
              <a:t>points of equal value </a:t>
            </a:r>
            <a:r>
              <a:rPr lang="en-US" sz="1800" dirty="0">
                <a:latin typeface="+mn-lt"/>
              </a:rPr>
              <a:t>of objective function</a:t>
            </a:r>
          </a:p>
          <a:p>
            <a:endParaRPr lang="en-US" sz="1800" dirty="0">
              <a:latin typeface="+mn-lt"/>
            </a:endParaRPr>
          </a:p>
        </p:txBody>
      </p:sp>
    </p:spTree>
    <p:extLst>
      <p:ext uri="{BB962C8B-B14F-4D97-AF65-F5344CB8AC3E}">
        <p14:creationId xmlns:p14="http://schemas.microsoft.com/office/powerpoint/2010/main" val="35479276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534400" cy="741872"/>
          </a:xfrm>
        </p:spPr>
        <p:txBody>
          <a:bodyPr>
            <a:normAutofit/>
          </a:bodyPr>
          <a:lstStyle/>
          <a:p>
            <a:r>
              <a:rPr lang="en-US" dirty="0" smtClean="0"/>
              <a:t>Descending by using derivatives</a:t>
            </a:r>
            <a:endParaRPr lang="en-US" dirty="0"/>
          </a:p>
        </p:txBody>
      </p:sp>
      <p:pic>
        <p:nvPicPr>
          <p:cNvPr id="7" name="Content Placeholder 6"/>
          <p:cNvPicPr>
            <a:picLocks noGrp="1" noChangeAspect="1"/>
          </p:cNvPicPr>
          <p:nvPr>
            <p:ph idx="1"/>
          </p:nvPr>
        </p:nvPicPr>
        <p:blipFill rotWithShape="1">
          <a:blip r:embed="rId3">
            <a:extLst>
              <a:ext uri="{28A0092B-C50C-407E-A947-70E740481C1C}">
                <a14:useLocalDpi xmlns:a14="http://schemas.microsoft.com/office/drawing/2010/main"/>
              </a:ext>
            </a:extLst>
          </a:blip>
          <a:srcRect t="-288" b="-669"/>
          <a:stretch/>
        </p:blipFill>
        <p:spPr>
          <a:xfrm>
            <a:off x="4791260" y="550418"/>
            <a:ext cx="4428628" cy="3183382"/>
          </a:xfrm>
        </p:spPr>
      </p:pic>
      <p:sp>
        <p:nvSpPr>
          <p:cNvPr id="10" name="TextBox 9"/>
          <p:cNvSpPr txBox="1"/>
          <p:nvPr/>
        </p:nvSpPr>
        <p:spPr>
          <a:xfrm>
            <a:off x="457154" y="965343"/>
            <a:ext cx="4848571" cy="2616101"/>
          </a:xfrm>
          <a:prstGeom prst="rect">
            <a:avLst/>
          </a:prstGeom>
          <a:noFill/>
        </p:spPr>
        <p:txBody>
          <a:bodyPr wrap="none" rtlCol="0">
            <a:spAutoFit/>
          </a:bodyPr>
          <a:lstStyle/>
          <a:p>
            <a:r>
              <a:rPr lang="en-US" dirty="0" smtClean="0">
                <a:latin typeface="+mn-lt"/>
              </a:rPr>
              <a:t>We will minimize a cost function by</a:t>
            </a:r>
            <a:br>
              <a:rPr lang="en-US" dirty="0" smtClean="0">
                <a:latin typeface="+mn-lt"/>
              </a:rPr>
            </a:br>
            <a:r>
              <a:rPr lang="en-US" dirty="0" smtClean="0">
                <a:latin typeface="+mn-lt"/>
              </a:rPr>
              <a:t>gradient descent</a:t>
            </a:r>
          </a:p>
          <a:p>
            <a:endParaRPr lang="en-US" sz="2000" dirty="0"/>
          </a:p>
          <a:p>
            <a:r>
              <a:rPr lang="en-US" dirty="0"/>
              <a:t>T</a:t>
            </a:r>
            <a:r>
              <a:rPr lang="en-US" dirty="0" smtClean="0">
                <a:latin typeface="+mn-lt"/>
              </a:rPr>
              <a:t>rivial example: (from Wikipedia)</a:t>
            </a:r>
          </a:p>
          <a:p>
            <a:r>
              <a:rPr lang="en-US" dirty="0" smtClean="0">
                <a:latin typeface="+mn-lt"/>
              </a:rPr>
              <a:t>Find </a:t>
            </a:r>
            <a:r>
              <a:rPr lang="en-US" dirty="0">
                <a:latin typeface="+mn-lt"/>
              </a:rPr>
              <a:t>a local minimum of the function </a:t>
            </a:r>
            <a:endParaRPr lang="en-US" dirty="0" smtClean="0">
              <a:latin typeface="+mn-lt"/>
            </a:endParaRPr>
          </a:p>
          <a:p>
            <a:r>
              <a:rPr lang="en-US" i="1" dirty="0" smtClean="0">
                <a:latin typeface="+mn-lt"/>
              </a:rPr>
              <a:t>f</a:t>
            </a:r>
            <a:r>
              <a:rPr lang="en-US" dirty="0">
                <a:latin typeface="+mn-lt"/>
              </a:rPr>
              <a:t>(</a:t>
            </a:r>
            <a:r>
              <a:rPr lang="en-US" i="1" dirty="0">
                <a:latin typeface="+mn-lt"/>
              </a:rPr>
              <a:t>x</a:t>
            </a:r>
            <a:r>
              <a:rPr lang="en-US" dirty="0" smtClean="0">
                <a:latin typeface="+mn-lt"/>
              </a:rPr>
              <a:t>) = </a:t>
            </a:r>
            <a:r>
              <a:rPr lang="en-US" i="1" dirty="0" smtClean="0">
                <a:latin typeface="+mn-lt"/>
              </a:rPr>
              <a:t>x</a:t>
            </a:r>
            <a:r>
              <a:rPr lang="en-US" baseline="30000" dirty="0" smtClean="0">
                <a:latin typeface="+mn-lt"/>
              </a:rPr>
              <a:t>4</a:t>
            </a:r>
            <a:r>
              <a:rPr lang="en-US" dirty="0">
                <a:latin typeface="+mn-lt"/>
              </a:rPr>
              <a:t>−3</a:t>
            </a:r>
            <a:r>
              <a:rPr lang="en-US" i="1" dirty="0">
                <a:latin typeface="+mn-lt"/>
              </a:rPr>
              <a:t>x</a:t>
            </a:r>
            <a:r>
              <a:rPr lang="en-US" baseline="30000" dirty="0">
                <a:latin typeface="+mn-lt"/>
              </a:rPr>
              <a:t>3</a:t>
            </a:r>
            <a:r>
              <a:rPr lang="en-US" dirty="0">
                <a:latin typeface="+mn-lt"/>
              </a:rPr>
              <a:t>+2, </a:t>
            </a:r>
            <a:endParaRPr lang="en-US" dirty="0" smtClean="0">
              <a:latin typeface="+mn-lt"/>
            </a:endParaRPr>
          </a:p>
          <a:p>
            <a:r>
              <a:rPr lang="en-US" dirty="0" smtClean="0">
                <a:latin typeface="+mn-lt"/>
              </a:rPr>
              <a:t>with </a:t>
            </a:r>
            <a:r>
              <a:rPr lang="en-US" dirty="0">
                <a:latin typeface="+mn-lt"/>
              </a:rPr>
              <a:t>derivative </a:t>
            </a:r>
            <a:r>
              <a:rPr lang="en-US" i="1" dirty="0">
                <a:latin typeface="+mn-lt"/>
              </a:rPr>
              <a:t>f'</a:t>
            </a:r>
            <a:r>
              <a:rPr lang="en-US" dirty="0">
                <a:latin typeface="+mn-lt"/>
              </a:rPr>
              <a:t>(</a:t>
            </a:r>
            <a:r>
              <a:rPr lang="en-US" i="1" dirty="0">
                <a:latin typeface="+mn-lt"/>
              </a:rPr>
              <a:t>x</a:t>
            </a:r>
            <a:r>
              <a:rPr lang="en-US" dirty="0" smtClean="0">
                <a:latin typeface="+mn-lt"/>
              </a:rPr>
              <a:t>) = 4</a:t>
            </a:r>
            <a:r>
              <a:rPr lang="en-US" i="1" dirty="0" smtClean="0">
                <a:latin typeface="+mn-lt"/>
              </a:rPr>
              <a:t>x</a:t>
            </a:r>
            <a:r>
              <a:rPr lang="en-US" baseline="30000" dirty="0" smtClean="0">
                <a:latin typeface="+mn-lt"/>
              </a:rPr>
              <a:t>3</a:t>
            </a:r>
            <a:r>
              <a:rPr lang="en-US" dirty="0">
                <a:latin typeface="+mn-lt"/>
              </a:rPr>
              <a:t>−</a:t>
            </a:r>
            <a:r>
              <a:rPr lang="en-US" dirty="0" smtClean="0">
                <a:latin typeface="+mn-lt"/>
              </a:rPr>
              <a:t>9</a:t>
            </a:r>
            <a:r>
              <a:rPr lang="en-US" i="1" dirty="0" smtClean="0">
                <a:latin typeface="+mn-lt"/>
              </a:rPr>
              <a:t>x</a:t>
            </a:r>
            <a:r>
              <a:rPr lang="en-US" baseline="30000" dirty="0" smtClean="0">
                <a:latin typeface="+mn-lt"/>
              </a:rPr>
              <a:t>2</a:t>
            </a:r>
            <a:endParaRPr lang="en-US" dirty="0" smtClean="0">
              <a:latin typeface="+mn-lt"/>
            </a:endParaRPr>
          </a:p>
        </p:txBody>
      </p:sp>
      <p:pic>
        <p:nvPicPr>
          <p:cNvPr id="11" name="Picture 10"/>
          <p:cNvPicPr>
            <a:picLocks noChangeAspect="1"/>
          </p:cNvPicPr>
          <p:nvPr/>
        </p:nvPicPr>
        <p:blipFill>
          <a:blip r:embed="rId4"/>
          <a:stretch>
            <a:fillRect/>
          </a:stretch>
        </p:blipFill>
        <p:spPr>
          <a:xfrm>
            <a:off x="978025" y="3590959"/>
            <a:ext cx="5408614" cy="3013623"/>
          </a:xfrm>
          <a:prstGeom prst="rect">
            <a:avLst/>
          </a:prstGeom>
        </p:spPr>
      </p:pic>
      <p:sp>
        <p:nvSpPr>
          <p:cNvPr id="3" name="Rounded Rectangle 2"/>
          <p:cNvSpPr/>
          <p:nvPr/>
        </p:nvSpPr>
        <p:spPr bwMode="auto">
          <a:xfrm>
            <a:off x="6127845" y="4775782"/>
            <a:ext cx="2711355" cy="1828800"/>
          </a:xfrm>
          <a:prstGeom prst="roundRect">
            <a:avLst/>
          </a:prstGeom>
          <a:solidFill>
            <a:schemeClr val="accent3">
              <a:lumMod val="20000"/>
              <a:lumOff val="80000"/>
            </a:schemeClr>
          </a:solidFill>
          <a:ln w="9525" cap="flat" cmpd="sng" algn="ctr">
            <a:noFill/>
            <a:prstDash val="solid"/>
            <a:miter lim="800000"/>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mj-lt"/>
                <a:ea typeface="Marker Felt Thin" charset="0"/>
                <a:cs typeface="Marker Felt Thin" charset="0"/>
              </a:rPr>
              <a:t>Subtracting a fraction of the gradient moves you towards the minimum!</a:t>
            </a:r>
            <a:endParaRPr kumimoji="0" lang="en-US" sz="2000" b="0" i="0" u="none" strike="noStrike" cap="none" normalizeH="0" baseline="0" dirty="0">
              <a:ln>
                <a:noFill/>
              </a:ln>
              <a:solidFill>
                <a:schemeClr val="tx1"/>
              </a:solidFill>
              <a:effectLst/>
              <a:latin typeface="+mj-lt"/>
              <a:ea typeface="Marker Felt Thin" charset="0"/>
              <a:cs typeface="Marker Felt Thin" charset="0"/>
            </a:endParaRPr>
          </a:p>
        </p:txBody>
      </p:sp>
    </p:spTree>
    <p:extLst>
      <p:ext uri="{BB962C8B-B14F-4D97-AF65-F5344CB8AC3E}">
        <p14:creationId xmlns:p14="http://schemas.microsoft.com/office/powerpoint/2010/main" val="147926394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Vanilla Gradient Descent Code</a:t>
            </a:r>
            <a:endParaRPr lang="en-US" dirty="0"/>
          </a:p>
        </p:txBody>
      </p:sp>
      <p:pic>
        <p:nvPicPr>
          <p:cNvPr id="9" name="Content Placeholder 8" descr="Screen Shot 2015-04-05 at 7.57.48 PM.png"/>
          <p:cNvPicPr>
            <a:picLocks noGrp="1" noChangeAspect="1"/>
          </p:cNvPicPr>
          <p:nvPr>
            <p:ph idx="1"/>
          </p:nvPr>
        </p:nvPicPr>
        <p:blipFill rotWithShape="1">
          <a:blip r:embed="rId3">
            <a:extLst>
              <a:ext uri="{28A0092B-C50C-407E-A947-70E740481C1C}">
                <a14:useLocalDpi xmlns:a14="http://schemas.microsoft.com/office/drawing/2010/main"/>
              </a:ext>
            </a:extLst>
          </a:blip>
          <a:srcRect l="-366"/>
          <a:stretch/>
        </p:blipFill>
        <p:spPr>
          <a:xfrm>
            <a:off x="1665110" y="3308408"/>
            <a:ext cx="6392595" cy="1034992"/>
          </a:xfrm>
        </p:spPr>
      </p:pic>
      <p:pic>
        <p:nvPicPr>
          <p:cNvPr id="10" name="Picture 9" descr="TP_tmp.png"/>
          <p:cNvPicPr>
            <a:picLocks noChangeAspect="1"/>
          </p:cNvPicPr>
          <p:nvPr>
            <p:custDataLst>
              <p:tags r:id="rId1"/>
            </p:custDataLst>
          </p:nvPr>
        </p:nvPicPr>
        <p:blipFill>
          <a:blip r:embed="rId4">
            <a:extLst>
              <a:ext uri="{28A0092B-C50C-407E-A947-70E740481C1C}">
                <a14:useLocalDpi xmlns:a14="http://schemas.microsoft.com/office/drawing/2010/main"/>
              </a:ext>
            </a:extLst>
          </a:blip>
          <a:stretch>
            <a:fillRect/>
          </a:stretch>
        </p:blipFill>
        <p:spPr bwMode="auto">
          <a:xfrm>
            <a:off x="1846750" y="2047213"/>
            <a:ext cx="5741902" cy="695987"/>
          </a:xfrm>
          <a:prstGeom prst="rect">
            <a:avLst/>
          </a:prstGeom>
          <a:noFill/>
          <a:ln/>
          <a:effectLst/>
          <a:extLst>
            <a:ext uri="{909E8E84-426E-40dd-AFC4-6F175D3DCCD1}">
              <a14:hiddenFill xmlns="" xmlns:a14="http://schemas.microsoft.com/office/drawing/2010/main">
                <a:pattFill prst="pct5">
                  <a:fgClr>
                    <a:srgbClr val="FFFFFF">
                      <a:alpha val="0"/>
                    </a:srgbClr>
                  </a:fgClr>
                  <a:bgClr>
                    <a:srgbClr val="FFFFFF">
                      <a:alpha val="0"/>
                    </a:srgbClr>
                  </a:bgClr>
                </a:pattFill>
              </a14:hiddenFill>
            </a:ext>
            <a:ext uri="{AF507438-7753-43e0-B8FC-AC1667EBCBE1}">
              <a14:hiddenEffects xmlns="" xmlns:a14="http://schemas.microsoft.com/office/drawing/2010/main">
                <a:effectLst>
                  <a:outerShdw blurRad="63500" dist="37357" dir="2700000" rotWithShape="0">
                    <a:scrgbClr r="0" g="0" b="0"/>
                  </a:outerShdw>
                </a:effectLst>
              </a14:hiddenEffects>
            </a:ext>
            <a:ext uri="{31F19639-BCED-4a60-ADC4-E9642A236FB7}">
              <a14:hiddenScene3d xmlns="" xmlns:a14="http://schemas.microsoft.com/office/drawing/2010/main">
                <a:camera prst="orthographicFront">
                  <a:rot lat="0" lon="0" rev="0"/>
                </a:camera>
                <a:lightRig rig="threePt" dir="t">
                  <a:rot lat="0" lon="0" rev="0"/>
                </a:lightRig>
              </a14:hiddenScene3d>
            </a:ext>
            <a:ext uri="{E45631CC-5BF2-4c18-A39C-3461C7D3F71A}">
              <a14:hiddenSp3d xmlns="" xmlns:a14="http://schemas.microsoft.com/office/drawing/2010/main" extrusionH="457200">
                <a:contourClr>
                  <a:srgbClr val="000000"/>
                </a:contourClr>
              </a14:hiddenSp3d>
            </a:ext>
            <a:ext uri="{53640926-AAD7-44d8-BBD7-CCE9431645EC}">
              <a14:shadowObscured xmlns="" xmlns:a14="http://schemas.microsoft.com/office/drawing/2010/main"/>
            </a:ext>
          </a:extLst>
        </p:spPr>
      </p:pic>
    </p:spTree>
    <p:extLst>
      <p:ext uri="{BB962C8B-B14F-4D97-AF65-F5344CB8AC3E}">
        <p14:creationId xmlns:p14="http://schemas.microsoft.com/office/powerpoint/2010/main" val="200013507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Stochastic Gradient Descent</a:t>
            </a:r>
            <a:endParaRPr lang="en-US" dirty="0"/>
          </a:p>
        </p:txBody>
      </p:sp>
      <p:sp>
        <p:nvSpPr>
          <p:cNvPr id="3" name="Content Placeholder 2"/>
          <p:cNvSpPr>
            <a:spLocks noGrp="1"/>
          </p:cNvSpPr>
          <p:nvPr>
            <p:ph idx="1"/>
          </p:nvPr>
        </p:nvSpPr>
        <p:spPr/>
        <p:txBody>
          <a:bodyPr/>
          <a:lstStyle/>
          <a:p>
            <a:r>
              <a:rPr lang="en-US" sz="2400" dirty="0" smtClean="0"/>
              <a:t>But Corpus may have 40B tokens and windows</a:t>
            </a:r>
          </a:p>
          <a:p>
            <a:r>
              <a:rPr lang="en-US" sz="2400" dirty="0" smtClean="0"/>
              <a:t>You would wait a very long time before making a single update!</a:t>
            </a:r>
            <a:endParaRPr lang="en-US" sz="2400" dirty="0"/>
          </a:p>
          <a:p>
            <a:r>
              <a:rPr lang="en-US" sz="2400" b="1" dirty="0" smtClean="0">
                <a:solidFill>
                  <a:schemeClr val="accent3"/>
                </a:solidFill>
              </a:rPr>
              <a:t>Very</a:t>
            </a:r>
            <a:r>
              <a:rPr lang="en-US" sz="2400" dirty="0" smtClean="0"/>
              <a:t> bad idea </a:t>
            </a:r>
            <a:r>
              <a:rPr lang="en-US" sz="2400" dirty="0"/>
              <a:t>for pretty much all neural nets!</a:t>
            </a:r>
          </a:p>
          <a:p>
            <a:r>
              <a:rPr lang="en-US" sz="2400" dirty="0" smtClean="0"/>
              <a:t>Instead: We will update parameters after each window t </a:t>
            </a:r>
            <a:br>
              <a:rPr lang="en-US" sz="2400" dirty="0" smtClean="0"/>
            </a:br>
            <a:r>
              <a:rPr lang="en-US" sz="2400" dirty="0" smtClean="0">
                <a:sym typeface="Wingdings"/>
              </a:rPr>
              <a:t> Stochastic gradient descent (SGD)</a:t>
            </a:r>
            <a:endParaRPr lang="en-US" sz="2400" dirty="0" smtClean="0"/>
          </a:p>
        </p:txBody>
      </p:sp>
      <p:pic>
        <p:nvPicPr>
          <p:cNvPr id="14" name="Picture 13" descr="Screen Shot 2015-04-05 at 8.38.47 PM.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82411" y="5029200"/>
            <a:ext cx="8572500" cy="1524000"/>
          </a:xfrm>
          <a:prstGeom prst="rect">
            <a:avLst/>
          </a:prstGeom>
        </p:spPr>
      </p:pic>
      <p:pic>
        <p:nvPicPr>
          <p:cNvPr id="16" name="Picture 15" descr="TP_tmp.png"/>
          <p:cNvPicPr>
            <a:picLocks noChangeAspect="1"/>
          </p:cNvPicPr>
          <p:nvPr>
            <p:custDataLst>
              <p:tags r:id="rId1"/>
            </p:custDataLst>
          </p:nvPr>
        </p:nvPicPr>
        <p:blipFill>
          <a:blip r:embed="rId5">
            <a:extLst>
              <a:ext uri="{28A0092B-C50C-407E-A947-70E740481C1C}">
                <a14:useLocalDpi xmlns:a14="http://schemas.microsoft.com/office/drawing/2010/main"/>
              </a:ext>
            </a:extLst>
          </a:blip>
          <a:stretch>
            <a:fillRect/>
          </a:stretch>
        </p:blipFill>
        <p:spPr bwMode="auto">
          <a:xfrm>
            <a:off x="1905000" y="4191000"/>
            <a:ext cx="4533894" cy="533400"/>
          </a:xfrm>
          <a:prstGeom prst="rect">
            <a:avLst/>
          </a:prstGeom>
          <a:noFill/>
          <a:ln/>
          <a:effectLst/>
          <a:extLst>
            <a:ext uri="{909E8E84-426E-40dd-AFC4-6F175D3DCCD1}">
              <a14:hiddenFill xmlns:a14="http://schemas.microsoft.com/office/drawing/2010/main" xmlns="">
                <a:pattFill prst="pct5">
                  <a:fgClr>
                    <a:srgbClr val="FFFFFF">
                      <a:alpha val="0"/>
                    </a:srgbClr>
                  </a:fgClr>
                  <a:bgClr>
                    <a:srgbClr val="FFFFFF">
                      <a:alpha val="0"/>
                    </a:srgbClr>
                  </a:bgClr>
                </a:pattFill>
              </a14:hiddenFill>
            </a:ext>
            <a:ext uri="{AF507438-7753-43e0-B8FC-AC1667EBCBE1}">
              <a14:hiddenEffects xmlns:a14="http://schemas.microsoft.com/office/drawing/2010/main" xmlns="">
                <a:effectLst>
                  <a:outerShdw blurRad="63500" dist="37357" dir="2700000" rotWithShape="0">
                    <a:scrgbClr r="0" g="0" b="0"/>
                  </a:outerShdw>
                </a:effectLst>
              </a14:hiddenEffects>
            </a:ext>
            <a:ext uri="{31F19639-BCED-4a60-ADC4-E9642A236FB7}">
              <a14:hiddenScene3d xmlns:a14="http://schemas.microsoft.com/office/drawing/2010/main" xmlns="">
                <a:camera prst="orthographicFront">
                  <a:rot lat="0" lon="0" rev="0"/>
                </a:camera>
                <a:lightRig rig="threePt" dir="t">
                  <a:rot lat="0" lon="0" rev="0"/>
                </a:lightRig>
              </a14:hiddenScene3d>
            </a:ext>
            <a:ext uri="{E45631CC-5BF2-4c18-A39C-3461C7D3F71A}">
              <a14:hiddenSp3d xmlns:a14="http://schemas.microsoft.com/office/drawing/2010/main" xmlns="" extrusionH="457200">
                <a:contourClr>
                  <a:srgbClr val="000000"/>
                </a:contourClr>
              </a14:hiddenSp3d>
            </a:ext>
            <a:ext uri="{53640926-AAD7-44d8-BBD7-CCE9431645EC}">
              <a14:shadowObscured xmlns:a14="http://schemas.microsoft.com/office/drawing/2010/main" xmlns=""/>
            </a:ext>
          </a:extLst>
        </p:spPr>
      </p:pic>
    </p:spTree>
    <p:extLst>
      <p:ext uri="{BB962C8B-B14F-4D97-AF65-F5344CB8AC3E}">
        <p14:creationId xmlns:p14="http://schemas.microsoft.com/office/powerpoint/2010/main" val="67017142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Working out how to optimize a </a:t>
            </a:r>
            <a:r>
              <a:rPr lang="en-US" dirty="0"/>
              <a:t>neural network </a:t>
            </a:r>
            <a:r>
              <a:rPr lang="en-US" dirty="0" smtClean="0"/>
              <a:t>is really all the chain rule!</a:t>
            </a:r>
            <a:endParaRPr lang="en-US" dirty="0"/>
          </a:p>
        </p:txBody>
      </p:sp>
      <p:sp>
        <p:nvSpPr>
          <p:cNvPr id="6" name="Content Placeholder 5"/>
          <p:cNvSpPr>
            <a:spLocks noGrp="1"/>
          </p:cNvSpPr>
          <p:nvPr>
            <p:ph idx="1"/>
          </p:nvPr>
        </p:nvSpPr>
        <p:spPr/>
        <p:txBody>
          <a:bodyPr/>
          <a:lstStyle/>
          <a:p>
            <a:r>
              <a:rPr lang="en-US" dirty="0"/>
              <a:t>Chain rule! If </a:t>
            </a:r>
            <a:r>
              <a:rPr lang="en-US" i="1" dirty="0"/>
              <a:t>y</a:t>
            </a:r>
            <a:r>
              <a:rPr lang="en-US" dirty="0"/>
              <a:t> = </a:t>
            </a:r>
            <a:r>
              <a:rPr lang="en-US" i="1" dirty="0"/>
              <a:t>f</a:t>
            </a:r>
            <a:r>
              <a:rPr lang="en-US" dirty="0"/>
              <a:t>(</a:t>
            </a:r>
            <a:r>
              <a:rPr lang="en-US" i="1" dirty="0"/>
              <a:t>u</a:t>
            </a:r>
            <a:r>
              <a:rPr lang="en-US" dirty="0"/>
              <a:t>) and </a:t>
            </a:r>
            <a:r>
              <a:rPr lang="en-US" i="1" dirty="0"/>
              <a:t>u</a:t>
            </a:r>
            <a:r>
              <a:rPr lang="en-US" dirty="0"/>
              <a:t> = </a:t>
            </a:r>
            <a:r>
              <a:rPr lang="en-US" i="1" dirty="0"/>
              <a:t>g</a:t>
            </a:r>
            <a:r>
              <a:rPr lang="en-US" dirty="0"/>
              <a:t>(</a:t>
            </a:r>
            <a:r>
              <a:rPr lang="en-US" i="1" dirty="0"/>
              <a:t>x</a:t>
            </a:r>
            <a:r>
              <a:rPr lang="en-US" dirty="0"/>
              <a:t>), i.e. </a:t>
            </a:r>
            <a:r>
              <a:rPr lang="en-US" i="1" dirty="0"/>
              <a:t>y </a:t>
            </a:r>
            <a:r>
              <a:rPr lang="en-US" dirty="0"/>
              <a:t>= </a:t>
            </a:r>
            <a:r>
              <a:rPr lang="en-US" i="1" dirty="0"/>
              <a:t>f</a:t>
            </a:r>
            <a:r>
              <a:rPr lang="en-US" dirty="0"/>
              <a:t>(</a:t>
            </a:r>
            <a:r>
              <a:rPr lang="en-US" i="1" dirty="0"/>
              <a:t>g</a:t>
            </a:r>
            <a:r>
              <a:rPr lang="en-US" dirty="0"/>
              <a:t>(x)), then:</a:t>
            </a:r>
          </a:p>
          <a:p>
            <a:pPr marL="457200" indent="-457200">
              <a:buFont typeface="Arial"/>
              <a:buChar char="•"/>
            </a:pPr>
            <a:endParaRPr lang="en-US" dirty="0" smtClean="0"/>
          </a:p>
          <a:p>
            <a:pPr marL="457200" indent="-457200">
              <a:buFont typeface="Arial"/>
              <a:buChar char="•"/>
            </a:pPr>
            <a:endParaRPr lang="en-US" dirty="0"/>
          </a:p>
          <a:p>
            <a:r>
              <a:rPr lang="en-US" dirty="0" smtClean="0"/>
              <a:t>Simple example: </a:t>
            </a:r>
          </a:p>
          <a:p>
            <a:pPr marL="457200" indent="-457200">
              <a:buFont typeface="Arial"/>
              <a:buChar char="•"/>
            </a:pPr>
            <a:endParaRPr lang="en-US" dirty="0" smtClean="0"/>
          </a:p>
          <a:p>
            <a:pPr marL="457200" indent="-457200">
              <a:buFont typeface="Arial"/>
              <a:buChar char="•"/>
            </a:pPr>
            <a:endParaRPr lang="en-US" dirty="0"/>
          </a:p>
        </p:txBody>
      </p:sp>
      <p:pic>
        <p:nvPicPr>
          <p:cNvPr id="10" name="Picture 9" descr="TP_tmp.png"/>
          <p:cNvPicPr>
            <a:picLocks noChangeAspect="1"/>
          </p:cNvPicPr>
          <p:nvPr>
            <p:custDataLst>
              <p:tags r:id="rId1"/>
            </p:custDataLst>
          </p:nvPr>
        </p:nvPicPr>
        <p:blipFill>
          <a:blip r:embed="rId9">
            <a:extLst>
              <a:ext uri="{28A0092B-C50C-407E-A947-70E740481C1C}">
                <a14:useLocalDpi xmlns:a14="http://schemas.microsoft.com/office/drawing/2010/main"/>
              </a:ext>
            </a:extLst>
          </a:blip>
          <a:stretch>
            <a:fillRect/>
          </a:stretch>
        </p:blipFill>
        <p:spPr bwMode="auto">
          <a:xfrm>
            <a:off x="1923410" y="2468159"/>
            <a:ext cx="5443502" cy="808441"/>
          </a:xfrm>
          <a:prstGeom prst="rect">
            <a:avLst/>
          </a:prstGeom>
          <a:noFill/>
          <a:ln/>
          <a:effectLst/>
          <a:extLst>
            <a:ext uri="{909E8E84-426E-40dd-AFC4-6F175D3DCCD1}">
              <a14:hiddenFill xmlns="" xmlns:a14="http://schemas.microsoft.com/office/drawing/2010/main">
                <a:pattFill prst="pct5">
                  <a:fgClr>
                    <a:srgbClr val="FFFFFF">
                      <a:alpha val="0"/>
                    </a:srgbClr>
                  </a:fgClr>
                  <a:bgClr>
                    <a:srgbClr val="FFFFFF">
                      <a:alpha val="0"/>
                    </a:srgbClr>
                  </a:bgClr>
                </a:pattFill>
              </a14:hiddenFill>
            </a:ext>
            <a:ext uri="{AF507438-7753-43e0-B8FC-AC1667EBCBE1}">
              <a14:hiddenEffects xmlns="" xmlns:a14="http://schemas.microsoft.com/office/drawing/2010/main">
                <a:effectLst>
                  <a:outerShdw blurRad="63500" dist="37357" dir="2700000" rotWithShape="0">
                    <a:scrgbClr r="0" g="0" b="0"/>
                  </a:outerShdw>
                </a:effectLst>
              </a14:hiddenEffects>
            </a:ext>
            <a:ext uri="{31F19639-BCED-4a60-ADC4-E9642A236FB7}">
              <a14:hiddenScene3d xmlns="" xmlns:a14="http://schemas.microsoft.com/office/drawing/2010/main">
                <a:camera prst="orthographicFront">
                  <a:rot lat="0" lon="0" rev="0"/>
                </a:camera>
                <a:lightRig rig="threePt" dir="t">
                  <a:rot lat="0" lon="0" rev="0"/>
                </a:lightRig>
              </a14:hiddenScene3d>
            </a:ext>
            <a:ext uri="{E45631CC-5BF2-4c18-A39C-3461C7D3F71A}">
              <a14:hiddenSp3d xmlns="" xmlns:a14="http://schemas.microsoft.com/office/drawing/2010/main" extrusionH="457200">
                <a:contourClr>
                  <a:srgbClr val="000000"/>
                </a:contourClr>
              </a14:hiddenSp3d>
            </a:ext>
            <a:ext uri="{53640926-AAD7-44d8-BBD7-CCE9431645EC}">
              <a14:shadowObscured xmlns="" xmlns:a14="http://schemas.microsoft.com/office/drawing/2010/main"/>
            </a:ext>
          </a:extLst>
        </p:spPr>
      </p:pic>
      <p:pic>
        <p:nvPicPr>
          <p:cNvPr id="8" name="Picture 7"/>
          <p:cNvPicPr>
            <a:picLocks noChangeAspect="1"/>
          </p:cNvPicPr>
          <p:nvPr/>
        </p:nvPicPr>
        <p:blipFill>
          <a:blip r:embed="rId10"/>
          <a:stretch>
            <a:fillRect/>
          </a:stretch>
        </p:blipFill>
        <p:spPr>
          <a:xfrm>
            <a:off x="9427004" y="4199466"/>
            <a:ext cx="3272995" cy="1921933"/>
          </a:xfrm>
          <a:prstGeom prst="rect">
            <a:avLst/>
          </a:prstGeom>
        </p:spPr>
      </p:pic>
      <p:pic>
        <p:nvPicPr>
          <p:cNvPr id="21" name="Picture 20" descr="TP_tmp.png"/>
          <p:cNvPicPr>
            <a:picLocks noChangeAspect="1"/>
          </p:cNvPicPr>
          <p:nvPr>
            <p:custDataLst>
              <p:tags r:id="rId2"/>
            </p:custDataLst>
          </p:nvPr>
        </p:nvPicPr>
        <p:blipFill>
          <a:blip r:embed="rId11">
            <a:extLst>
              <a:ext uri="{28A0092B-C50C-407E-A947-70E740481C1C}">
                <a14:useLocalDpi xmlns:a14="http://schemas.microsoft.com/office/drawing/2010/main"/>
              </a:ext>
            </a:extLst>
          </a:blip>
          <a:stretch>
            <a:fillRect/>
          </a:stretch>
        </p:blipFill>
        <p:spPr bwMode="auto">
          <a:xfrm>
            <a:off x="3124200" y="3733452"/>
            <a:ext cx="2717039" cy="609948"/>
          </a:xfrm>
          <a:prstGeom prst="rect">
            <a:avLst/>
          </a:prstGeom>
          <a:noFill/>
          <a:ln/>
          <a:effectLst/>
          <a:extLst>
            <a:ext uri="{909E8E84-426E-40dd-AFC4-6F175D3DCCD1}">
              <a14:hiddenFill xmlns="" xmlns:a14="http://schemas.microsoft.com/office/drawing/2010/main">
                <a:pattFill prst="pct5">
                  <a:fgClr>
                    <a:srgbClr val="FFFFFF">
                      <a:alpha val="0"/>
                    </a:srgbClr>
                  </a:fgClr>
                  <a:bgClr>
                    <a:srgbClr val="FFFFFF">
                      <a:alpha val="0"/>
                    </a:srgbClr>
                  </a:bgClr>
                </a:pattFill>
              </a14:hiddenFill>
            </a:ext>
            <a:ext uri="{AF507438-7753-43e0-B8FC-AC1667EBCBE1}">
              <a14:hiddenEffects xmlns="" xmlns:a14="http://schemas.microsoft.com/office/drawing/2010/main">
                <a:effectLst>
                  <a:outerShdw blurRad="63500" dist="37357" dir="2700000" rotWithShape="0">
                    <a:scrgbClr r="0" g="0" b="0"/>
                  </a:outerShdw>
                </a:effectLst>
              </a14:hiddenEffects>
            </a:ext>
            <a:ext uri="{31F19639-BCED-4a60-ADC4-E9642A236FB7}">
              <a14:hiddenScene3d xmlns="" xmlns:a14="http://schemas.microsoft.com/office/drawing/2010/main">
                <a:camera prst="orthographicFront">
                  <a:rot lat="0" lon="0" rev="0"/>
                </a:camera>
                <a:lightRig rig="threePt" dir="t">
                  <a:rot lat="0" lon="0" rev="0"/>
                </a:lightRig>
              </a14:hiddenScene3d>
            </a:ext>
            <a:ext uri="{E45631CC-5BF2-4c18-A39C-3461C7D3F71A}">
              <a14:hiddenSp3d xmlns="" xmlns:a14="http://schemas.microsoft.com/office/drawing/2010/main" extrusionH="457200">
                <a:contourClr>
                  <a:srgbClr val="000000"/>
                </a:contourClr>
              </a14:hiddenSp3d>
            </a:ext>
            <a:ext uri="{53640926-AAD7-44d8-BBD7-CCE9431645EC}">
              <a14:shadowObscured xmlns="" xmlns:a14="http://schemas.microsoft.com/office/drawing/2010/main"/>
            </a:ext>
          </a:extLst>
        </p:spPr>
      </p:pic>
      <p:pic>
        <p:nvPicPr>
          <p:cNvPr id="19" name="Picture 18" descr="TP_tmp.png"/>
          <p:cNvPicPr>
            <a:picLocks noChangeAspect="1"/>
          </p:cNvPicPr>
          <p:nvPr>
            <p:custDataLst>
              <p:tags r:id="rId3"/>
            </p:custDataLst>
          </p:nvPr>
        </p:nvPicPr>
        <p:blipFill>
          <a:blip r:embed="rId12">
            <a:extLst>
              <a:ext uri="{28A0092B-C50C-407E-A947-70E740481C1C}">
                <a14:useLocalDpi xmlns:a14="http://schemas.microsoft.com/office/drawing/2010/main"/>
              </a:ext>
            </a:extLst>
          </a:blip>
          <a:stretch>
            <a:fillRect/>
          </a:stretch>
        </p:blipFill>
        <p:spPr bwMode="auto">
          <a:xfrm>
            <a:off x="1981200" y="4620301"/>
            <a:ext cx="1857567" cy="332699"/>
          </a:xfrm>
          <a:prstGeom prst="rect">
            <a:avLst/>
          </a:prstGeom>
          <a:noFill/>
          <a:ln/>
          <a:effectLst/>
          <a:extLst>
            <a:ext uri="{909E8E84-426E-40dd-AFC4-6F175D3DCCD1}">
              <a14:hiddenFill xmlns="" xmlns:a14="http://schemas.microsoft.com/office/drawing/2010/main">
                <a:pattFill prst="pct5">
                  <a:fgClr>
                    <a:srgbClr val="FFFFFF">
                      <a:alpha val="0"/>
                    </a:srgbClr>
                  </a:fgClr>
                  <a:bgClr>
                    <a:srgbClr val="FFFFFF">
                      <a:alpha val="0"/>
                    </a:srgbClr>
                  </a:bgClr>
                </a:pattFill>
              </a14:hiddenFill>
            </a:ext>
            <a:ext uri="{AF507438-7753-43e0-B8FC-AC1667EBCBE1}">
              <a14:hiddenEffects xmlns="" xmlns:a14="http://schemas.microsoft.com/office/drawing/2010/main">
                <a:effectLst>
                  <a:outerShdw blurRad="63500" dist="37357" dir="2700000" rotWithShape="0">
                    <a:scrgbClr r="0" g="0" b="0"/>
                  </a:outerShdw>
                </a:effectLst>
              </a14:hiddenEffects>
            </a:ext>
            <a:ext uri="{31F19639-BCED-4a60-ADC4-E9642A236FB7}">
              <a14:hiddenScene3d xmlns="" xmlns:a14="http://schemas.microsoft.com/office/drawing/2010/main">
                <a:camera prst="orthographicFront">
                  <a:rot lat="0" lon="0" rev="0"/>
                </a:camera>
                <a:lightRig rig="threePt" dir="t">
                  <a:rot lat="0" lon="0" rev="0"/>
                </a:lightRig>
              </a14:hiddenScene3d>
            </a:ext>
            <a:ext uri="{E45631CC-5BF2-4c18-A39C-3461C7D3F71A}">
              <a14:hiddenSp3d xmlns="" xmlns:a14="http://schemas.microsoft.com/office/drawing/2010/main" extrusionH="457200">
                <a:contourClr>
                  <a:srgbClr val="000000"/>
                </a:contourClr>
              </a14:hiddenSp3d>
            </a:ext>
            <a:ext uri="{53640926-AAD7-44d8-BBD7-CCE9431645EC}">
              <a14:shadowObscured xmlns="" xmlns:a14="http://schemas.microsoft.com/office/drawing/2010/main"/>
            </a:ext>
          </a:extLst>
        </p:spPr>
      </p:pic>
      <p:pic>
        <p:nvPicPr>
          <p:cNvPr id="23" name="Picture 22" descr="TP_tmp.png"/>
          <p:cNvPicPr>
            <a:picLocks noChangeAspect="1"/>
          </p:cNvPicPr>
          <p:nvPr>
            <p:custDataLst>
              <p:tags r:id="rId4"/>
            </p:custDataLst>
          </p:nvPr>
        </p:nvPicPr>
        <p:blipFill>
          <a:blip r:embed="rId13">
            <a:extLst>
              <a:ext uri="{28A0092B-C50C-407E-A947-70E740481C1C}">
                <a14:useLocalDpi xmlns:a14="http://schemas.microsoft.com/office/drawing/2010/main"/>
              </a:ext>
            </a:extLst>
          </a:blip>
          <a:stretch>
            <a:fillRect/>
          </a:stretch>
        </p:blipFill>
        <p:spPr bwMode="auto">
          <a:xfrm>
            <a:off x="5176646" y="4620301"/>
            <a:ext cx="2190266" cy="332699"/>
          </a:xfrm>
          <a:prstGeom prst="rect">
            <a:avLst/>
          </a:prstGeom>
          <a:noFill/>
          <a:ln/>
          <a:effectLst/>
          <a:extLst>
            <a:ext uri="{909E8E84-426E-40dd-AFC4-6F175D3DCCD1}">
              <a14:hiddenFill xmlns="" xmlns:a14="http://schemas.microsoft.com/office/drawing/2010/main">
                <a:pattFill prst="pct5">
                  <a:fgClr>
                    <a:srgbClr val="FFFFFF">
                      <a:alpha val="0"/>
                    </a:srgbClr>
                  </a:fgClr>
                  <a:bgClr>
                    <a:srgbClr val="FFFFFF">
                      <a:alpha val="0"/>
                    </a:srgbClr>
                  </a:bgClr>
                </a:pattFill>
              </a14:hiddenFill>
            </a:ext>
            <a:ext uri="{AF507438-7753-43e0-B8FC-AC1667EBCBE1}">
              <a14:hiddenEffects xmlns="" xmlns:a14="http://schemas.microsoft.com/office/drawing/2010/main">
                <a:effectLst>
                  <a:outerShdw blurRad="63500" dist="37357" dir="2700000" rotWithShape="0">
                    <a:scrgbClr r="0" g="0" b="0"/>
                  </a:outerShdw>
                </a:effectLst>
              </a14:hiddenEffects>
            </a:ext>
            <a:ext uri="{31F19639-BCED-4a60-ADC4-E9642A236FB7}">
              <a14:hiddenScene3d xmlns="" xmlns:a14="http://schemas.microsoft.com/office/drawing/2010/main">
                <a:camera prst="orthographicFront">
                  <a:rot lat="0" lon="0" rev="0"/>
                </a:camera>
                <a:lightRig rig="threePt" dir="t">
                  <a:rot lat="0" lon="0" rev="0"/>
                </a:lightRig>
              </a14:hiddenScene3d>
            </a:ext>
            <a:ext uri="{E45631CC-5BF2-4c18-A39C-3461C7D3F71A}">
              <a14:hiddenSp3d xmlns="" xmlns:a14="http://schemas.microsoft.com/office/drawing/2010/main" extrusionH="457200">
                <a:contourClr>
                  <a:srgbClr val="000000"/>
                </a:contourClr>
              </a14:hiddenSp3d>
            </a:ext>
            <a:ext uri="{53640926-AAD7-44d8-BBD7-CCE9431645EC}">
              <a14:shadowObscured xmlns="" xmlns:a14="http://schemas.microsoft.com/office/drawing/2010/main"/>
            </a:ext>
          </a:extLst>
        </p:spPr>
      </p:pic>
      <p:pic>
        <p:nvPicPr>
          <p:cNvPr id="28" name="Picture 27" descr="TP_tmp.png"/>
          <p:cNvPicPr>
            <a:picLocks noChangeAspect="1"/>
          </p:cNvPicPr>
          <p:nvPr>
            <p:custDataLst>
              <p:tags r:id="rId5"/>
            </p:custDataLst>
          </p:nvPr>
        </p:nvPicPr>
        <p:blipFill>
          <a:blip r:embed="rId14">
            <a:extLst>
              <a:ext uri="{28A0092B-C50C-407E-A947-70E740481C1C}">
                <a14:useLocalDpi xmlns:a14="http://schemas.microsoft.com/office/drawing/2010/main"/>
              </a:ext>
            </a:extLst>
          </a:blip>
          <a:stretch>
            <a:fillRect/>
          </a:stretch>
        </p:blipFill>
        <p:spPr bwMode="auto">
          <a:xfrm>
            <a:off x="1828800" y="5028852"/>
            <a:ext cx="1275345" cy="609948"/>
          </a:xfrm>
          <a:prstGeom prst="rect">
            <a:avLst/>
          </a:prstGeom>
          <a:noFill/>
          <a:ln/>
          <a:effectLst/>
          <a:extLst>
            <a:ext uri="{909E8E84-426E-40dd-AFC4-6F175D3DCCD1}">
              <a14:hiddenFill xmlns="" xmlns:a14="http://schemas.microsoft.com/office/drawing/2010/main">
                <a:pattFill prst="pct5">
                  <a:fgClr>
                    <a:srgbClr val="FFFFFF">
                      <a:alpha val="0"/>
                    </a:srgbClr>
                  </a:fgClr>
                  <a:bgClr>
                    <a:srgbClr val="FFFFFF">
                      <a:alpha val="0"/>
                    </a:srgbClr>
                  </a:bgClr>
                </a:pattFill>
              </a14:hiddenFill>
            </a:ext>
            <a:ext uri="{AF507438-7753-43e0-B8FC-AC1667EBCBE1}">
              <a14:hiddenEffects xmlns="" xmlns:a14="http://schemas.microsoft.com/office/drawing/2010/main">
                <a:effectLst>
                  <a:outerShdw blurRad="63500" dist="37357" dir="2700000" rotWithShape="0">
                    <a:scrgbClr r="0" g="0" b="0"/>
                  </a:outerShdw>
                </a:effectLst>
              </a14:hiddenEffects>
            </a:ext>
            <a:ext uri="{31F19639-BCED-4a60-ADC4-E9642A236FB7}">
              <a14:hiddenScene3d xmlns="" xmlns:a14="http://schemas.microsoft.com/office/drawing/2010/main">
                <a:camera prst="orthographicFront">
                  <a:rot lat="0" lon="0" rev="0"/>
                </a:camera>
                <a:lightRig rig="threePt" dir="t">
                  <a:rot lat="0" lon="0" rev="0"/>
                </a:lightRig>
              </a14:hiddenScene3d>
            </a:ext>
            <a:ext uri="{E45631CC-5BF2-4c18-A39C-3461C7D3F71A}">
              <a14:hiddenSp3d xmlns="" xmlns:a14="http://schemas.microsoft.com/office/drawing/2010/main" extrusionH="457200">
                <a:contourClr>
                  <a:srgbClr val="000000"/>
                </a:contourClr>
              </a14:hiddenSp3d>
            </a:ext>
            <a:ext uri="{53640926-AAD7-44d8-BBD7-CCE9431645EC}">
              <a14:shadowObscured xmlns="" xmlns:a14="http://schemas.microsoft.com/office/drawing/2010/main"/>
            </a:ext>
          </a:extLst>
        </p:spPr>
      </p:pic>
      <p:pic>
        <p:nvPicPr>
          <p:cNvPr id="31" name="Picture 30" descr="TP_tmp.png"/>
          <p:cNvPicPr>
            <a:picLocks noChangeAspect="1"/>
          </p:cNvPicPr>
          <p:nvPr>
            <p:custDataLst>
              <p:tags r:id="rId6"/>
            </p:custDataLst>
          </p:nvPr>
        </p:nvPicPr>
        <p:blipFill>
          <a:blip r:embed="rId15">
            <a:extLst>
              <a:ext uri="{28A0092B-C50C-407E-A947-70E740481C1C}">
                <a14:useLocalDpi xmlns:a14="http://schemas.microsoft.com/office/drawing/2010/main"/>
              </a:ext>
            </a:extLst>
          </a:blip>
          <a:stretch>
            <a:fillRect/>
          </a:stretch>
        </p:blipFill>
        <p:spPr bwMode="auto">
          <a:xfrm>
            <a:off x="5083793" y="5028853"/>
            <a:ext cx="1136720" cy="609947"/>
          </a:xfrm>
          <a:prstGeom prst="rect">
            <a:avLst/>
          </a:prstGeom>
          <a:noFill/>
          <a:ln/>
          <a:effectLst/>
          <a:extLst>
            <a:ext uri="{909E8E84-426E-40dd-AFC4-6F175D3DCCD1}">
              <a14:hiddenFill xmlns="" xmlns:a14="http://schemas.microsoft.com/office/drawing/2010/main">
                <a:pattFill prst="pct5">
                  <a:fgClr>
                    <a:srgbClr val="FFFFFF">
                      <a:alpha val="0"/>
                    </a:srgbClr>
                  </a:fgClr>
                  <a:bgClr>
                    <a:srgbClr val="FFFFFF">
                      <a:alpha val="0"/>
                    </a:srgbClr>
                  </a:bgClr>
                </a:pattFill>
              </a14:hiddenFill>
            </a:ext>
            <a:ext uri="{AF507438-7753-43e0-B8FC-AC1667EBCBE1}">
              <a14:hiddenEffects xmlns="" xmlns:a14="http://schemas.microsoft.com/office/drawing/2010/main">
                <a:effectLst>
                  <a:outerShdw blurRad="63500" dist="37357" dir="2700000" rotWithShape="0">
                    <a:scrgbClr r="0" g="0" b="0"/>
                  </a:outerShdw>
                </a:effectLst>
              </a14:hiddenEffects>
            </a:ext>
            <a:ext uri="{31F19639-BCED-4a60-ADC4-E9642A236FB7}">
              <a14:hiddenScene3d xmlns="" xmlns:a14="http://schemas.microsoft.com/office/drawing/2010/main">
                <a:camera prst="orthographicFront">
                  <a:rot lat="0" lon="0" rev="0"/>
                </a:camera>
                <a:lightRig rig="threePt" dir="t">
                  <a:rot lat="0" lon="0" rev="0"/>
                </a:lightRig>
              </a14:hiddenScene3d>
            </a:ext>
            <a:ext uri="{E45631CC-5BF2-4c18-A39C-3461C7D3F71A}">
              <a14:hiddenSp3d xmlns="" xmlns:a14="http://schemas.microsoft.com/office/drawing/2010/main" extrusionH="457200">
                <a:contourClr>
                  <a:srgbClr val="000000"/>
                </a:contourClr>
              </a14:hiddenSp3d>
            </a:ext>
            <a:ext uri="{53640926-AAD7-44d8-BBD7-CCE9431645EC}">
              <a14:shadowObscured xmlns="" xmlns:a14="http://schemas.microsoft.com/office/drawing/2010/main"/>
            </a:ext>
          </a:extLst>
        </p:spPr>
      </p:pic>
      <p:pic>
        <p:nvPicPr>
          <p:cNvPr id="15" name="Picture 14"/>
          <p:cNvPicPr>
            <a:picLocks noChangeAspect="1"/>
          </p:cNvPicPr>
          <p:nvPr/>
        </p:nvPicPr>
        <p:blipFill rotWithShape="1">
          <a:blip r:embed="rId16">
            <a:extLst>
              <a:ext uri="{28A0092B-C50C-407E-A947-70E740481C1C}">
                <a14:useLocalDpi xmlns:a14="http://schemas.microsoft.com/office/drawing/2010/main"/>
              </a:ext>
            </a:extLst>
          </a:blip>
          <a:srcRect/>
          <a:stretch/>
        </p:blipFill>
        <p:spPr>
          <a:xfrm>
            <a:off x="2743200" y="5715000"/>
            <a:ext cx="4326338" cy="972938"/>
          </a:xfrm>
          <a:prstGeom prst="rect">
            <a:avLst/>
          </a:prstGeom>
        </p:spPr>
      </p:pic>
    </p:spTree>
    <p:extLst>
      <p:ext uri="{BB962C8B-B14F-4D97-AF65-F5344CB8AC3E}">
        <p14:creationId xmlns:p14="http://schemas.microsoft.com/office/powerpoint/2010/main" val="128280690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0" y="-15240"/>
            <a:ext cx="9164320" cy="6873240"/>
          </a:xfrm>
          <a:prstGeom prst="rect">
            <a:avLst/>
          </a:prstGeom>
        </p:spPr>
      </p:pic>
    </p:spTree>
    <p:extLst>
      <p:ext uri="{BB962C8B-B14F-4D97-AF65-F5344CB8AC3E}">
        <p14:creationId xmlns:p14="http://schemas.microsoft.com/office/powerpoint/2010/main" val="79957179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20" y="-15240"/>
            <a:ext cx="9164320" cy="6873240"/>
          </a:xfrm>
          <a:prstGeom prst="rect">
            <a:avLst/>
          </a:prstGeom>
        </p:spPr>
      </p:pic>
    </p:spTree>
    <p:extLst>
      <p:ext uri="{BB962C8B-B14F-4D97-AF65-F5344CB8AC3E}">
        <p14:creationId xmlns:p14="http://schemas.microsoft.com/office/powerpoint/2010/main" val="80737042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20" y="-15240"/>
            <a:ext cx="9164320" cy="6873240"/>
          </a:xfrm>
          <a:prstGeom prst="rect">
            <a:avLst/>
          </a:prstGeom>
        </p:spPr>
      </p:pic>
    </p:spTree>
    <p:extLst>
      <p:ext uri="{BB962C8B-B14F-4D97-AF65-F5344CB8AC3E}">
        <p14:creationId xmlns:p14="http://schemas.microsoft.com/office/powerpoint/2010/main" val="167296719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20" y="-15240"/>
            <a:ext cx="9164320" cy="6873240"/>
          </a:xfrm>
          <a:prstGeom prst="rect">
            <a:avLst/>
          </a:prstGeom>
        </p:spPr>
      </p:pic>
    </p:spTree>
    <p:extLst>
      <p:ext uri="{BB962C8B-B14F-4D97-AF65-F5344CB8AC3E}">
        <p14:creationId xmlns:p14="http://schemas.microsoft.com/office/powerpoint/2010/main" val="55623938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a:xfrm>
            <a:off x="0" y="6273800"/>
            <a:ext cx="1981200" cy="457200"/>
          </a:xfrm>
        </p:spPr>
        <p:txBody>
          <a:bodyPr/>
          <a:lstStyle/>
          <a:p>
            <a:fld id="{B228E5E2-1321-4548-96C8-615581C5A8C2}" type="slidenum">
              <a:rPr lang="en-US" smtClean="0"/>
              <a:pPr/>
              <a:t>36</a:t>
            </a:fld>
            <a:endParaRPr lang="en-US"/>
          </a:p>
        </p:txBody>
      </p:sp>
      <p:pic>
        <p:nvPicPr>
          <p:cNvPr id="3" name="Picture 2"/>
          <p:cNvPicPr>
            <a:picLocks noChangeAspect="1"/>
          </p:cNvPicPr>
          <p:nvPr/>
        </p:nvPicPr>
        <p:blipFill>
          <a:blip r:embed="rId3"/>
          <a:stretch>
            <a:fillRect/>
          </a:stretch>
        </p:blipFill>
        <p:spPr>
          <a:xfrm>
            <a:off x="0" y="304800"/>
            <a:ext cx="9144000" cy="6395357"/>
          </a:xfrm>
          <a:prstGeom prst="rect">
            <a:avLst/>
          </a:prstGeom>
        </p:spPr>
      </p:pic>
    </p:spTree>
    <p:extLst>
      <p:ext uri="{BB962C8B-B14F-4D97-AF65-F5344CB8AC3E}">
        <p14:creationId xmlns:p14="http://schemas.microsoft.com/office/powerpoint/2010/main" val="138317415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Linear Relationships in word2vec</a:t>
            </a:r>
            <a:endParaRPr lang="en-US" dirty="0"/>
          </a:p>
        </p:txBody>
      </p:sp>
      <p:sp>
        <p:nvSpPr>
          <p:cNvPr id="3" name="Content Placeholder 2"/>
          <p:cNvSpPr>
            <a:spLocks noGrp="1"/>
          </p:cNvSpPr>
          <p:nvPr>
            <p:ph idx="1"/>
          </p:nvPr>
        </p:nvSpPr>
        <p:spPr/>
        <p:txBody>
          <a:bodyPr/>
          <a:lstStyle/>
          <a:p>
            <a:pPr marL="0" indent="0">
              <a:buNone/>
            </a:pPr>
            <a:r>
              <a:rPr lang="en-US" dirty="0" smtClean="0"/>
              <a:t>These representations are </a:t>
            </a:r>
            <a:r>
              <a:rPr lang="en-US" i="1" dirty="0" smtClean="0"/>
              <a:t>very good </a:t>
            </a:r>
            <a:r>
              <a:rPr lang="en-US" dirty="0" smtClean="0"/>
              <a:t>at encoding </a:t>
            </a:r>
            <a:r>
              <a:rPr lang="en-US" dirty="0" smtClean="0">
                <a:solidFill>
                  <a:srgbClr val="139CB7"/>
                </a:solidFill>
              </a:rPr>
              <a:t>similarity</a:t>
            </a:r>
            <a:r>
              <a:rPr lang="en-US" dirty="0" smtClean="0"/>
              <a:t> and </a:t>
            </a:r>
            <a:r>
              <a:rPr lang="en-US" dirty="0" smtClean="0">
                <a:solidFill>
                  <a:srgbClr val="139CB7"/>
                </a:solidFill>
              </a:rPr>
              <a:t>dimensions of similarity</a:t>
            </a:r>
            <a:r>
              <a:rPr lang="en-US" dirty="0" smtClean="0"/>
              <a:t>!</a:t>
            </a:r>
          </a:p>
          <a:p>
            <a:r>
              <a:rPr lang="en-US" dirty="0" smtClean="0"/>
              <a:t>Analogies testing dimensions of similarity can be solved quite well just by doing vector subtraction in the embedding space</a:t>
            </a:r>
          </a:p>
          <a:p>
            <a:pPr marL="457200" lvl="1" indent="0">
              <a:buNone/>
            </a:pPr>
            <a:r>
              <a:rPr lang="en-US" dirty="0" smtClean="0"/>
              <a:t>Syntactically</a:t>
            </a:r>
          </a:p>
          <a:p>
            <a:pPr lvl="1"/>
            <a:r>
              <a:rPr lang="en-US" i="1" dirty="0" smtClean="0"/>
              <a:t>x</a:t>
            </a:r>
            <a:r>
              <a:rPr lang="en-US" i="1" baseline="-25000" dirty="0" smtClean="0"/>
              <a:t>apple</a:t>
            </a:r>
            <a:r>
              <a:rPr lang="en-US" i="1" dirty="0" smtClean="0"/>
              <a:t> </a:t>
            </a:r>
            <a:r>
              <a:rPr lang="en-US" dirty="0" smtClean="0"/>
              <a:t>− </a:t>
            </a:r>
            <a:r>
              <a:rPr lang="en-US" i="1" dirty="0" err="1" smtClean="0"/>
              <a:t>x</a:t>
            </a:r>
            <a:r>
              <a:rPr lang="en-US" i="1" baseline="-25000" dirty="0" err="1" smtClean="0"/>
              <a:t>apples</a:t>
            </a:r>
            <a:r>
              <a:rPr lang="en-US" i="1" dirty="0"/>
              <a:t> </a:t>
            </a:r>
            <a:r>
              <a:rPr lang="en-US" dirty="0" smtClean="0"/>
              <a:t>≈ </a:t>
            </a:r>
            <a:r>
              <a:rPr lang="en-US" i="1" dirty="0" err="1" smtClean="0"/>
              <a:t>x</a:t>
            </a:r>
            <a:r>
              <a:rPr lang="en-US" i="1" baseline="-25000" dirty="0" err="1" smtClean="0"/>
              <a:t>car</a:t>
            </a:r>
            <a:r>
              <a:rPr lang="en-US" i="1" dirty="0" smtClean="0"/>
              <a:t> </a:t>
            </a:r>
            <a:r>
              <a:rPr lang="en-US" dirty="0"/>
              <a:t>− </a:t>
            </a:r>
            <a:r>
              <a:rPr lang="en-US" i="1" dirty="0" err="1" smtClean="0"/>
              <a:t>x</a:t>
            </a:r>
            <a:r>
              <a:rPr lang="en-US" i="1" baseline="-25000" dirty="0" err="1" smtClean="0"/>
              <a:t>cars</a:t>
            </a:r>
            <a:r>
              <a:rPr lang="en-US" i="1" dirty="0" smtClean="0"/>
              <a:t> </a:t>
            </a:r>
            <a:r>
              <a:rPr lang="en-US" dirty="0"/>
              <a:t>≈</a:t>
            </a:r>
            <a:r>
              <a:rPr lang="en-US" dirty="0" smtClean="0"/>
              <a:t> </a:t>
            </a:r>
            <a:r>
              <a:rPr lang="en-US" i="1" dirty="0" err="1" smtClean="0"/>
              <a:t>x</a:t>
            </a:r>
            <a:r>
              <a:rPr lang="en-US" i="1" baseline="-25000" dirty="0" err="1" smtClean="0"/>
              <a:t>family</a:t>
            </a:r>
            <a:r>
              <a:rPr lang="en-US" i="1" dirty="0" smtClean="0"/>
              <a:t> </a:t>
            </a:r>
            <a:r>
              <a:rPr lang="en-US" dirty="0" smtClean="0"/>
              <a:t>− </a:t>
            </a:r>
            <a:r>
              <a:rPr lang="en-US" i="1" dirty="0" err="1" smtClean="0"/>
              <a:t>x</a:t>
            </a:r>
            <a:r>
              <a:rPr lang="en-US" i="1" baseline="-25000" dirty="0" err="1" smtClean="0"/>
              <a:t>families</a:t>
            </a:r>
            <a:r>
              <a:rPr lang="en-US" i="1" dirty="0" smtClean="0"/>
              <a:t> </a:t>
            </a:r>
            <a:endParaRPr lang="en-US" dirty="0" smtClean="0"/>
          </a:p>
          <a:p>
            <a:pPr lvl="1"/>
            <a:r>
              <a:rPr lang="en-US" dirty="0" smtClean="0"/>
              <a:t>Similarly for verb and adjective morphological forms</a:t>
            </a:r>
          </a:p>
          <a:p>
            <a:pPr marL="457200" lvl="1" indent="0">
              <a:buNone/>
            </a:pPr>
            <a:r>
              <a:rPr lang="en-US" dirty="0" smtClean="0"/>
              <a:t>Semantically (</a:t>
            </a:r>
            <a:r>
              <a:rPr lang="en-US" dirty="0" err="1" smtClean="0"/>
              <a:t>Semeval</a:t>
            </a:r>
            <a:r>
              <a:rPr lang="en-US" dirty="0" smtClean="0"/>
              <a:t> 2012 task 2)</a:t>
            </a:r>
            <a:endParaRPr lang="en-US" dirty="0"/>
          </a:p>
          <a:p>
            <a:pPr lvl="1"/>
            <a:r>
              <a:rPr lang="en-US" i="1" dirty="0" smtClean="0"/>
              <a:t>x</a:t>
            </a:r>
            <a:r>
              <a:rPr lang="en-US" i="1" baseline="-25000" dirty="0" smtClean="0"/>
              <a:t>shirt</a:t>
            </a:r>
            <a:r>
              <a:rPr lang="en-US" i="1" dirty="0" smtClean="0"/>
              <a:t> </a:t>
            </a:r>
            <a:r>
              <a:rPr lang="en-US" dirty="0"/>
              <a:t>− </a:t>
            </a:r>
            <a:r>
              <a:rPr lang="en-US" i="1" dirty="0" err="1" smtClean="0"/>
              <a:t>x</a:t>
            </a:r>
            <a:r>
              <a:rPr lang="en-US" i="1" baseline="-25000" dirty="0" err="1" smtClean="0"/>
              <a:t>clothing</a:t>
            </a:r>
            <a:r>
              <a:rPr lang="en-US" i="1" dirty="0" smtClean="0"/>
              <a:t> </a:t>
            </a:r>
            <a:r>
              <a:rPr lang="en-US" dirty="0"/>
              <a:t>≈</a:t>
            </a:r>
            <a:r>
              <a:rPr lang="en-US" dirty="0" smtClean="0"/>
              <a:t> </a:t>
            </a:r>
            <a:r>
              <a:rPr lang="en-US" i="1" dirty="0" err="1" smtClean="0"/>
              <a:t>x</a:t>
            </a:r>
            <a:r>
              <a:rPr lang="en-US" i="1" baseline="-25000" dirty="0" err="1" smtClean="0"/>
              <a:t>chair</a:t>
            </a:r>
            <a:r>
              <a:rPr lang="en-US" i="1" dirty="0" smtClean="0"/>
              <a:t> </a:t>
            </a:r>
            <a:r>
              <a:rPr lang="en-US" dirty="0"/>
              <a:t>− </a:t>
            </a:r>
            <a:r>
              <a:rPr lang="en-US" i="1" dirty="0" err="1" smtClean="0"/>
              <a:t>x</a:t>
            </a:r>
            <a:r>
              <a:rPr lang="en-US" i="1" baseline="-25000" dirty="0" err="1" smtClean="0"/>
              <a:t>furniture</a:t>
            </a:r>
            <a:r>
              <a:rPr lang="en-US" i="1" dirty="0" smtClean="0"/>
              <a:t> </a:t>
            </a:r>
          </a:p>
          <a:p>
            <a:pPr lvl="1"/>
            <a:r>
              <a:rPr lang="en-US" i="1" dirty="0" err="1" smtClean="0"/>
              <a:t>x</a:t>
            </a:r>
            <a:r>
              <a:rPr lang="en-US" i="1" baseline="-25000" dirty="0" err="1" smtClean="0"/>
              <a:t>king</a:t>
            </a:r>
            <a:r>
              <a:rPr lang="en-US" i="1" dirty="0" smtClean="0"/>
              <a:t> </a:t>
            </a:r>
            <a:r>
              <a:rPr lang="en-US" dirty="0"/>
              <a:t>− </a:t>
            </a:r>
            <a:r>
              <a:rPr lang="en-US" i="1" dirty="0" err="1" smtClean="0"/>
              <a:t>x</a:t>
            </a:r>
            <a:r>
              <a:rPr lang="en-US" i="1" baseline="-25000" dirty="0" err="1" smtClean="0"/>
              <a:t>man</a:t>
            </a:r>
            <a:r>
              <a:rPr lang="en-US" i="1" dirty="0" smtClean="0"/>
              <a:t> </a:t>
            </a:r>
            <a:r>
              <a:rPr lang="en-US" dirty="0"/>
              <a:t>≈ </a:t>
            </a:r>
            <a:r>
              <a:rPr lang="en-US" i="1" dirty="0" err="1" smtClean="0"/>
              <a:t>x</a:t>
            </a:r>
            <a:r>
              <a:rPr lang="en-US" i="1" baseline="-25000" dirty="0" err="1" smtClean="0"/>
              <a:t>queen</a:t>
            </a:r>
            <a:r>
              <a:rPr lang="en-US" i="1" dirty="0" smtClean="0"/>
              <a:t> </a:t>
            </a:r>
            <a:r>
              <a:rPr lang="en-US" dirty="0"/>
              <a:t>− </a:t>
            </a:r>
            <a:r>
              <a:rPr lang="en-US" i="1" dirty="0" err="1" smtClean="0"/>
              <a:t>x</a:t>
            </a:r>
            <a:r>
              <a:rPr lang="en-US" i="1" baseline="-25000" dirty="0" err="1" smtClean="0"/>
              <a:t>woman</a:t>
            </a:r>
            <a:r>
              <a:rPr lang="en-US" i="1" dirty="0" smtClean="0"/>
              <a:t> </a:t>
            </a:r>
          </a:p>
          <a:p>
            <a:endParaRPr lang="en-US" dirty="0"/>
          </a:p>
        </p:txBody>
      </p:sp>
      <p:sp>
        <p:nvSpPr>
          <p:cNvPr id="4" name="Slide Number Placeholder 3"/>
          <p:cNvSpPr>
            <a:spLocks noGrp="1"/>
          </p:cNvSpPr>
          <p:nvPr>
            <p:ph type="sldNum" sz="quarter" idx="12"/>
          </p:nvPr>
        </p:nvSpPr>
        <p:spPr/>
        <p:txBody>
          <a:bodyPr/>
          <a:lstStyle/>
          <a:p>
            <a:fld id="{958C78D0-EACD-4646-A4C1-82BCC9602BE1}" type="slidenum">
              <a:rPr lang="en-US" smtClean="0"/>
              <a:pPr/>
              <a:t>37</a:t>
            </a:fld>
            <a:endParaRPr lang="en-US"/>
          </a:p>
        </p:txBody>
      </p:sp>
    </p:spTree>
    <p:extLst>
      <p:ext uri="{BB962C8B-B14F-4D97-AF65-F5344CB8AC3E}">
        <p14:creationId xmlns:p14="http://schemas.microsoft.com/office/powerpoint/2010/main" val="365790879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Line 1"/>
          <p:cNvSpPr>
            <a:spLocks noChangeShapeType="1"/>
          </p:cNvSpPr>
          <p:nvPr/>
        </p:nvSpPr>
        <p:spPr bwMode="auto">
          <a:xfrm flipV="1">
            <a:off x="5393532" y="5512847"/>
            <a:ext cx="1339453" cy="306958"/>
          </a:xfrm>
          <a:prstGeom prst="line">
            <a:avLst/>
          </a:prstGeom>
          <a:noFill/>
          <a:ln w="25400" cap="flat" cmpd="sng">
            <a:solidFill>
              <a:srgbClr val="000000"/>
            </a:solidFill>
            <a:prstDash val="solid"/>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5714" tIns="35714" rIns="35714" bIns="35714" anchor="ctr"/>
          <a:lstStyle/>
          <a:p>
            <a:endParaRPr lang="en-US" sz="1600"/>
          </a:p>
        </p:txBody>
      </p:sp>
      <p:grpSp>
        <p:nvGrpSpPr>
          <p:cNvPr id="16386" name="Group 2"/>
          <p:cNvGrpSpPr>
            <a:grpSpLocks/>
          </p:cNvGrpSpPr>
          <p:nvPr/>
        </p:nvGrpSpPr>
        <p:grpSpPr bwMode="auto">
          <a:xfrm>
            <a:off x="4248298" y="3204861"/>
            <a:ext cx="3854277" cy="3509368"/>
            <a:chOff x="-1" y="-215542"/>
            <a:chExt cx="5481576" cy="4991100"/>
          </a:xfrm>
        </p:grpSpPr>
        <p:graphicFrame>
          <p:nvGraphicFramePr>
            <p:cNvPr id="16387" name="Object 3"/>
            <p:cNvGraphicFramePr>
              <a:graphicFrameLocks noChangeAspect="1"/>
            </p:cNvGraphicFramePr>
            <p:nvPr>
              <p:extLst>
                <p:ext uri="{D42A27DB-BD31-4B8C-83A1-F6EECF244321}">
                  <p14:modId xmlns:p14="http://schemas.microsoft.com/office/powerpoint/2010/main" val="2576958416"/>
                </p:ext>
              </p:extLst>
            </p:nvPr>
          </p:nvGraphicFramePr>
          <p:xfrm>
            <a:off x="-1" y="-215542"/>
            <a:ext cx="5481576" cy="4991100"/>
          </p:xfrm>
          <a:graphic>
            <a:graphicData uri="http://schemas.openxmlformats.org/presentationml/2006/ole">
              <mc:AlternateContent xmlns:mc="http://schemas.openxmlformats.org/markup-compatibility/2006">
                <mc:Choice xmlns:v="urn:schemas-microsoft-com:vml" Requires="v">
                  <p:oleObj spid="_x0000_s157749" name="Chart" r:id="rId3" imgW="0" imgH="0" progId="MSGraph.Chart.8">
                    <p:embed/>
                  </p:oleObj>
                </mc:Choice>
                <mc:Fallback>
                  <p:oleObj name="Chart" r:id="rId3" imgW="0" imgH="0" progId="MSGraph.Chart.8">
                    <p:embed/>
                    <p:pic>
                      <p:nvPicPr>
                        <p:cNvPr id="0" name=""/>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 y="-215542"/>
                          <a:ext cx="5481576" cy="49911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6388" name="AutoShape 4"/>
            <p:cNvSpPr>
              <a:spLocks/>
            </p:cNvSpPr>
            <p:nvPr/>
          </p:nvSpPr>
          <p:spPr bwMode="auto">
            <a:xfrm>
              <a:off x="2199209" y="1122679"/>
              <a:ext cx="1078836" cy="49530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lgn="l"/>
              <a:r>
                <a:rPr lang="en-US">
                  <a:solidFill>
                    <a:srgbClr val="0365C0"/>
                  </a:solidFill>
                </a:rPr>
                <a:t>king</a:t>
              </a:r>
              <a:endParaRPr lang="en-US"/>
            </a:p>
          </p:txBody>
        </p:sp>
        <p:sp>
          <p:nvSpPr>
            <p:cNvPr id="16389" name="AutoShape 5"/>
            <p:cNvSpPr>
              <a:spLocks/>
            </p:cNvSpPr>
            <p:nvPr/>
          </p:nvSpPr>
          <p:spPr bwMode="auto">
            <a:xfrm>
              <a:off x="1738071" y="3414571"/>
              <a:ext cx="1060215" cy="49530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lgn="l"/>
              <a:r>
                <a:rPr lang="en-US" dirty="0">
                  <a:solidFill>
                    <a:srgbClr val="0365C0"/>
                  </a:solidFill>
                </a:rPr>
                <a:t>man</a:t>
              </a:r>
              <a:endParaRPr lang="en-US" dirty="0"/>
            </a:p>
          </p:txBody>
        </p:sp>
        <p:sp>
          <p:nvSpPr>
            <p:cNvPr id="16390" name="AutoShape 6"/>
            <p:cNvSpPr>
              <a:spLocks/>
            </p:cNvSpPr>
            <p:nvPr/>
          </p:nvSpPr>
          <p:spPr bwMode="auto">
            <a:xfrm>
              <a:off x="3625417" y="2721609"/>
              <a:ext cx="1733449" cy="49530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lgn="l"/>
              <a:r>
                <a:rPr lang="en-US" dirty="0">
                  <a:solidFill>
                    <a:srgbClr val="0365C0"/>
                  </a:solidFill>
                </a:rPr>
                <a:t>woman</a:t>
              </a:r>
              <a:endParaRPr lang="en-US" dirty="0"/>
            </a:p>
          </p:txBody>
        </p:sp>
      </p:grpSp>
      <p:sp>
        <p:nvSpPr>
          <p:cNvPr id="16391" name="AutoShape 7"/>
          <p:cNvSpPr>
            <a:spLocks/>
          </p:cNvSpPr>
          <p:nvPr/>
        </p:nvSpPr>
        <p:spPr bwMode="auto">
          <a:xfrm>
            <a:off x="6737450" y="3722444"/>
            <a:ext cx="598289" cy="56145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endParaRPr lang="en-US" sz="1600"/>
          </a:p>
        </p:txBody>
      </p:sp>
      <p:sp>
        <p:nvSpPr>
          <p:cNvPr id="16393" name="AutoShape 9"/>
          <p:cNvSpPr>
            <a:spLocks/>
          </p:cNvSpPr>
          <p:nvPr/>
        </p:nvSpPr>
        <p:spPr bwMode="auto">
          <a:xfrm>
            <a:off x="1221024" y="1411758"/>
            <a:ext cx="7665020" cy="43755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5714" tIns="35714" rIns="35714" bIns="35714" anchor="ctr"/>
          <a:lstStyle/>
          <a:p>
            <a:pPr algn="l"/>
            <a:r>
              <a:rPr lang="en-US" sz="2400" dirty="0">
                <a:solidFill>
                  <a:srgbClr val="00882B"/>
                </a:solidFill>
              </a:rPr>
              <a:t>Test for linear relationships, examined by </a:t>
            </a:r>
            <a:r>
              <a:rPr lang="en-US" sz="2400" dirty="0" err="1">
                <a:solidFill>
                  <a:srgbClr val="00882B"/>
                </a:solidFill>
              </a:rPr>
              <a:t>Mikolov</a:t>
            </a:r>
            <a:r>
              <a:rPr lang="en-US" sz="2400" dirty="0">
                <a:solidFill>
                  <a:srgbClr val="00882B"/>
                </a:solidFill>
              </a:rPr>
              <a:t> et al.</a:t>
            </a:r>
            <a:endParaRPr lang="en-US" dirty="0"/>
          </a:p>
        </p:txBody>
      </p:sp>
      <p:grpSp>
        <p:nvGrpSpPr>
          <p:cNvPr id="16394" name="Group 10"/>
          <p:cNvGrpSpPr>
            <a:grpSpLocks/>
          </p:cNvGrpSpPr>
          <p:nvPr/>
        </p:nvGrpSpPr>
        <p:grpSpPr bwMode="auto">
          <a:xfrm>
            <a:off x="1268016" y="2308310"/>
            <a:ext cx="1339453" cy="463227"/>
            <a:chOff x="0" y="0"/>
            <a:chExt cx="1905000" cy="659130"/>
          </a:xfrm>
        </p:grpSpPr>
        <p:sp>
          <p:nvSpPr>
            <p:cNvPr id="16395" name="AutoShape 11"/>
            <p:cNvSpPr>
              <a:spLocks/>
            </p:cNvSpPr>
            <p:nvPr/>
          </p:nvSpPr>
          <p:spPr bwMode="auto">
            <a:xfrm>
              <a:off x="5867" y="0"/>
              <a:ext cx="1893266" cy="6477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r>
                <a:rPr lang="en-US"/>
                <a:t>a:b :: c:?</a:t>
              </a:r>
            </a:p>
          </p:txBody>
        </p:sp>
        <p:sp>
          <p:nvSpPr>
            <p:cNvPr id="16396" name="AutoShape 12"/>
            <p:cNvSpPr>
              <a:spLocks/>
            </p:cNvSpPr>
            <p:nvPr/>
          </p:nvSpPr>
          <p:spPr bwMode="auto">
            <a:xfrm>
              <a:off x="0" y="13969"/>
              <a:ext cx="1905000" cy="6451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w="12700" cap="flat" cmpd="sng">
              <a:solidFill>
                <a:srgbClr val="000000"/>
              </a:solidFill>
              <a:prstDash val="solid"/>
              <a:miter lim="0"/>
              <a:headEnd/>
              <a:tailEnd/>
            </a:ln>
            <a:effectLst>
              <a:outerShdw blurRad="38100" dist="25400" dir="5400000" algn="ctr" rotWithShape="0">
                <a:srgbClr val="000000">
                  <a:alpha val="50000"/>
                </a:srgbClr>
              </a:outerShdw>
            </a:effectLst>
            <a:extLst>
              <a:ext uri="{909E8E84-426E-40dd-AFC4-6F175D3DCCD1}">
                <a14:hiddenFill xmlns:a14="http://schemas.microsoft.com/office/drawing/2010/main" xmlns="">
                  <a:solidFill>
                    <a:srgbClr val="FFFFFF"/>
                  </a:solidFill>
                </a14:hiddenFill>
              </a:ext>
            </a:extLst>
          </p:spPr>
          <p:txBody>
            <a:bodyPr lIns="0" tIns="0" rIns="0" bIns="0" anchor="ctr"/>
            <a:lstStyle/>
            <a:p>
              <a:endParaRPr lang="en-US" sz="1600">
                <a:solidFill>
                  <a:srgbClr val="FFFFFF"/>
                </a:solidFill>
              </a:endParaRPr>
            </a:p>
          </p:txBody>
        </p:sp>
      </p:grpSp>
      <p:grpSp>
        <p:nvGrpSpPr>
          <p:cNvPr id="16398" name="Group 14"/>
          <p:cNvGrpSpPr>
            <a:grpSpLocks/>
          </p:cNvGrpSpPr>
          <p:nvPr/>
        </p:nvGrpSpPr>
        <p:grpSpPr bwMode="auto">
          <a:xfrm>
            <a:off x="588245" y="3752687"/>
            <a:ext cx="3042791" cy="1560463"/>
            <a:chOff x="-1" y="0"/>
            <a:chExt cx="4326079" cy="2219326"/>
          </a:xfrm>
        </p:grpSpPr>
        <p:sp>
          <p:nvSpPr>
            <p:cNvPr id="16399" name="AutoShape 15"/>
            <p:cNvSpPr>
              <a:spLocks/>
            </p:cNvSpPr>
            <p:nvPr/>
          </p:nvSpPr>
          <p:spPr bwMode="auto">
            <a:xfrm>
              <a:off x="0" y="831850"/>
              <a:ext cx="929450" cy="6096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lgn="l"/>
              <a:r>
                <a:rPr lang="en-US" sz="2000">
                  <a:solidFill>
                    <a:srgbClr val="0365C0"/>
                  </a:solidFill>
                </a:rPr>
                <a:t>man</a:t>
              </a:r>
              <a:endParaRPr lang="en-US" sz="1600"/>
            </a:p>
          </p:txBody>
        </p:sp>
        <p:sp>
          <p:nvSpPr>
            <p:cNvPr id="16400" name="AutoShape 16"/>
            <p:cNvSpPr>
              <a:spLocks/>
            </p:cNvSpPr>
            <p:nvPr/>
          </p:nvSpPr>
          <p:spPr bwMode="auto">
            <a:xfrm>
              <a:off x="0" y="1609725"/>
              <a:ext cx="1465060" cy="6096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lgn="l"/>
              <a:r>
                <a:rPr lang="en-US" sz="2000" dirty="0">
                  <a:solidFill>
                    <a:srgbClr val="0365C0"/>
                  </a:solidFill>
                </a:rPr>
                <a:t>woman</a:t>
              </a:r>
              <a:endParaRPr lang="en-US" sz="1600" dirty="0"/>
            </a:p>
          </p:txBody>
        </p:sp>
        <p:sp>
          <p:nvSpPr>
            <p:cNvPr id="16401" name="AutoShape 17"/>
            <p:cNvSpPr>
              <a:spLocks/>
            </p:cNvSpPr>
            <p:nvPr/>
          </p:nvSpPr>
          <p:spPr bwMode="auto">
            <a:xfrm>
              <a:off x="1951990" y="831850"/>
              <a:ext cx="2374088" cy="6096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r>
                <a:rPr lang="en-US" sz="2000"/>
                <a:t>[ 0.20 0.20 ]</a:t>
              </a:r>
              <a:endParaRPr lang="en-US" sz="1600"/>
            </a:p>
          </p:txBody>
        </p:sp>
        <p:sp>
          <p:nvSpPr>
            <p:cNvPr id="16402" name="AutoShape 18"/>
            <p:cNvSpPr>
              <a:spLocks/>
            </p:cNvSpPr>
            <p:nvPr/>
          </p:nvSpPr>
          <p:spPr bwMode="auto">
            <a:xfrm>
              <a:off x="1951990" y="1609725"/>
              <a:ext cx="2374088" cy="6096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r>
                <a:rPr lang="en-US" sz="2000"/>
                <a:t>[ 0.60 0.30 ]</a:t>
              </a:r>
              <a:endParaRPr lang="en-US" sz="1600"/>
            </a:p>
          </p:txBody>
        </p:sp>
        <p:sp>
          <p:nvSpPr>
            <p:cNvPr id="16403" name="AutoShape 19"/>
            <p:cNvSpPr>
              <a:spLocks/>
            </p:cNvSpPr>
            <p:nvPr/>
          </p:nvSpPr>
          <p:spPr bwMode="auto">
            <a:xfrm>
              <a:off x="0" y="0"/>
              <a:ext cx="905980" cy="6096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lgn="l"/>
              <a:r>
                <a:rPr lang="en-US" sz="2000" dirty="0">
                  <a:solidFill>
                    <a:srgbClr val="0365C0"/>
                  </a:solidFill>
                </a:rPr>
                <a:t>king</a:t>
              </a:r>
              <a:endParaRPr lang="en-US" sz="1600" dirty="0"/>
            </a:p>
          </p:txBody>
        </p:sp>
        <p:sp>
          <p:nvSpPr>
            <p:cNvPr id="16404" name="AutoShape 20"/>
            <p:cNvSpPr>
              <a:spLocks/>
            </p:cNvSpPr>
            <p:nvPr/>
          </p:nvSpPr>
          <p:spPr bwMode="auto">
            <a:xfrm>
              <a:off x="1951990" y="0"/>
              <a:ext cx="2374088" cy="6096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r>
                <a:rPr lang="en-US" sz="2000"/>
                <a:t>[ 0.30 0.70 ]</a:t>
              </a:r>
              <a:endParaRPr lang="en-US" sz="1600"/>
            </a:p>
          </p:txBody>
        </p:sp>
      </p:grpSp>
      <p:grpSp>
        <p:nvGrpSpPr>
          <p:cNvPr id="16405" name="Group 21"/>
          <p:cNvGrpSpPr>
            <a:grpSpLocks/>
          </p:cNvGrpSpPr>
          <p:nvPr/>
        </p:nvGrpSpPr>
        <p:grpSpPr bwMode="auto">
          <a:xfrm>
            <a:off x="174129" y="3739292"/>
            <a:ext cx="3527227" cy="2385342"/>
            <a:chOff x="0" y="0"/>
            <a:chExt cx="5016354" cy="3393123"/>
          </a:xfrm>
        </p:grpSpPr>
        <p:sp>
          <p:nvSpPr>
            <p:cNvPr id="16406" name="AutoShape 22"/>
            <p:cNvSpPr>
              <a:spLocks/>
            </p:cNvSpPr>
            <p:nvPr/>
          </p:nvSpPr>
          <p:spPr bwMode="auto">
            <a:xfrm>
              <a:off x="2541016" y="2783522"/>
              <a:ext cx="2374088" cy="6096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r>
                <a:rPr lang="en-US" sz="2000"/>
                <a:t>[ 0.70 0.80 ]</a:t>
              </a:r>
              <a:endParaRPr lang="en-US" sz="1600"/>
            </a:p>
          </p:txBody>
        </p:sp>
        <p:grpSp>
          <p:nvGrpSpPr>
            <p:cNvPr id="16407" name="Group 23"/>
            <p:cNvGrpSpPr>
              <a:grpSpLocks/>
            </p:cNvGrpSpPr>
            <p:nvPr/>
          </p:nvGrpSpPr>
          <p:grpSpPr bwMode="auto">
            <a:xfrm>
              <a:off x="0" y="0"/>
              <a:ext cx="5016354" cy="2561908"/>
              <a:chOff x="0" y="0"/>
              <a:chExt cx="5016354" cy="2561908"/>
            </a:xfrm>
          </p:grpSpPr>
          <p:sp>
            <p:nvSpPr>
              <p:cNvPr id="16408" name="AutoShape 24"/>
              <p:cNvSpPr>
                <a:spLocks/>
              </p:cNvSpPr>
              <p:nvPr/>
            </p:nvSpPr>
            <p:spPr bwMode="auto">
              <a:xfrm>
                <a:off x="74752" y="831850"/>
                <a:ext cx="266548" cy="6477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r>
                  <a:rPr lang="en-US" sz="1600" dirty="0" smtClean="0">
                    <a:latin typeface="ＭＳ ゴシック"/>
                    <a:ea typeface="ＭＳ ゴシック"/>
                    <a:cs typeface="ＭＳ ゴシック"/>
                  </a:rPr>
                  <a:t>−</a:t>
                </a:r>
                <a:endParaRPr lang="en-US" sz="1600" dirty="0"/>
              </a:p>
            </p:txBody>
          </p:sp>
          <p:sp>
            <p:nvSpPr>
              <p:cNvPr id="16409" name="AutoShape 25"/>
              <p:cNvSpPr>
                <a:spLocks/>
              </p:cNvSpPr>
              <p:nvPr/>
            </p:nvSpPr>
            <p:spPr bwMode="auto">
              <a:xfrm>
                <a:off x="0" y="1603057"/>
                <a:ext cx="416053" cy="6477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r>
                  <a:rPr lang="en-US" sz="1600"/>
                  <a:t>+</a:t>
                </a:r>
              </a:p>
            </p:txBody>
          </p:sp>
          <p:sp>
            <p:nvSpPr>
              <p:cNvPr id="16410" name="AutoShape 26"/>
              <p:cNvSpPr>
                <a:spLocks/>
              </p:cNvSpPr>
              <p:nvPr/>
            </p:nvSpPr>
            <p:spPr bwMode="auto">
              <a:xfrm>
                <a:off x="0" y="0"/>
                <a:ext cx="416053" cy="6477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r>
                  <a:rPr lang="en-US" sz="1600"/>
                  <a:t>+</a:t>
                </a:r>
              </a:p>
            </p:txBody>
          </p:sp>
          <p:sp>
            <p:nvSpPr>
              <p:cNvPr id="16411" name="Line 27"/>
              <p:cNvSpPr>
                <a:spLocks noChangeShapeType="1"/>
              </p:cNvSpPr>
              <p:nvPr/>
            </p:nvSpPr>
            <p:spPr bwMode="auto">
              <a:xfrm>
                <a:off x="101250" y="2561907"/>
                <a:ext cx="4915104" cy="1"/>
              </a:xfrm>
              <a:prstGeom prst="line">
                <a:avLst/>
              </a:prstGeom>
              <a:noFill/>
              <a:ln w="25400" cap="flat" cmpd="sng">
                <a:solidFill>
                  <a:srgbClr val="000000"/>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en-US" sz="1400"/>
              </a:p>
            </p:txBody>
          </p:sp>
        </p:grpSp>
      </p:grpSp>
      <p:grpSp>
        <p:nvGrpSpPr>
          <p:cNvPr id="16412" name="Group 28"/>
          <p:cNvGrpSpPr>
            <a:grpSpLocks/>
          </p:cNvGrpSpPr>
          <p:nvPr/>
        </p:nvGrpSpPr>
        <p:grpSpPr bwMode="auto">
          <a:xfrm>
            <a:off x="588243" y="3732243"/>
            <a:ext cx="7246442" cy="2380878"/>
            <a:chOff x="-1" y="0"/>
            <a:chExt cx="10305656" cy="3387123"/>
          </a:xfrm>
        </p:grpSpPr>
        <p:sp>
          <p:nvSpPr>
            <p:cNvPr id="16413" name="AutoShape 29"/>
            <p:cNvSpPr>
              <a:spLocks/>
            </p:cNvSpPr>
            <p:nvPr/>
          </p:nvSpPr>
          <p:spPr bwMode="auto">
            <a:xfrm>
              <a:off x="0" y="2777522"/>
              <a:ext cx="1302449" cy="6096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lgn="l"/>
              <a:r>
                <a:rPr lang="en-US" sz="2300" dirty="0">
                  <a:solidFill>
                    <a:srgbClr val="0365C0"/>
                  </a:solidFill>
                </a:rPr>
                <a:t>queen</a:t>
              </a:r>
              <a:endParaRPr lang="en-US" dirty="0"/>
            </a:p>
          </p:txBody>
        </p:sp>
        <p:sp>
          <p:nvSpPr>
            <p:cNvPr id="16414" name="AutoShape 30"/>
            <p:cNvSpPr>
              <a:spLocks/>
            </p:cNvSpPr>
            <p:nvPr/>
          </p:nvSpPr>
          <p:spPr bwMode="auto">
            <a:xfrm>
              <a:off x="9255237" y="0"/>
              <a:ext cx="1050418" cy="4953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lgn="l"/>
              <a:r>
                <a:rPr lang="en-US">
                  <a:solidFill>
                    <a:srgbClr val="0365C0"/>
                  </a:solidFill>
                </a:rPr>
                <a:t>queen</a:t>
              </a:r>
              <a:endParaRPr lang="en-US"/>
            </a:p>
          </p:txBody>
        </p:sp>
      </p:grpSp>
      <p:grpSp>
        <p:nvGrpSpPr>
          <p:cNvPr id="16415" name="Group 31"/>
          <p:cNvGrpSpPr>
            <a:grpSpLocks/>
          </p:cNvGrpSpPr>
          <p:nvPr/>
        </p:nvGrpSpPr>
        <p:grpSpPr bwMode="auto">
          <a:xfrm>
            <a:off x="530200" y="2308311"/>
            <a:ext cx="2634258" cy="1099467"/>
            <a:chOff x="-1" y="-1"/>
            <a:chExt cx="3746184" cy="1562578"/>
          </a:xfrm>
        </p:grpSpPr>
        <p:sp>
          <p:nvSpPr>
            <p:cNvPr id="16416" name="AutoShape 32"/>
            <p:cNvSpPr>
              <a:spLocks/>
            </p:cNvSpPr>
            <p:nvPr/>
          </p:nvSpPr>
          <p:spPr bwMode="auto">
            <a:xfrm>
              <a:off x="0" y="991076"/>
              <a:ext cx="3746183" cy="5715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lgn="l"/>
              <a:r>
                <a:rPr lang="en-US" sz="2100">
                  <a:solidFill>
                    <a:srgbClr val="0365C0"/>
                  </a:solidFill>
                </a:rPr>
                <a:t>man:woman :: king:?</a:t>
              </a:r>
              <a:endParaRPr lang="en-US"/>
            </a:p>
          </p:txBody>
        </p:sp>
        <p:grpSp>
          <p:nvGrpSpPr>
            <p:cNvPr id="16417" name="Group 33"/>
            <p:cNvGrpSpPr>
              <a:grpSpLocks/>
            </p:cNvGrpSpPr>
            <p:nvPr/>
          </p:nvGrpSpPr>
          <p:grpSpPr bwMode="auto">
            <a:xfrm>
              <a:off x="1050470" y="0"/>
              <a:ext cx="1905001" cy="659130"/>
              <a:chOff x="0" y="0"/>
              <a:chExt cx="1905000" cy="659130"/>
            </a:xfrm>
          </p:grpSpPr>
          <p:sp>
            <p:nvSpPr>
              <p:cNvPr id="16418" name="AutoShape 34"/>
              <p:cNvSpPr>
                <a:spLocks/>
              </p:cNvSpPr>
              <p:nvPr/>
            </p:nvSpPr>
            <p:spPr bwMode="auto">
              <a:xfrm>
                <a:off x="5867" y="0"/>
                <a:ext cx="1893266" cy="6477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r>
                  <a:rPr lang="en-US"/>
                  <a:t>a:b :: c:?</a:t>
                </a:r>
              </a:p>
            </p:txBody>
          </p:sp>
          <p:sp>
            <p:nvSpPr>
              <p:cNvPr id="16419" name="AutoShape 35"/>
              <p:cNvSpPr>
                <a:spLocks/>
              </p:cNvSpPr>
              <p:nvPr/>
            </p:nvSpPr>
            <p:spPr bwMode="auto">
              <a:xfrm>
                <a:off x="0" y="13969"/>
                <a:ext cx="1905000" cy="6451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w="12700" cap="flat" cmpd="sng">
                <a:solidFill>
                  <a:srgbClr val="000000"/>
                </a:solidFill>
                <a:prstDash val="solid"/>
                <a:miter lim="0"/>
                <a:headEnd/>
                <a:tailEnd/>
              </a:ln>
              <a:effectLst>
                <a:outerShdw blurRad="38100" dist="25400" dir="5400000" algn="ctr" rotWithShape="0">
                  <a:srgbClr val="000000">
                    <a:alpha val="50000"/>
                  </a:srgbClr>
                </a:outerShdw>
              </a:effectLst>
              <a:extLst>
                <a:ext uri="{909E8E84-426E-40dd-AFC4-6F175D3DCCD1}">
                  <a14:hiddenFill xmlns:a14="http://schemas.microsoft.com/office/drawing/2010/main" xmlns="">
                    <a:solidFill>
                      <a:srgbClr val="FFFFFF"/>
                    </a:solidFill>
                  </a14:hiddenFill>
                </a:ext>
              </a:extLst>
            </p:spPr>
            <p:txBody>
              <a:bodyPr lIns="0" tIns="0" rIns="0" bIns="0" anchor="ctr"/>
              <a:lstStyle/>
              <a:p>
                <a:endParaRPr lang="en-US" sz="1600">
                  <a:solidFill>
                    <a:srgbClr val="FFFFFF"/>
                  </a:solidFill>
                </a:endParaRPr>
              </a:p>
            </p:txBody>
          </p:sp>
        </p:grpSp>
      </p:grpSp>
      <p:grpSp>
        <p:nvGrpSpPr>
          <p:cNvPr id="16420" name="Group 36"/>
          <p:cNvGrpSpPr>
            <a:grpSpLocks/>
          </p:cNvGrpSpPr>
          <p:nvPr/>
        </p:nvGrpSpPr>
        <p:grpSpPr bwMode="auto">
          <a:xfrm>
            <a:off x="3472536" y="2105542"/>
            <a:ext cx="4543759" cy="949895"/>
            <a:chOff x="-1" y="0"/>
            <a:chExt cx="7179962" cy="1350557"/>
          </a:xfrm>
        </p:grpSpPr>
        <p:sp>
          <p:nvSpPr>
            <p:cNvPr id="16421" name="Line 37"/>
            <p:cNvSpPr>
              <a:spLocks noChangeShapeType="1"/>
            </p:cNvSpPr>
            <p:nvPr/>
          </p:nvSpPr>
          <p:spPr bwMode="auto">
            <a:xfrm>
              <a:off x="0" y="675278"/>
              <a:ext cx="1115716" cy="1"/>
            </a:xfrm>
            <a:prstGeom prst="line">
              <a:avLst/>
            </a:prstGeom>
            <a:noFill/>
            <a:ln w="38100" cap="flat" cmpd="sng">
              <a:solidFill>
                <a:srgbClr val="000000"/>
              </a:solidFill>
              <a:prstDash val="solid"/>
              <a:round/>
              <a:headEnd/>
              <a:tailEnd type="triangle" w="med" len="med"/>
            </a:ln>
            <a:effectLst>
              <a:outerShdw blurRad="38100" dist="25400" dir="5400000" algn="ctr" rotWithShape="0">
                <a:srgbClr val="000000">
                  <a:alpha val="50000"/>
                </a:srgbClr>
              </a:outerShdw>
            </a:effectLst>
            <a:extLst>
              <a:ext uri="{909E8E84-426E-40dd-AFC4-6F175D3DCCD1}">
                <a14:hiddenFill xmlns:a14="http://schemas.microsoft.com/office/drawing/2010/main" xmlns="">
                  <a:noFill/>
                </a14:hiddenFill>
              </a:ext>
            </a:extLst>
          </p:spPr>
          <p:txBody>
            <a:bodyPr lIns="0" tIns="0" rIns="0" bIns="0" anchor="ctr"/>
            <a:lstStyle/>
            <a:p>
              <a:endParaRPr lang="en-US" sz="1600"/>
            </a:p>
          </p:txBody>
        </p:sp>
        <p:pic>
          <p:nvPicPr>
            <p:cNvPr id="16422" name="Picture 38" descr="pasted-image.png"/>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1826780" y="0"/>
              <a:ext cx="5016355" cy="135055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16423" name="AutoShape 39"/>
            <p:cNvSpPr>
              <a:spLocks/>
            </p:cNvSpPr>
            <p:nvPr/>
          </p:nvSpPr>
          <p:spPr bwMode="auto">
            <a:xfrm>
              <a:off x="1711086" y="91096"/>
              <a:ext cx="5468875" cy="11683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w="12700" cap="flat" cmpd="sng">
              <a:solidFill>
                <a:srgbClr val="000000"/>
              </a:solidFill>
              <a:prstDash val="solid"/>
              <a:miter lim="0"/>
              <a:headEnd/>
              <a:tailEnd/>
            </a:ln>
            <a:effectLst>
              <a:outerShdw blurRad="38100" dist="25400" dir="5400000" algn="ctr" rotWithShape="0">
                <a:srgbClr val="000000">
                  <a:alpha val="50000"/>
                </a:srgbClr>
              </a:outerShdw>
            </a:effectLst>
            <a:extLst>
              <a:ext uri="{909E8E84-426E-40dd-AFC4-6F175D3DCCD1}">
                <a14:hiddenFill xmlns:a14="http://schemas.microsoft.com/office/drawing/2010/main" xmlns="">
                  <a:solidFill>
                    <a:srgbClr val="FFFFFF"/>
                  </a:solidFill>
                </a14:hiddenFill>
              </a:ext>
            </a:extLst>
          </p:spPr>
          <p:txBody>
            <a:bodyPr lIns="0" tIns="0" rIns="0" bIns="0" anchor="ctr"/>
            <a:lstStyle/>
            <a:p>
              <a:endParaRPr lang="en-US" sz="1600">
                <a:solidFill>
                  <a:srgbClr val="FFFFFF"/>
                </a:solidFill>
              </a:endParaRPr>
            </a:p>
          </p:txBody>
        </p:sp>
      </p:grpSp>
      <p:sp>
        <p:nvSpPr>
          <p:cNvPr id="2" name="Title 1"/>
          <p:cNvSpPr>
            <a:spLocks noGrp="1"/>
          </p:cNvSpPr>
          <p:nvPr>
            <p:ph type="title"/>
          </p:nvPr>
        </p:nvSpPr>
        <p:spPr/>
        <p:txBody>
          <a:bodyPr/>
          <a:lstStyle/>
          <a:p>
            <a:r>
              <a:rPr lang="en-US" dirty="0"/>
              <a:t>Word </a:t>
            </a:r>
            <a:r>
              <a:rPr lang="en-US" dirty="0" smtClean="0"/>
              <a:t>Analogies</a:t>
            </a:r>
            <a:endParaRPr lang="en-US" dirty="0"/>
          </a:p>
        </p:txBody>
      </p:sp>
    </p:spTree>
    <p:extLst>
      <p:ext uri="{BB962C8B-B14F-4D97-AF65-F5344CB8AC3E}">
        <p14:creationId xmlns:p14="http://schemas.microsoft.com/office/powerpoint/2010/main" val="3289530419"/>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639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1638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638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1640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xit" presetSubtype="0" fill="hold" grpId="0" nodeType="clickEffect">
                                  <p:stCondLst>
                                    <p:cond delay="0"/>
                                  </p:stCondLst>
                                  <p:childTnLst>
                                    <p:set>
                                      <p:cBhvr>
                                        <p:cTn id="22" dur="1" fill="hold">
                                          <p:stCondLst>
                                            <p:cond delay="499"/>
                                          </p:stCondLst>
                                        </p:cTn>
                                        <p:tgtEl>
                                          <p:spTgt spid="16391"/>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499"/>
                                          </p:stCondLst>
                                        </p:cTn>
                                        <p:tgtEl>
                                          <p:spTgt spid="16412"/>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499"/>
                                          </p:stCondLst>
                                        </p:cTn>
                                        <p:tgtEl>
                                          <p:spTgt spid="164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5" grpId="0" animBg="1" autoUpdateAnimBg="0"/>
      <p:bldP spid="16391" grpId="0" animBg="1"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GloVe</a:t>
            </a:r>
            <a:r>
              <a:rPr lang="en-US" dirty="0" smtClean="0"/>
              <a:t> Visualizations</a:t>
            </a:r>
            <a:endParaRPr lang="en-US" dirty="0"/>
          </a:p>
        </p:txBody>
      </p:sp>
      <p:sp>
        <p:nvSpPr>
          <p:cNvPr id="5" name="Slide Number Placeholder 4"/>
          <p:cNvSpPr>
            <a:spLocks noGrp="1"/>
          </p:cNvSpPr>
          <p:nvPr>
            <p:ph type="sldNum" sz="quarter" idx="12"/>
          </p:nvPr>
        </p:nvSpPr>
        <p:spPr/>
        <p:txBody>
          <a:bodyPr/>
          <a:lstStyle/>
          <a:p>
            <a:fld id="{958C78D0-EACD-4646-A4C1-82BCC9602BE1}" type="slidenum">
              <a:rPr lang="en-US" smtClean="0"/>
              <a:pPr/>
              <a:t>39</a:t>
            </a:fld>
            <a:endParaRPr lang="en-US"/>
          </a:p>
        </p:txBody>
      </p:sp>
      <p:pic>
        <p:nvPicPr>
          <p:cNvPr id="7" name="Content Placeholder 6"/>
          <p:cNvPicPr>
            <a:picLocks noGrp="1" noChangeAspect="1"/>
          </p:cNvPicPr>
          <p:nvPr>
            <p:ph idx="1"/>
          </p:nvPr>
        </p:nvPicPr>
        <p:blipFill rotWithShape="1">
          <a:blip r:embed="rId2">
            <a:extLst>
              <a:ext uri="{28A0092B-C50C-407E-A947-70E740481C1C}">
                <a14:useLocalDpi xmlns:a14="http://schemas.microsoft.com/office/drawing/2010/main"/>
              </a:ext>
            </a:extLst>
          </a:blip>
          <a:srcRect t="-2942" b="-2784"/>
          <a:stretch/>
        </p:blipFill>
        <p:spPr>
          <a:xfrm>
            <a:off x="1811421" y="1443789"/>
            <a:ext cx="5269832" cy="4318000"/>
          </a:xfrm>
        </p:spPr>
      </p:pic>
      <p:sp>
        <p:nvSpPr>
          <p:cNvPr id="6" name="Rectangle 5"/>
          <p:cNvSpPr/>
          <p:nvPr/>
        </p:nvSpPr>
        <p:spPr>
          <a:xfrm>
            <a:off x="457200" y="6107668"/>
            <a:ext cx="3980577" cy="369332"/>
          </a:xfrm>
          <a:prstGeom prst="rect">
            <a:avLst/>
          </a:prstGeom>
        </p:spPr>
        <p:txBody>
          <a:bodyPr wrap="none">
            <a:spAutoFit/>
          </a:bodyPr>
          <a:lstStyle/>
          <a:p>
            <a:r>
              <a:rPr lang="en-US" dirty="0" smtClean="0">
                <a:hlinkClick r:id="rId3"/>
              </a:rPr>
              <a:t>http://nlp.stanford.edu/projects/glove/</a:t>
            </a:r>
            <a:r>
              <a:rPr lang="en-US" dirty="0" smtClean="0"/>
              <a:t> </a:t>
            </a:r>
            <a:endParaRPr lang="en-US" dirty="0"/>
          </a:p>
        </p:txBody>
      </p:sp>
    </p:spTree>
    <p:extLst>
      <p:ext uri="{BB962C8B-B14F-4D97-AF65-F5344CB8AC3E}">
        <p14:creationId xmlns:p14="http://schemas.microsoft.com/office/powerpoint/2010/main" val="86983267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Glove Visualizations: Company - CEO</a:t>
            </a:r>
            <a:endParaRPr lang="en-US" dirty="0"/>
          </a:p>
        </p:txBody>
      </p:sp>
      <p:pic>
        <p:nvPicPr>
          <p:cNvPr id="8" name="Content Placeholder 7"/>
          <p:cNvPicPr>
            <a:picLocks noGrp="1" noChangeAspect="1"/>
          </p:cNvPicPr>
          <p:nvPr>
            <p:ph idx="1"/>
          </p:nvPr>
        </p:nvPicPr>
        <p:blipFill rotWithShape="1">
          <a:blip r:embed="rId2">
            <a:extLst>
              <a:ext uri="{28A0092B-C50C-407E-A947-70E740481C1C}">
                <a14:useLocalDpi xmlns:a14="http://schemas.microsoft.com/office/drawing/2010/main"/>
              </a:ext>
            </a:extLst>
          </a:blip>
          <a:srcRect l="-11493" r="-21915"/>
          <a:stretch/>
        </p:blipFill>
        <p:spPr/>
      </p:pic>
      <p:sp>
        <p:nvSpPr>
          <p:cNvPr id="5" name="Slide Number Placeholder 4"/>
          <p:cNvSpPr>
            <a:spLocks noGrp="1"/>
          </p:cNvSpPr>
          <p:nvPr>
            <p:ph type="sldNum" sz="quarter" idx="12"/>
          </p:nvPr>
        </p:nvSpPr>
        <p:spPr/>
        <p:txBody>
          <a:bodyPr/>
          <a:lstStyle/>
          <a:p>
            <a:fld id="{958C78D0-EACD-4646-A4C1-82BCC9602BE1}" type="slidenum">
              <a:rPr lang="en-US" smtClean="0"/>
              <a:pPr/>
              <a:t>40</a:t>
            </a:fld>
            <a:endParaRPr lang="en-US"/>
          </a:p>
        </p:txBody>
      </p:sp>
    </p:spTree>
    <p:extLst>
      <p:ext uri="{BB962C8B-B14F-4D97-AF65-F5344CB8AC3E}">
        <p14:creationId xmlns:p14="http://schemas.microsoft.com/office/powerpoint/2010/main" val="360156329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Glove Visualizations: Superlatives</a:t>
            </a:r>
            <a:endParaRPr lang="en-US" dirty="0"/>
          </a:p>
        </p:txBody>
      </p:sp>
      <p:pic>
        <p:nvPicPr>
          <p:cNvPr id="8" name="Content Placeholder 7"/>
          <p:cNvPicPr>
            <a:picLocks noGrp="1" noChangeAspect="1"/>
          </p:cNvPicPr>
          <p:nvPr>
            <p:ph idx="1"/>
          </p:nvPr>
        </p:nvPicPr>
        <p:blipFill rotWithShape="1">
          <a:blip r:embed="rId2">
            <a:extLst>
              <a:ext uri="{28A0092B-C50C-407E-A947-70E740481C1C}">
                <a14:useLocalDpi xmlns:a14="http://schemas.microsoft.com/office/drawing/2010/main"/>
              </a:ext>
            </a:extLst>
          </a:blip>
          <a:srcRect l="-7871" t="-132" r="-18668" b="-1564"/>
          <a:stretch/>
        </p:blipFill>
        <p:spPr/>
      </p:pic>
      <p:sp>
        <p:nvSpPr>
          <p:cNvPr id="3" name="Date Placeholder 2"/>
          <p:cNvSpPr>
            <a:spLocks noGrp="1"/>
          </p:cNvSpPr>
          <p:nvPr>
            <p:ph type="dt" sz="half" idx="10"/>
          </p:nvPr>
        </p:nvSpPr>
        <p:spPr/>
        <p:txBody>
          <a:bodyPr/>
          <a:lstStyle/>
          <a:p>
            <a:fld id="{A6CB7D21-1A0D-7B4F-8D04-A0C0890B821E}" type="datetime1">
              <a:rPr lang="en-US" smtClean="0"/>
              <a:t>5/16/17</a:t>
            </a:fld>
            <a:endParaRPr lang="en-US"/>
          </a:p>
        </p:txBody>
      </p:sp>
      <p:sp>
        <p:nvSpPr>
          <p:cNvPr id="5" name="Slide Number Placeholder 4"/>
          <p:cNvSpPr>
            <a:spLocks noGrp="1"/>
          </p:cNvSpPr>
          <p:nvPr>
            <p:ph type="sldNum" sz="quarter" idx="12"/>
          </p:nvPr>
        </p:nvSpPr>
        <p:spPr/>
        <p:txBody>
          <a:bodyPr/>
          <a:lstStyle/>
          <a:p>
            <a:fld id="{958C78D0-EACD-4646-A4C1-82BCC9602BE1}" type="slidenum">
              <a:rPr lang="en-US" smtClean="0"/>
              <a:pPr/>
              <a:t>41</a:t>
            </a:fld>
            <a:endParaRPr lang="en-US"/>
          </a:p>
        </p:txBody>
      </p:sp>
    </p:spTree>
    <p:extLst>
      <p:ext uri="{BB962C8B-B14F-4D97-AF65-F5344CB8AC3E}">
        <p14:creationId xmlns:p14="http://schemas.microsoft.com/office/powerpoint/2010/main" val="339531104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 to Information Retrieval</a:t>
            </a:r>
            <a:endParaRPr lang="en-US" dirty="0"/>
          </a:p>
        </p:txBody>
      </p:sp>
      <p:sp>
        <p:nvSpPr>
          <p:cNvPr id="4" name="Content Placeholder 3"/>
          <p:cNvSpPr>
            <a:spLocks noGrp="1"/>
          </p:cNvSpPr>
          <p:nvPr>
            <p:ph idx="1"/>
          </p:nvPr>
        </p:nvSpPr>
        <p:spPr/>
        <p:txBody>
          <a:bodyPr/>
          <a:lstStyle/>
          <a:p>
            <a:pPr marL="0" indent="0">
              <a:buNone/>
            </a:pPr>
            <a:r>
              <a:rPr lang="en-US" sz="2400" dirty="0" smtClean="0"/>
              <a:t>Application is just beginning – there’s </a:t>
            </a:r>
            <a:r>
              <a:rPr lang="en-US" sz="2400" dirty="0" smtClean="0"/>
              <a:t>little to </a:t>
            </a:r>
            <a:r>
              <a:rPr lang="en-US" sz="2400" dirty="0" smtClean="0"/>
              <a:t>go on</a:t>
            </a:r>
          </a:p>
          <a:p>
            <a:r>
              <a:rPr lang="en-US" sz="2400" dirty="0" smtClean="0"/>
              <a:t>Google’s </a:t>
            </a:r>
            <a:r>
              <a:rPr lang="en-US" sz="2400" dirty="0" err="1" smtClean="0"/>
              <a:t>RankBrain</a:t>
            </a:r>
            <a:r>
              <a:rPr lang="en-US" sz="2400" dirty="0" smtClean="0"/>
              <a:t> – almost nothing is publicly known</a:t>
            </a:r>
          </a:p>
          <a:p>
            <a:pPr lvl="1"/>
            <a:r>
              <a:rPr lang="en-US" dirty="0" smtClean="0"/>
              <a:t>Bloomberg article by Jack Clark (Oct 26, 2015): </a:t>
            </a:r>
            <a:r>
              <a:rPr lang="en-US" sz="1800" dirty="0" smtClean="0">
                <a:hlinkClick r:id="rId3"/>
              </a:rPr>
              <a:t>http://</a:t>
            </a:r>
            <a:r>
              <a:rPr lang="en-US" sz="1800" dirty="0" smtClean="0">
                <a:hlinkClick r:id="rId3"/>
              </a:rPr>
              <a:t>www.bloomberg.com/news/articles/2015-10-26/google-turning-its-lucrative-web-search-over-to-ai-machines</a:t>
            </a:r>
            <a:endParaRPr lang="en-US" sz="1800" dirty="0" smtClean="0"/>
          </a:p>
          <a:p>
            <a:pPr lvl="1"/>
            <a:r>
              <a:rPr lang="en-US" dirty="0" smtClean="0"/>
              <a:t>A result reranking system</a:t>
            </a:r>
          </a:p>
          <a:p>
            <a:pPr lvl="1"/>
            <a:r>
              <a:rPr lang="en-US" dirty="0" smtClean="0"/>
              <a:t>Even though more of the value is in the tail?</a:t>
            </a:r>
            <a:endParaRPr lang="en-US" dirty="0" smtClean="0"/>
          </a:p>
          <a:p>
            <a:r>
              <a:rPr lang="en-US" sz="2400" dirty="0" smtClean="0"/>
              <a:t>New SIGIR </a:t>
            </a:r>
            <a:r>
              <a:rPr lang="en-US" sz="2400" dirty="0" err="1" smtClean="0"/>
              <a:t>Neu</a:t>
            </a:r>
            <a:r>
              <a:rPr lang="en-US" sz="2400" dirty="0" smtClean="0"/>
              <a:t>-IR workshop series (2016 and 2017)</a:t>
            </a:r>
            <a:endParaRPr lang="en-US" sz="2400" dirty="0" smtClean="0"/>
          </a:p>
          <a:p>
            <a:endParaRPr lang="en-US" sz="2400" dirty="0"/>
          </a:p>
          <a:p>
            <a:endParaRPr lang="en-US" sz="2400" dirty="0" smtClean="0"/>
          </a:p>
          <a:p>
            <a:endParaRPr lang="en-US" sz="2400" dirty="0"/>
          </a:p>
          <a:p>
            <a:endParaRPr lang="en-US" sz="2400" dirty="0" smtClean="0"/>
          </a:p>
        </p:txBody>
      </p:sp>
      <p:pic>
        <p:nvPicPr>
          <p:cNvPr id="3" name="Picture 2"/>
          <p:cNvPicPr>
            <a:picLocks noChangeAspect="1"/>
          </p:cNvPicPr>
          <p:nvPr/>
        </p:nvPicPr>
        <p:blipFill>
          <a:blip r:embed="rId4"/>
          <a:stretch>
            <a:fillRect/>
          </a:stretch>
        </p:blipFill>
        <p:spPr>
          <a:xfrm>
            <a:off x="1447800" y="4822558"/>
            <a:ext cx="5953270" cy="1913204"/>
          </a:xfrm>
          <a:prstGeom prst="rect">
            <a:avLst/>
          </a:prstGeom>
        </p:spPr>
      </p:pic>
    </p:spTree>
    <p:extLst>
      <p:ext uri="{BB962C8B-B14F-4D97-AF65-F5344CB8AC3E}">
        <p14:creationId xmlns:p14="http://schemas.microsoft.com/office/powerpoint/2010/main" val="143818420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p:cNvGrpSpPr/>
          <p:nvPr/>
        </p:nvGrpSpPr>
        <p:grpSpPr>
          <a:xfrm>
            <a:off x="304801" y="1524000"/>
            <a:ext cx="8686799" cy="1752600"/>
            <a:chOff x="304801" y="1524000"/>
            <a:chExt cx="8686799" cy="1752600"/>
          </a:xfrm>
        </p:grpSpPr>
        <p:sp>
          <p:nvSpPr>
            <p:cNvPr id="7" name="Rounded Rectangle 6"/>
            <p:cNvSpPr/>
            <p:nvPr/>
          </p:nvSpPr>
          <p:spPr bwMode="auto">
            <a:xfrm>
              <a:off x="2133600" y="2514600"/>
              <a:ext cx="6858000" cy="762000"/>
            </a:xfrm>
            <a:prstGeom prst="roundRect">
              <a:avLst/>
            </a:prstGeom>
            <a:solidFill>
              <a:schemeClr val="bg2">
                <a:lumMod val="75000"/>
              </a:schemeClr>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a:ln>
                  <a:noFill/>
                </a:ln>
                <a:solidFill>
                  <a:schemeClr val="tx1"/>
                </a:solidFill>
                <a:effectLst/>
                <a:latin typeface="+mn-lt"/>
              </a:endParaRPr>
            </a:p>
          </p:txBody>
        </p:sp>
        <p:pic>
          <p:nvPicPr>
            <p:cNvPr id="6" name="Picture 5"/>
            <p:cNvPicPr>
              <a:picLocks noChangeAspect="1"/>
            </p:cNvPicPr>
            <p:nvPr/>
          </p:nvPicPr>
          <p:blipFill>
            <a:blip r:embed="rId3"/>
            <a:stretch>
              <a:fillRect/>
            </a:stretch>
          </p:blipFill>
          <p:spPr>
            <a:xfrm>
              <a:off x="304801" y="1524000"/>
              <a:ext cx="1752600" cy="1657960"/>
            </a:xfrm>
            <a:prstGeom prst="rect">
              <a:avLst/>
            </a:prstGeom>
          </p:spPr>
        </p:pic>
      </p:grpSp>
      <p:sp>
        <p:nvSpPr>
          <p:cNvPr id="5" name="Content Placeholder 4"/>
          <p:cNvSpPr>
            <a:spLocks noGrp="1"/>
          </p:cNvSpPr>
          <p:nvPr>
            <p:ph idx="1"/>
          </p:nvPr>
        </p:nvSpPr>
        <p:spPr/>
        <p:txBody>
          <a:bodyPr/>
          <a:lstStyle/>
          <a:p>
            <a:endParaRPr lang="en-US" sz="2400" dirty="0" smtClean="0"/>
          </a:p>
          <a:p>
            <a:r>
              <a:rPr lang="en-US" dirty="0"/>
              <a:t> </a:t>
            </a:r>
            <a:r>
              <a:rPr lang="en-US" dirty="0" smtClean="0"/>
              <a:t>                             </a:t>
            </a:r>
            <a:r>
              <a:rPr lang="en-US" sz="2400" dirty="0" smtClean="0">
                <a:solidFill>
                  <a:schemeClr val="accent1"/>
                </a:solidFill>
              </a:rPr>
              <a:t>2011              2013          2015           2017</a:t>
            </a:r>
            <a:r>
              <a:rPr lang="en-US" sz="2400" dirty="0" smtClean="0"/>
              <a:t/>
            </a:r>
            <a:br>
              <a:rPr lang="en-US" sz="2400" dirty="0" smtClean="0"/>
            </a:br>
            <a:r>
              <a:rPr lang="en-US" dirty="0" smtClean="0"/>
              <a:t>                              speech       vision      NLP          IR</a:t>
            </a:r>
            <a:endParaRPr lang="en-US" dirty="0"/>
          </a:p>
        </p:txBody>
      </p:sp>
      <p:sp>
        <p:nvSpPr>
          <p:cNvPr id="2" name="Title 1"/>
          <p:cNvSpPr>
            <a:spLocks noGrp="1"/>
          </p:cNvSpPr>
          <p:nvPr>
            <p:ph type="title"/>
          </p:nvPr>
        </p:nvSpPr>
        <p:spPr>
          <a:xfrm>
            <a:off x="304800" y="508000"/>
            <a:ext cx="8534400" cy="838200"/>
          </a:xfrm>
        </p:spPr>
        <p:txBody>
          <a:bodyPr/>
          <a:lstStyle/>
          <a:p>
            <a:r>
              <a:rPr lang="en-US" dirty="0" smtClean="0"/>
              <a:t>Final </a:t>
            </a:r>
            <a:r>
              <a:rPr lang="en-US" dirty="0" smtClean="0"/>
              <a:t>Thoughts</a:t>
            </a:r>
            <a:br>
              <a:rPr lang="en-US" dirty="0" smtClean="0"/>
            </a:br>
            <a:r>
              <a:rPr lang="en-US" sz="2400" dirty="0" smtClean="0"/>
              <a:t>from Chris Manning SIGIR 2016 keynote</a:t>
            </a:r>
            <a:endParaRPr lang="en-US" sz="2400" dirty="0"/>
          </a:p>
        </p:txBody>
      </p:sp>
      <p:grpSp>
        <p:nvGrpSpPr>
          <p:cNvPr id="20" name="Group 19"/>
          <p:cNvGrpSpPr/>
          <p:nvPr/>
        </p:nvGrpSpPr>
        <p:grpSpPr>
          <a:xfrm>
            <a:off x="423885" y="3733800"/>
            <a:ext cx="3462315" cy="2862090"/>
            <a:chOff x="423885" y="3733800"/>
            <a:chExt cx="3462315" cy="2862090"/>
          </a:xfrm>
        </p:grpSpPr>
        <p:pic>
          <p:nvPicPr>
            <p:cNvPr id="8" name="Picture 7"/>
            <p:cNvPicPr>
              <a:picLocks noChangeAspect="1"/>
            </p:cNvPicPr>
            <p:nvPr/>
          </p:nvPicPr>
          <p:blipFill>
            <a:blip r:embed="rId4"/>
            <a:stretch>
              <a:fillRect/>
            </a:stretch>
          </p:blipFill>
          <p:spPr>
            <a:xfrm>
              <a:off x="423885" y="3733800"/>
              <a:ext cx="3462315" cy="2862090"/>
            </a:xfrm>
            <a:prstGeom prst="rect">
              <a:avLst/>
            </a:prstGeom>
          </p:spPr>
        </p:pic>
        <p:sp>
          <p:nvSpPr>
            <p:cNvPr id="9" name="Oval 8"/>
            <p:cNvSpPr/>
            <p:nvPr/>
          </p:nvSpPr>
          <p:spPr bwMode="auto">
            <a:xfrm>
              <a:off x="1219200" y="4368800"/>
              <a:ext cx="152400" cy="203200"/>
            </a:xfrm>
            <a:prstGeom prst="ellipse">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a:ln>
                  <a:noFill/>
                </a:ln>
                <a:solidFill>
                  <a:schemeClr val="tx1"/>
                </a:solidFill>
                <a:effectLst/>
                <a:latin typeface="+mn-lt"/>
              </a:endParaRPr>
            </a:p>
          </p:txBody>
        </p:sp>
        <p:cxnSp>
          <p:nvCxnSpPr>
            <p:cNvPr id="11" name="Straight Arrow Connector 10"/>
            <p:cNvCxnSpPr/>
            <p:nvPr/>
          </p:nvCxnSpPr>
          <p:spPr bwMode="auto">
            <a:xfrm flipH="1">
              <a:off x="1371600" y="4197960"/>
              <a:ext cx="1142999" cy="221640"/>
            </a:xfrm>
            <a:prstGeom prst="straightConnector1">
              <a:avLst/>
            </a:prstGeom>
            <a:gradFill rotWithShape="0">
              <a:gsLst>
                <a:gs pos="0">
                  <a:srgbClr val="A50021"/>
                </a:gs>
                <a:gs pos="100000">
                  <a:schemeClr val="tx1"/>
                </a:gs>
              </a:gsLst>
              <a:lin ang="0" scaled="1"/>
            </a:gradFill>
            <a:ln w="38100" cap="flat" cmpd="sng" algn="ctr">
              <a:solidFill>
                <a:schemeClr val="accent1"/>
              </a:solidFill>
              <a:prstDash val="solid"/>
              <a:miter lim="800000"/>
              <a:headEnd type="none" w="med" len="med"/>
              <a:tailEnd type="triangle"/>
            </a:ln>
            <a:effectLst/>
          </p:spPr>
        </p:cxnSp>
        <p:sp>
          <p:nvSpPr>
            <p:cNvPr id="12" name="TextBox 11"/>
            <p:cNvSpPr txBox="1"/>
            <p:nvPr/>
          </p:nvSpPr>
          <p:spPr>
            <a:xfrm>
              <a:off x="2514600" y="3810000"/>
              <a:ext cx="1262718" cy="954107"/>
            </a:xfrm>
            <a:prstGeom prst="rect">
              <a:avLst/>
            </a:prstGeom>
            <a:noFill/>
          </p:spPr>
          <p:txBody>
            <a:bodyPr wrap="none" rtlCol="0">
              <a:spAutoFit/>
            </a:bodyPr>
            <a:lstStyle/>
            <a:p>
              <a:r>
                <a:rPr lang="en-US" sz="2800" dirty="0" smtClean="0">
                  <a:solidFill>
                    <a:schemeClr val="accent1"/>
                  </a:solidFill>
                  <a:latin typeface="+mn-lt"/>
                </a:rPr>
                <a:t>You are</a:t>
              </a:r>
              <a:r>
                <a:rPr lang="en-US" sz="2800" smtClean="0">
                  <a:solidFill>
                    <a:schemeClr val="accent1"/>
                  </a:solidFill>
                  <a:latin typeface="+mn-lt"/>
                </a:rPr>
                <a:t/>
              </a:r>
              <a:br>
                <a:rPr lang="en-US" sz="2800" smtClean="0">
                  <a:solidFill>
                    <a:schemeClr val="accent1"/>
                  </a:solidFill>
                  <a:latin typeface="+mn-lt"/>
                </a:rPr>
              </a:br>
              <a:r>
                <a:rPr lang="en-US" sz="2800" smtClean="0">
                  <a:solidFill>
                    <a:schemeClr val="accent1"/>
                  </a:solidFill>
                  <a:latin typeface="+mn-lt"/>
                </a:rPr>
                <a:t>here</a:t>
              </a:r>
              <a:endParaRPr lang="en-US" sz="2800" dirty="0">
                <a:solidFill>
                  <a:schemeClr val="accent1"/>
                </a:solidFill>
                <a:latin typeface="+mn-lt"/>
              </a:endParaRPr>
            </a:p>
          </p:txBody>
        </p:sp>
      </p:grpSp>
      <p:pic>
        <p:nvPicPr>
          <p:cNvPr id="22" name="Picture 21"/>
          <p:cNvPicPr>
            <a:picLocks noChangeAspect="1"/>
          </p:cNvPicPr>
          <p:nvPr/>
        </p:nvPicPr>
        <p:blipFill>
          <a:blip r:embed="rId5"/>
          <a:stretch>
            <a:fillRect/>
          </a:stretch>
        </p:blipFill>
        <p:spPr>
          <a:xfrm>
            <a:off x="4237354" y="3429000"/>
            <a:ext cx="4571998" cy="3285202"/>
          </a:xfrm>
          <a:prstGeom prst="rect">
            <a:avLst/>
          </a:prstGeom>
        </p:spPr>
      </p:pic>
    </p:spTree>
    <p:extLst>
      <p:ext uri="{BB962C8B-B14F-4D97-AF65-F5344CB8AC3E}">
        <p14:creationId xmlns:p14="http://schemas.microsoft.com/office/powerpoint/2010/main" val="258987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 application to information retrieval</a:t>
            </a:r>
            <a:endParaRPr lang="en-US" dirty="0"/>
          </a:p>
        </p:txBody>
      </p:sp>
      <p:sp>
        <p:nvSpPr>
          <p:cNvPr id="3" name="Content Placeholder 2"/>
          <p:cNvSpPr>
            <a:spLocks noGrp="1"/>
          </p:cNvSpPr>
          <p:nvPr>
            <p:ph idx="1"/>
          </p:nvPr>
        </p:nvSpPr>
        <p:spPr/>
        <p:txBody>
          <a:bodyPr/>
          <a:lstStyle/>
          <a:p>
            <a:pPr marL="0" indent="-457200">
              <a:buNone/>
            </a:pPr>
            <a:r>
              <a:rPr lang="en-US" sz="2400" dirty="0" err="1" smtClean="0">
                <a:solidFill>
                  <a:schemeClr val="accent3"/>
                </a:solidFill>
              </a:rPr>
              <a:t>Nalisnick</a:t>
            </a:r>
            <a:r>
              <a:rPr lang="en-US" sz="2400" dirty="0" smtClean="0">
                <a:solidFill>
                  <a:schemeClr val="accent3"/>
                </a:solidFill>
              </a:rPr>
              <a:t>, </a:t>
            </a:r>
            <a:r>
              <a:rPr lang="en-US" sz="2400" dirty="0" err="1" smtClean="0">
                <a:solidFill>
                  <a:schemeClr val="accent3"/>
                </a:solidFill>
              </a:rPr>
              <a:t>Mitra</a:t>
            </a:r>
            <a:r>
              <a:rPr lang="en-US" sz="2400" dirty="0" smtClean="0">
                <a:solidFill>
                  <a:schemeClr val="accent3"/>
                </a:solidFill>
              </a:rPr>
              <a:t>, </a:t>
            </a:r>
            <a:r>
              <a:rPr lang="en-US" sz="2400" dirty="0" err="1" smtClean="0">
                <a:solidFill>
                  <a:schemeClr val="accent3"/>
                </a:solidFill>
              </a:rPr>
              <a:t>Craswell</a:t>
            </a:r>
            <a:r>
              <a:rPr lang="en-US" sz="2400" dirty="0" smtClean="0">
                <a:solidFill>
                  <a:schemeClr val="accent3"/>
                </a:solidFill>
              </a:rPr>
              <a:t> &amp; </a:t>
            </a:r>
            <a:r>
              <a:rPr lang="en-US" sz="2400" dirty="0" err="1" smtClean="0">
                <a:solidFill>
                  <a:schemeClr val="accent3"/>
                </a:solidFill>
              </a:rPr>
              <a:t>Caruana</a:t>
            </a:r>
            <a:r>
              <a:rPr lang="en-US" sz="2400" dirty="0" smtClean="0">
                <a:solidFill>
                  <a:schemeClr val="accent3"/>
                </a:solidFill>
              </a:rPr>
              <a:t>. 2016. Improving Document Ranking with Dual Word Embeddings. </a:t>
            </a:r>
            <a:r>
              <a:rPr lang="en-US" sz="2400" i="1" dirty="0" smtClean="0">
                <a:solidFill>
                  <a:schemeClr val="accent3"/>
                </a:solidFill>
              </a:rPr>
              <a:t>WWW 2016 </a:t>
            </a:r>
            <a:r>
              <a:rPr lang="en-US" sz="2400" i="1" dirty="0">
                <a:solidFill>
                  <a:schemeClr val="accent3"/>
                </a:solidFill>
              </a:rPr>
              <a:t>Companion. </a:t>
            </a:r>
            <a:r>
              <a:rPr lang="en-US" sz="2200" dirty="0">
                <a:solidFill>
                  <a:schemeClr val="accent3"/>
                </a:solidFill>
                <a:hlinkClick r:id="rId3"/>
              </a:rPr>
              <a:t>http://</a:t>
            </a:r>
            <a:r>
              <a:rPr lang="en-US" sz="2200" dirty="0" smtClean="0">
                <a:solidFill>
                  <a:schemeClr val="accent3"/>
                </a:solidFill>
                <a:hlinkClick r:id="rId3"/>
              </a:rPr>
              <a:t>research.microsoft.com/pubs/260867/pp1291-Nalisnick.pdf</a:t>
            </a:r>
            <a:r>
              <a:rPr lang="en-US" sz="2200" dirty="0" smtClean="0">
                <a:solidFill>
                  <a:schemeClr val="accent3"/>
                </a:solidFill>
              </a:rPr>
              <a:t> </a:t>
            </a:r>
          </a:p>
          <a:p>
            <a:pPr marL="0" indent="-457200">
              <a:buNone/>
            </a:pPr>
            <a:r>
              <a:rPr lang="en-US" sz="2400" dirty="0" err="1" smtClean="0">
                <a:solidFill>
                  <a:schemeClr val="accent3"/>
                </a:solidFill>
              </a:rPr>
              <a:t>Mitra</a:t>
            </a:r>
            <a:r>
              <a:rPr lang="en-US" sz="2400" dirty="0" smtClean="0">
                <a:solidFill>
                  <a:schemeClr val="accent3"/>
                </a:solidFill>
              </a:rPr>
              <a:t>, </a:t>
            </a:r>
            <a:r>
              <a:rPr lang="en-US" sz="2400" dirty="0" err="1" smtClean="0">
                <a:solidFill>
                  <a:schemeClr val="accent3"/>
                </a:solidFill>
              </a:rPr>
              <a:t>Nalisnick</a:t>
            </a:r>
            <a:r>
              <a:rPr lang="en-US" sz="2400" dirty="0" smtClean="0">
                <a:solidFill>
                  <a:schemeClr val="accent3"/>
                </a:solidFill>
              </a:rPr>
              <a:t>, </a:t>
            </a:r>
            <a:r>
              <a:rPr lang="en-US" sz="2400" dirty="0" err="1" smtClean="0">
                <a:solidFill>
                  <a:schemeClr val="accent3"/>
                </a:solidFill>
              </a:rPr>
              <a:t>Craswell</a:t>
            </a:r>
            <a:r>
              <a:rPr lang="en-US" sz="2400" dirty="0" smtClean="0">
                <a:solidFill>
                  <a:schemeClr val="accent3"/>
                </a:solidFill>
              </a:rPr>
              <a:t> &amp; </a:t>
            </a:r>
            <a:r>
              <a:rPr lang="en-US" sz="2400" dirty="0" err="1" smtClean="0">
                <a:solidFill>
                  <a:schemeClr val="accent3"/>
                </a:solidFill>
              </a:rPr>
              <a:t>Caruana</a:t>
            </a:r>
            <a:r>
              <a:rPr lang="en-US" sz="2400" dirty="0" smtClean="0">
                <a:solidFill>
                  <a:schemeClr val="accent3"/>
                </a:solidFill>
              </a:rPr>
              <a:t>. 2016. A Dual Embedding Space Model for Document Ranking. </a:t>
            </a:r>
            <a:r>
              <a:rPr lang="pt-BR" sz="2400" b="1" dirty="0">
                <a:solidFill>
                  <a:schemeClr val="accent3"/>
                </a:solidFill>
                <a:hlinkClick r:id="rId4"/>
              </a:rPr>
              <a:t>arXiv:1602.01137</a:t>
            </a:r>
            <a:r>
              <a:rPr lang="pt-BR" sz="2400" b="1" dirty="0">
                <a:solidFill>
                  <a:schemeClr val="accent3"/>
                </a:solidFill>
              </a:rPr>
              <a:t> [</a:t>
            </a:r>
            <a:r>
              <a:rPr lang="pt-BR" sz="2400" b="1" dirty="0" err="1">
                <a:solidFill>
                  <a:schemeClr val="accent3"/>
                </a:solidFill>
              </a:rPr>
              <a:t>cs.IR</a:t>
            </a:r>
            <a:r>
              <a:rPr lang="pt-BR" sz="2400" b="1" dirty="0" smtClean="0">
                <a:solidFill>
                  <a:schemeClr val="accent3"/>
                </a:solidFill>
              </a:rPr>
              <a:t>]</a:t>
            </a:r>
          </a:p>
          <a:p>
            <a:pPr marL="0" indent="-457200">
              <a:buNone/>
            </a:pPr>
            <a:endParaRPr lang="en-US" sz="2400" dirty="0" smtClean="0">
              <a:solidFill>
                <a:schemeClr val="accent3"/>
              </a:solidFill>
            </a:endParaRPr>
          </a:p>
          <a:p>
            <a:pPr marL="0" indent="-457200">
              <a:buNone/>
            </a:pPr>
            <a:r>
              <a:rPr lang="en-US" sz="2400" dirty="0" smtClean="0"/>
              <a:t>Builds on BM25 model idea of “aboutness”</a:t>
            </a:r>
          </a:p>
          <a:p>
            <a:r>
              <a:rPr lang="en-US" sz="2400" dirty="0" smtClean="0"/>
              <a:t>Not just term repetition indicating aboutness</a:t>
            </a:r>
          </a:p>
          <a:p>
            <a:r>
              <a:rPr lang="en-US" sz="2400" dirty="0" smtClean="0"/>
              <a:t>Relationship between query terms and </a:t>
            </a:r>
            <a:r>
              <a:rPr lang="en-US" sz="2400" i="1" dirty="0" smtClean="0"/>
              <a:t>all </a:t>
            </a:r>
            <a:r>
              <a:rPr lang="en-US" sz="2400" dirty="0" smtClean="0"/>
              <a:t>terms in the document indicates aboutness </a:t>
            </a:r>
            <a:r>
              <a:rPr lang="en-US" sz="2400" dirty="0" smtClean="0">
                <a:solidFill>
                  <a:schemeClr val="accent5"/>
                </a:solidFill>
              </a:rPr>
              <a:t>(BM25 uses only query terms)</a:t>
            </a:r>
          </a:p>
          <a:p>
            <a:pPr marL="0" indent="0">
              <a:buNone/>
            </a:pPr>
            <a:r>
              <a:rPr lang="en-US" sz="2400" dirty="0" smtClean="0"/>
              <a:t>Makes clever argument for different use of word and context vectors in word2vec’s CBOW/SGNS or </a:t>
            </a:r>
            <a:r>
              <a:rPr lang="en-US" sz="2400" dirty="0" err="1" smtClean="0"/>
              <a:t>GloVe</a:t>
            </a:r>
            <a:endParaRPr lang="en-US" sz="2400" dirty="0"/>
          </a:p>
        </p:txBody>
      </p:sp>
    </p:spTree>
    <p:extLst>
      <p:ext uri="{BB962C8B-B14F-4D97-AF65-F5344CB8AC3E}">
        <p14:creationId xmlns:p14="http://schemas.microsoft.com/office/powerpoint/2010/main" val="31530208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Modeling document aboutness: </a:t>
            </a:r>
            <a:br>
              <a:rPr lang="en-US" dirty="0" smtClean="0"/>
            </a:br>
            <a:r>
              <a:rPr lang="en-US" dirty="0" smtClean="0"/>
              <a:t>Results from a search for </a:t>
            </a:r>
            <a:r>
              <a:rPr lang="en-US" dirty="0" smtClean="0">
                <a:solidFill>
                  <a:schemeClr val="accent6"/>
                </a:solidFill>
              </a:rPr>
              <a:t>Albuquerque</a:t>
            </a:r>
            <a:endParaRPr lang="en-US" dirty="0">
              <a:solidFill>
                <a:schemeClr val="accent6"/>
              </a:solidFill>
            </a:endParaRPr>
          </a:p>
        </p:txBody>
      </p:sp>
      <p:pic>
        <p:nvPicPr>
          <p:cNvPr id="3" name="Picture 2"/>
          <p:cNvPicPr>
            <a:picLocks noChangeAspect="1"/>
          </p:cNvPicPr>
          <p:nvPr/>
        </p:nvPicPr>
        <p:blipFill>
          <a:blip r:embed="rId3"/>
          <a:stretch>
            <a:fillRect/>
          </a:stretch>
        </p:blipFill>
        <p:spPr>
          <a:xfrm>
            <a:off x="2276668" y="4286910"/>
            <a:ext cx="5343332" cy="2418690"/>
          </a:xfrm>
          <a:prstGeom prst="rect">
            <a:avLst/>
          </a:prstGeom>
        </p:spPr>
      </p:pic>
      <p:pic>
        <p:nvPicPr>
          <p:cNvPr id="4" name="Picture 3"/>
          <p:cNvPicPr>
            <a:picLocks noChangeAspect="1"/>
          </p:cNvPicPr>
          <p:nvPr/>
        </p:nvPicPr>
        <p:blipFill>
          <a:blip r:embed="rId4"/>
          <a:stretch>
            <a:fillRect/>
          </a:stretch>
        </p:blipFill>
        <p:spPr>
          <a:xfrm>
            <a:off x="2276668" y="1600200"/>
            <a:ext cx="5343332" cy="2438400"/>
          </a:xfrm>
          <a:prstGeom prst="rect">
            <a:avLst/>
          </a:prstGeom>
        </p:spPr>
      </p:pic>
      <p:sp>
        <p:nvSpPr>
          <p:cNvPr id="5" name="TextBox 4"/>
          <p:cNvSpPr txBox="1"/>
          <p:nvPr/>
        </p:nvSpPr>
        <p:spPr>
          <a:xfrm>
            <a:off x="1219200" y="1600200"/>
            <a:ext cx="660758" cy="707886"/>
          </a:xfrm>
          <a:prstGeom prst="rect">
            <a:avLst/>
          </a:prstGeom>
          <a:noFill/>
        </p:spPr>
        <p:txBody>
          <a:bodyPr wrap="none" rtlCol="0">
            <a:spAutoFit/>
          </a:bodyPr>
          <a:lstStyle/>
          <a:p>
            <a:r>
              <a:rPr lang="en-US" sz="4000" i="1" dirty="0" smtClean="0"/>
              <a:t>d</a:t>
            </a:r>
            <a:r>
              <a:rPr lang="en-US" sz="4000" baseline="-25000" dirty="0" smtClean="0"/>
              <a:t>1</a:t>
            </a:r>
            <a:endParaRPr lang="en-US" sz="4000" baseline="-25000" dirty="0"/>
          </a:p>
        </p:txBody>
      </p:sp>
      <p:sp>
        <p:nvSpPr>
          <p:cNvPr id="6" name="TextBox 5"/>
          <p:cNvSpPr txBox="1"/>
          <p:nvPr/>
        </p:nvSpPr>
        <p:spPr>
          <a:xfrm>
            <a:off x="1219200" y="4286910"/>
            <a:ext cx="660758" cy="707886"/>
          </a:xfrm>
          <a:prstGeom prst="rect">
            <a:avLst/>
          </a:prstGeom>
          <a:noFill/>
        </p:spPr>
        <p:txBody>
          <a:bodyPr wrap="none" rtlCol="0">
            <a:spAutoFit/>
          </a:bodyPr>
          <a:lstStyle/>
          <a:p>
            <a:r>
              <a:rPr lang="en-US" sz="4000" i="1" dirty="0" smtClean="0"/>
              <a:t>d</a:t>
            </a:r>
            <a:r>
              <a:rPr lang="en-US" sz="4000" baseline="-25000" dirty="0" smtClean="0"/>
              <a:t>2</a:t>
            </a:r>
            <a:endParaRPr lang="en-US" sz="4000" baseline="-25000" dirty="0"/>
          </a:p>
        </p:txBody>
      </p:sp>
    </p:spTree>
    <p:extLst>
      <p:ext uri="{BB962C8B-B14F-4D97-AF65-F5344CB8AC3E}">
        <p14:creationId xmlns:p14="http://schemas.microsoft.com/office/powerpoint/2010/main" val="201686740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Using 2 word embeddings</a:t>
            </a:r>
            <a:endParaRPr lang="en-US" dirty="0"/>
          </a:p>
        </p:txBody>
      </p:sp>
      <p:pic>
        <p:nvPicPr>
          <p:cNvPr id="4" name="Picture 3"/>
          <p:cNvPicPr>
            <a:picLocks noChangeAspect="1"/>
          </p:cNvPicPr>
          <p:nvPr/>
        </p:nvPicPr>
        <p:blipFill>
          <a:blip r:embed="rId3"/>
          <a:stretch>
            <a:fillRect/>
          </a:stretch>
        </p:blipFill>
        <p:spPr>
          <a:xfrm>
            <a:off x="1447800" y="2451848"/>
            <a:ext cx="5727698" cy="4043082"/>
          </a:xfrm>
          <a:prstGeom prst="rect">
            <a:avLst/>
          </a:prstGeom>
        </p:spPr>
      </p:pic>
      <p:sp>
        <p:nvSpPr>
          <p:cNvPr id="5" name="TextBox 4"/>
          <p:cNvSpPr txBox="1"/>
          <p:nvPr/>
        </p:nvSpPr>
        <p:spPr>
          <a:xfrm>
            <a:off x="533400" y="1905000"/>
            <a:ext cx="4160113" cy="369332"/>
          </a:xfrm>
          <a:prstGeom prst="rect">
            <a:avLst/>
          </a:prstGeom>
          <a:noFill/>
        </p:spPr>
        <p:txBody>
          <a:bodyPr wrap="none" rtlCol="0">
            <a:spAutoFit/>
          </a:bodyPr>
          <a:lstStyle/>
          <a:p>
            <a:r>
              <a:rPr lang="en-US" dirty="0" smtClean="0"/>
              <a:t>word2vec </a:t>
            </a:r>
            <a:r>
              <a:rPr lang="en-US" dirty="0" smtClean="0"/>
              <a:t>model with 1 word of context</a:t>
            </a:r>
            <a:endParaRPr lang="en-US" dirty="0"/>
          </a:p>
        </p:txBody>
      </p:sp>
      <p:sp>
        <p:nvSpPr>
          <p:cNvPr id="6" name="TextBox 5"/>
          <p:cNvSpPr txBox="1"/>
          <p:nvPr/>
        </p:nvSpPr>
        <p:spPr>
          <a:xfrm>
            <a:off x="533400" y="3999130"/>
            <a:ext cx="813043" cy="646331"/>
          </a:xfrm>
          <a:prstGeom prst="rect">
            <a:avLst/>
          </a:prstGeom>
          <a:noFill/>
        </p:spPr>
        <p:txBody>
          <a:bodyPr wrap="none" rtlCol="0">
            <a:spAutoFit/>
          </a:bodyPr>
          <a:lstStyle/>
          <a:p>
            <a:r>
              <a:rPr lang="en-US" dirty="0" smtClean="0">
                <a:solidFill>
                  <a:schemeClr val="accent5"/>
                </a:solidFill>
              </a:rPr>
              <a:t>Focus</a:t>
            </a:r>
            <a:r>
              <a:rPr lang="en-US" dirty="0" smtClean="0">
                <a:solidFill>
                  <a:schemeClr val="accent5"/>
                </a:solidFill>
              </a:rPr>
              <a:t/>
            </a:r>
            <a:br>
              <a:rPr lang="en-US" dirty="0" smtClean="0">
                <a:solidFill>
                  <a:schemeClr val="accent5"/>
                </a:solidFill>
              </a:rPr>
            </a:br>
            <a:r>
              <a:rPr lang="en-US" dirty="0" smtClean="0">
                <a:solidFill>
                  <a:schemeClr val="accent5"/>
                </a:solidFill>
              </a:rPr>
              <a:t>word</a:t>
            </a:r>
            <a:endParaRPr lang="en-US" dirty="0">
              <a:solidFill>
                <a:schemeClr val="accent5"/>
              </a:solidFill>
            </a:endParaRPr>
          </a:p>
        </p:txBody>
      </p:sp>
      <p:sp>
        <p:nvSpPr>
          <p:cNvPr id="7" name="TextBox 6"/>
          <p:cNvSpPr txBox="1"/>
          <p:nvPr/>
        </p:nvSpPr>
        <p:spPr>
          <a:xfrm>
            <a:off x="6924320" y="3999131"/>
            <a:ext cx="979755" cy="646331"/>
          </a:xfrm>
          <a:prstGeom prst="rect">
            <a:avLst/>
          </a:prstGeom>
          <a:noFill/>
        </p:spPr>
        <p:txBody>
          <a:bodyPr wrap="none" rtlCol="0">
            <a:spAutoFit/>
          </a:bodyPr>
          <a:lstStyle/>
          <a:p>
            <a:r>
              <a:rPr lang="en-US" dirty="0" smtClean="0">
                <a:solidFill>
                  <a:schemeClr val="accent5"/>
                </a:solidFill>
              </a:rPr>
              <a:t>Context</a:t>
            </a:r>
            <a:r>
              <a:rPr lang="en-US" dirty="0" smtClean="0">
                <a:solidFill>
                  <a:schemeClr val="accent5"/>
                </a:solidFill>
              </a:rPr>
              <a:t/>
            </a:r>
            <a:br>
              <a:rPr lang="en-US" dirty="0" smtClean="0">
                <a:solidFill>
                  <a:schemeClr val="accent5"/>
                </a:solidFill>
              </a:rPr>
            </a:br>
            <a:r>
              <a:rPr lang="en-US" dirty="0" smtClean="0">
                <a:solidFill>
                  <a:schemeClr val="accent5"/>
                </a:solidFill>
              </a:rPr>
              <a:t>word</a:t>
            </a:r>
            <a:endParaRPr lang="en-US" dirty="0">
              <a:solidFill>
                <a:schemeClr val="accent5"/>
              </a:solidFill>
            </a:endParaRPr>
          </a:p>
        </p:txBody>
      </p:sp>
      <p:sp>
        <p:nvSpPr>
          <p:cNvPr id="8" name="TextBox 7"/>
          <p:cNvSpPr txBox="1"/>
          <p:nvPr/>
        </p:nvSpPr>
        <p:spPr>
          <a:xfrm>
            <a:off x="2286000" y="2895600"/>
            <a:ext cx="1467068" cy="1200329"/>
          </a:xfrm>
          <a:prstGeom prst="rect">
            <a:avLst/>
          </a:prstGeom>
          <a:noFill/>
        </p:spPr>
        <p:txBody>
          <a:bodyPr wrap="none" rtlCol="0">
            <a:spAutoFit/>
          </a:bodyPr>
          <a:lstStyle/>
          <a:p>
            <a:r>
              <a:rPr lang="en-US" dirty="0" smtClean="0">
                <a:solidFill>
                  <a:schemeClr val="accent5"/>
                </a:solidFill>
              </a:rPr>
              <a:t>W</a:t>
            </a:r>
            <a:r>
              <a:rPr lang="en-US" baseline="-25000" dirty="0" smtClean="0">
                <a:solidFill>
                  <a:schemeClr val="accent5"/>
                </a:solidFill>
              </a:rPr>
              <a:t>IN</a:t>
            </a:r>
            <a:r>
              <a:rPr lang="en-US" dirty="0" smtClean="0">
                <a:solidFill>
                  <a:schemeClr val="accent5"/>
                </a:solidFill>
              </a:rPr>
              <a:t/>
            </a:r>
            <a:br>
              <a:rPr lang="en-US" dirty="0" smtClean="0">
                <a:solidFill>
                  <a:schemeClr val="accent5"/>
                </a:solidFill>
              </a:rPr>
            </a:br>
            <a:r>
              <a:rPr lang="en-US" dirty="0" smtClean="0">
                <a:solidFill>
                  <a:schemeClr val="accent5"/>
                </a:solidFill>
              </a:rPr>
              <a:t>Embeddings</a:t>
            </a:r>
          </a:p>
          <a:p>
            <a:r>
              <a:rPr lang="en-US" dirty="0" smtClean="0">
                <a:solidFill>
                  <a:schemeClr val="accent5"/>
                </a:solidFill>
              </a:rPr>
              <a:t>for </a:t>
            </a:r>
            <a:r>
              <a:rPr lang="en-US" dirty="0" smtClean="0">
                <a:solidFill>
                  <a:schemeClr val="accent5"/>
                </a:solidFill>
              </a:rPr>
              <a:t>focus</a:t>
            </a:r>
            <a:endParaRPr lang="en-US" dirty="0" smtClean="0">
              <a:solidFill>
                <a:schemeClr val="accent5"/>
              </a:solidFill>
            </a:endParaRPr>
          </a:p>
          <a:p>
            <a:r>
              <a:rPr lang="en-US" dirty="0" smtClean="0">
                <a:solidFill>
                  <a:schemeClr val="accent5"/>
                </a:solidFill>
              </a:rPr>
              <a:t>words</a:t>
            </a:r>
            <a:endParaRPr lang="en-US" dirty="0">
              <a:solidFill>
                <a:schemeClr val="accent5"/>
              </a:solidFill>
            </a:endParaRPr>
          </a:p>
        </p:txBody>
      </p:sp>
      <p:sp>
        <p:nvSpPr>
          <p:cNvPr id="9" name="TextBox 8"/>
          <p:cNvSpPr txBox="1"/>
          <p:nvPr/>
        </p:nvSpPr>
        <p:spPr>
          <a:xfrm>
            <a:off x="4876800" y="2895600"/>
            <a:ext cx="1467068" cy="1200329"/>
          </a:xfrm>
          <a:prstGeom prst="rect">
            <a:avLst/>
          </a:prstGeom>
          <a:noFill/>
        </p:spPr>
        <p:txBody>
          <a:bodyPr wrap="none" rtlCol="0">
            <a:spAutoFit/>
          </a:bodyPr>
          <a:lstStyle/>
          <a:p>
            <a:r>
              <a:rPr lang="en-US" dirty="0" smtClean="0">
                <a:solidFill>
                  <a:schemeClr val="accent5"/>
                </a:solidFill>
              </a:rPr>
              <a:t>W</a:t>
            </a:r>
            <a:r>
              <a:rPr lang="en-US" baseline="-25000" dirty="0" smtClean="0">
                <a:solidFill>
                  <a:schemeClr val="accent5"/>
                </a:solidFill>
              </a:rPr>
              <a:t>OUT</a:t>
            </a:r>
            <a:r>
              <a:rPr lang="en-US" dirty="0" smtClean="0">
                <a:solidFill>
                  <a:schemeClr val="accent5"/>
                </a:solidFill>
              </a:rPr>
              <a:t/>
            </a:r>
            <a:br>
              <a:rPr lang="en-US" dirty="0" smtClean="0">
                <a:solidFill>
                  <a:schemeClr val="accent5"/>
                </a:solidFill>
              </a:rPr>
            </a:br>
            <a:r>
              <a:rPr lang="en-US" dirty="0" smtClean="0">
                <a:solidFill>
                  <a:schemeClr val="accent5"/>
                </a:solidFill>
              </a:rPr>
              <a:t>Embeddings</a:t>
            </a:r>
          </a:p>
          <a:p>
            <a:r>
              <a:rPr lang="en-US" dirty="0" smtClean="0">
                <a:solidFill>
                  <a:schemeClr val="accent5"/>
                </a:solidFill>
              </a:rPr>
              <a:t>for </a:t>
            </a:r>
            <a:r>
              <a:rPr lang="en-US" dirty="0" smtClean="0">
                <a:solidFill>
                  <a:schemeClr val="accent5"/>
                </a:solidFill>
              </a:rPr>
              <a:t>context</a:t>
            </a:r>
            <a:endParaRPr lang="en-US" dirty="0" smtClean="0">
              <a:solidFill>
                <a:schemeClr val="accent5"/>
              </a:solidFill>
            </a:endParaRPr>
          </a:p>
          <a:p>
            <a:r>
              <a:rPr lang="en-US" dirty="0" smtClean="0">
                <a:solidFill>
                  <a:schemeClr val="accent5"/>
                </a:solidFill>
              </a:rPr>
              <a:t>words</a:t>
            </a:r>
            <a:endParaRPr lang="en-US" dirty="0">
              <a:solidFill>
                <a:schemeClr val="accent5"/>
              </a:solidFill>
            </a:endParaRPr>
          </a:p>
        </p:txBody>
      </p:sp>
      <p:sp>
        <p:nvSpPr>
          <p:cNvPr id="10" name="TextBox 9"/>
          <p:cNvSpPr txBox="1"/>
          <p:nvPr/>
        </p:nvSpPr>
        <p:spPr>
          <a:xfrm>
            <a:off x="2804345" y="5848599"/>
            <a:ext cx="3014608" cy="646331"/>
          </a:xfrm>
          <a:prstGeom prst="rect">
            <a:avLst/>
          </a:prstGeom>
          <a:noFill/>
        </p:spPr>
        <p:txBody>
          <a:bodyPr wrap="none" rtlCol="0">
            <a:spAutoFit/>
          </a:bodyPr>
          <a:lstStyle/>
          <a:p>
            <a:r>
              <a:rPr lang="en-US" dirty="0" smtClean="0">
                <a:solidFill>
                  <a:schemeClr val="accent5"/>
                </a:solidFill>
              </a:rPr>
              <a:t>We can gain by using these</a:t>
            </a:r>
            <a:br>
              <a:rPr lang="en-US" dirty="0" smtClean="0">
                <a:solidFill>
                  <a:schemeClr val="accent5"/>
                </a:solidFill>
              </a:rPr>
            </a:br>
            <a:r>
              <a:rPr lang="en-US" dirty="0" smtClean="0">
                <a:solidFill>
                  <a:schemeClr val="accent5"/>
                </a:solidFill>
              </a:rPr>
              <a:t>two embeddings differently</a:t>
            </a:r>
            <a:endParaRPr lang="en-US" dirty="0">
              <a:solidFill>
                <a:schemeClr val="accent5"/>
              </a:solidFill>
            </a:endParaRPr>
          </a:p>
        </p:txBody>
      </p:sp>
      <p:cxnSp>
        <p:nvCxnSpPr>
          <p:cNvPr id="12" name="Straight Arrow Connector 11"/>
          <p:cNvCxnSpPr>
            <a:stCxn id="10" idx="0"/>
          </p:cNvCxnSpPr>
          <p:nvPr/>
        </p:nvCxnSpPr>
        <p:spPr>
          <a:xfrm flipH="1" flipV="1">
            <a:off x="3124200" y="4800600"/>
            <a:ext cx="1187449" cy="1047999"/>
          </a:xfrm>
          <a:prstGeom prst="straightConnector1">
            <a:avLst/>
          </a:prstGeom>
          <a:ln w="38100">
            <a:solidFill>
              <a:schemeClr val="accent5"/>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a:stCxn id="10" idx="0"/>
          </p:cNvCxnSpPr>
          <p:nvPr/>
        </p:nvCxnSpPr>
        <p:spPr>
          <a:xfrm flipV="1">
            <a:off x="4311649" y="4800600"/>
            <a:ext cx="1098551" cy="1047999"/>
          </a:xfrm>
          <a:prstGeom prst="straightConnector1">
            <a:avLst/>
          </a:prstGeom>
          <a:ln w="38100">
            <a:solidFill>
              <a:schemeClr val="accent5"/>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7157702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Using 2 word embeddings</a:t>
            </a:r>
            <a:endParaRPr lang="en-US" dirty="0"/>
          </a:p>
        </p:txBody>
      </p:sp>
      <p:pic>
        <p:nvPicPr>
          <p:cNvPr id="3" name="Picture 2"/>
          <p:cNvPicPr>
            <a:picLocks noChangeAspect="1"/>
          </p:cNvPicPr>
          <p:nvPr/>
        </p:nvPicPr>
        <p:blipFill>
          <a:blip r:embed="rId3"/>
          <a:stretch>
            <a:fillRect/>
          </a:stretch>
        </p:blipFill>
        <p:spPr>
          <a:xfrm>
            <a:off x="588903" y="1905000"/>
            <a:ext cx="7966193" cy="3934522"/>
          </a:xfrm>
          <a:prstGeom prst="rect">
            <a:avLst/>
          </a:prstGeom>
        </p:spPr>
      </p:pic>
    </p:spTree>
    <p:extLst>
      <p:ext uri="{BB962C8B-B14F-4D97-AF65-F5344CB8AC3E}">
        <p14:creationId xmlns:p14="http://schemas.microsoft.com/office/powerpoint/2010/main" val="165756067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Dual Embedding Space Model (DESM)</a:t>
            </a:r>
            <a:endParaRPr lang="en-US" dirty="0"/>
          </a:p>
        </p:txBody>
      </p:sp>
      <p:sp>
        <p:nvSpPr>
          <p:cNvPr id="3" name="Content Placeholder 2"/>
          <p:cNvSpPr>
            <a:spLocks noGrp="1"/>
          </p:cNvSpPr>
          <p:nvPr>
            <p:ph idx="1"/>
          </p:nvPr>
        </p:nvSpPr>
        <p:spPr/>
        <p:txBody>
          <a:bodyPr/>
          <a:lstStyle/>
          <a:p>
            <a:r>
              <a:rPr lang="en-US" dirty="0" smtClean="0"/>
              <a:t>Simple model</a:t>
            </a:r>
          </a:p>
          <a:p>
            <a:r>
              <a:rPr lang="en-US" dirty="0" smtClean="0"/>
              <a:t>A document is represented by the centroid of its word vectors</a:t>
            </a:r>
          </a:p>
          <a:p>
            <a:endParaRPr lang="en-US" dirty="0"/>
          </a:p>
          <a:p>
            <a:endParaRPr lang="en-US" dirty="0" smtClean="0"/>
          </a:p>
          <a:p>
            <a:r>
              <a:rPr lang="en-US" dirty="0" smtClean="0"/>
              <a:t>Query-document similarity is average over query words of cosine similarity</a:t>
            </a:r>
          </a:p>
          <a:p>
            <a:endParaRPr lang="en-US" dirty="0"/>
          </a:p>
        </p:txBody>
      </p:sp>
      <p:pic>
        <p:nvPicPr>
          <p:cNvPr id="4" name="Picture 3"/>
          <p:cNvPicPr>
            <a:picLocks noChangeAspect="1"/>
          </p:cNvPicPr>
          <p:nvPr/>
        </p:nvPicPr>
        <p:blipFill>
          <a:blip r:embed="rId2"/>
          <a:stretch>
            <a:fillRect/>
          </a:stretch>
        </p:blipFill>
        <p:spPr>
          <a:xfrm>
            <a:off x="952500" y="5039012"/>
            <a:ext cx="7239000" cy="1508760"/>
          </a:xfrm>
          <a:prstGeom prst="rect">
            <a:avLst/>
          </a:prstGeom>
        </p:spPr>
      </p:pic>
      <p:pic>
        <p:nvPicPr>
          <p:cNvPr id="5" name="Picture 4"/>
          <p:cNvPicPr>
            <a:picLocks noChangeAspect="1"/>
          </p:cNvPicPr>
          <p:nvPr/>
        </p:nvPicPr>
        <p:blipFill>
          <a:blip r:embed="rId3"/>
          <a:stretch>
            <a:fillRect/>
          </a:stretch>
        </p:blipFill>
        <p:spPr>
          <a:xfrm>
            <a:off x="3276600" y="2562512"/>
            <a:ext cx="4279900" cy="1514188"/>
          </a:xfrm>
          <a:prstGeom prst="rect">
            <a:avLst/>
          </a:prstGeom>
        </p:spPr>
      </p:pic>
    </p:spTree>
    <p:extLst>
      <p:ext uri="{BB962C8B-B14F-4D97-AF65-F5344CB8AC3E}">
        <p14:creationId xmlns:p14="http://schemas.microsoft.com/office/powerpoint/2010/main" val="205683918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Dual Embedding Space Model (DESM)</a:t>
            </a:r>
          </a:p>
        </p:txBody>
      </p:sp>
      <p:sp>
        <p:nvSpPr>
          <p:cNvPr id="3" name="Content Placeholder 2"/>
          <p:cNvSpPr>
            <a:spLocks noGrp="1"/>
          </p:cNvSpPr>
          <p:nvPr>
            <p:ph idx="1"/>
          </p:nvPr>
        </p:nvSpPr>
        <p:spPr/>
        <p:txBody>
          <a:bodyPr/>
          <a:lstStyle/>
          <a:p>
            <a:r>
              <a:rPr lang="en-US" dirty="0" smtClean="0"/>
              <a:t>What works best is to use the OUT vectors for the document and the IN vectors for the query</a:t>
            </a:r>
          </a:p>
          <a:p>
            <a:endParaRPr lang="en-US" dirty="0"/>
          </a:p>
          <a:p>
            <a:endParaRPr lang="en-US" dirty="0" smtClean="0"/>
          </a:p>
          <a:p>
            <a:endParaRPr lang="en-US" dirty="0"/>
          </a:p>
          <a:p>
            <a:r>
              <a:rPr lang="en-US" dirty="0" smtClean="0"/>
              <a:t>This way similarity measures </a:t>
            </a:r>
            <a:r>
              <a:rPr lang="en-US" i="1" dirty="0" smtClean="0"/>
              <a:t>aboutness</a:t>
            </a:r>
            <a:r>
              <a:rPr lang="en-US" dirty="0" smtClean="0"/>
              <a:t> – words that appear with this word – which is more useful in this context than </a:t>
            </a:r>
            <a:r>
              <a:rPr lang="en-US" i="1" dirty="0" smtClean="0"/>
              <a:t>(distributional) semantic similarity</a:t>
            </a:r>
            <a:endParaRPr lang="en-US" dirty="0"/>
          </a:p>
        </p:txBody>
      </p:sp>
      <p:pic>
        <p:nvPicPr>
          <p:cNvPr id="4" name="Picture 3"/>
          <p:cNvPicPr>
            <a:picLocks noChangeAspect="1"/>
          </p:cNvPicPr>
          <p:nvPr/>
        </p:nvPicPr>
        <p:blipFill>
          <a:blip r:embed="rId2"/>
          <a:stretch>
            <a:fillRect/>
          </a:stretch>
        </p:blipFill>
        <p:spPr>
          <a:xfrm>
            <a:off x="990600" y="2697396"/>
            <a:ext cx="7467600" cy="1036404"/>
          </a:xfrm>
          <a:prstGeom prst="rect">
            <a:avLst/>
          </a:prstGeom>
        </p:spPr>
      </p:pic>
    </p:spTree>
    <p:extLst>
      <p:ext uri="{BB962C8B-B14F-4D97-AF65-F5344CB8AC3E}">
        <p14:creationId xmlns:p14="http://schemas.microsoft.com/office/powerpoint/2010/main" val="174824863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Experiments</a:t>
            </a:r>
            <a:endParaRPr lang="en-US" dirty="0"/>
          </a:p>
        </p:txBody>
      </p:sp>
      <p:sp>
        <p:nvSpPr>
          <p:cNvPr id="3" name="Content Placeholder 2"/>
          <p:cNvSpPr>
            <a:spLocks noGrp="1"/>
          </p:cNvSpPr>
          <p:nvPr>
            <p:ph idx="1"/>
          </p:nvPr>
        </p:nvSpPr>
        <p:spPr/>
        <p:txBody>
          <a:bodyPr/>
          <a:lstStyle/>
          <a:p>
            <a:r>
              <a:rPr lang="en-US" dirty="0" smtClean="0"/>
              <a:t>Train </a:t>
            </a:r>
            <a:r>
              <a:rPr lang="en-US" dirty="0" smtClean="0"/>
              <a:t>word2vec </a:t>
            </a:r>
            <a:r>
              <a:rPr lang="en-US" dirty="0" smtClean="0"/>
              <a:t>from either</a:t>
            </a:r>
          </a:p>
          <a:p>
            <a:pPr lvl="1"/>
            <a:r>
              <a:rPr lang="en-US" dirty="0" smtClean="0"/>
              <a:t>600 million Bing queries</a:t>
            </a:r>
          </a:p>
          <a:p>
            <a:pPr lvl="1"/>
            <a:r>
              <a:rPr lang="en-US" dirty="0" smtClean="0"/>
              <a:t>342 million web document sentences</a:t>
            </a:r>
          </a:p>
          <a:p>
            <a:r>
              <a:rPr lang="en-US" dirty="0" smtClean="0"/>
              <a:t>Test on 7,741 randomly sampled Bing queries</a:t>
            </a:r>
          </a:p>
          <a:p>
            <a:pPr lvl="1"/>
            <a:r>
              <a:rPr lang="en-US" dirty="0" smtClean="0"/>
              <a:t>5 level </a:t>
            </a:r>
            <a:r>
              <a:rPr lang="en-US" dirty="0" err="1" smtClean="0"/>
              <a:t>eval</a:t>
            </a:r>
            <a:r>
              <a:rPr lang="en-US" dirty="0" smtClean="0"/>
              <a:t> (Perfect, Excellent, Good, Fair, Bad)</a:t>
            </a:r>
          </a:p>
          <a:p>
            <a:r>
              <a:rPr lang="en-US" dirty="0" smtClean="0"/>
              <a:t>Two approaches</a:t>
            </a:r>
          </a:p>
          <a:p>
            <a:pPr marL="914400" lvl="1" indent="-457200">
              <a:buFont typeface="+mj-lt"/>
              <a:buAutoNum type="arabicPeriod"/>
            </a:pPr>
            <a:r>
              <a:rPr lang="en-US" dirty="0" smtClean="0"/>
              <a:t>Use DESM model to </a:t>
            </a:r>
            <a:r>
              <a:rPr lang="en-US" dirty="0" err="1" smtClean="0"/>
              <a:t>rerank</a:t>
            </a:r>
            <a:r>
              <a:rPr lang="en-US" dirty="0" smtClean="0"/>
              <a:t> top results from BM25</a:t>
            </a:r>
          </a:p>
          <a:p>
            <a:pPr marL="914400" lvl="1" indent="-457200">
              <a:buFont typeface="+mj-lt"/>
              <a:buAutoNum type="arabicPeriod"/>
            </a:pPr>
            <a:r>
              <a:rPr lang="en-US" dirty="0" smtClean="0"/>
              <a:t>Use DESM alone or a mixture model of it and BM25</a:t>
            </a:r>
            <a:endParaRPr lang="en-US" dirty="0"/>
          </a:p>
        </p:txBody>
      </p:sp>
      <p:pic>
        <p:nvPicPr>
          <p:cNvPr id="4" name="Picture 3"/>
          <p:cNvPicPr>
            <a:picLocks noChangeAspect="1"/>
          </p:cNvPicPr>
          <p:nvPr/>
        </p:nvPicPr>
        <p:blipFill>
          <a:blip r:embed="rId2"/>
          <a:stretch>
            <a:fillRect/>
          </a:stretch>
        </p:blipFill>
        <p:spPr>
          <a:xfrm>
            <a:off x="1412760" y="5486400"/>
            <a:ext cx="7426440" cy="877846"/>
          </a:xfrm>
          <a:prstGeom prst="rect">
            <a:avLst/>
          </a:prstGeom>
        </p:spPr>
      </p:pic>
    </p:spTree>
    <p:extLst>
      <p:ext uri="{BB962C8B-B14F-4D97-AF65-F5344CB8AC3E}">
        <p14:creationId xmlns:p14="http://schemas.microsoft.com/office/powerpoint/2010/main" val="132582622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 reranking </a:t>
            </a:r>
            <a:r>
              <a:rPr lang="en-US" i="1" dirty="0" smtClean="0"/>
              <a:t>k-</a:t>
            </a:r>
            <a:r>
              <a:rPr lang="en-US" dirty="0" smtClean="0"/>
              <a:t>best list </a:t>
            </a:r>
            <a:endParaRPr lang="en-US" dirty="0"/>
          </a:p>
        </p:txBody>
      </p:sp>
      <p:sp>
        <p:nvSpPr>
          <p:cNvPr id="6" name="Content Placeholder 5"/>
          <p:cNvSpPr>
            <a:spLocks noGrp="1"/>
          </p:cNvSpPr>
          <p:nvPr>
            <p:ph idx="1"/>
          </p:nvPr>
        </p:nvSpPr>
        <p:spPr>
          <a:xfrm>
            <a:off x="457200" y="5410200"/>
            <a:ext cx="8229600" cy="1143000"/>
          </a:xfrm>
        </p:spPr>
        <p:txBody>
          <a:bodyPr/>
          <a:lstStyle/>
          <a:p>
            <a:pPr marL="0" indent="0">
              <a:buNone/>
            </a:pPr>
            <a:r>
              <a:rPr lang="en-US" dirty="0" smtClean="0"/>
              <a:t>Pretty decent gains – e.g., 2% for NDCG@3</a:t>
            </a:r>
          </a:p>
          <a:p>
            <a:pPr marL="0" indent="0">
              <a:buNone/>
            </a:pPr>
            <a:r>
              <a:rPr lang="en-US" dirty="0" smtClean="0"/>
              <a:t>Gains are bigger for model trained on queries than docs</a:t>
            </a:r>
            <a:endParaRPr lang="en-US" dirty="0"/>
          </a:p>
        </p:txBody>
      </p:sp>
      <p:pic>
        <p:nvPicPr>
          <p:cNvPr id="4" name="Picture 3"/>
          <p:cNvPicPr>
            <a:picLocks noChangeAspect="1"/>
          </p:cNvPicPr>
          <p:nvPr/>
        </p:nvPicPr>
        <p:blipFill>
          <a:blip r:embed="rId2"/>
          <a:stretch>
            <a:fillRect/>
          </a:stretch>
        </p:blipFill>
        <p:spPr>
          <a:xfrm>
            <a:off x="142770" y="2109110"/>
            <a:ext cx="8848830" cy="2843890"/>
          </a:xfrm>
          <a:prstGeom prst="rect">
            <a:avLst/>
          </a:prstGeom>
        </p:spPr>
      </p:pic>
    </p:spTree>
    <p:extLst>
      <p:ext uri="{BB962C8B-B14F-4D97-AF65-F5344CB8AC3E}">
        <p14:creationId xmlns:p14="http://schemas.microsoft.com/office/powerpoint/2010/main" val="30915999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 whole ranking system</a:t>
            </a:r>
            <a:endParaRPr lang="en-US" dirty="0"/>
          </a:p>
        </p:txBody>
      </p:sp>
      <p:pic>
        <p:nvPicPr>
          <p:cNvPr id="3" name="Picture 2"/>
          <p:cNvPicPr>
            <a:picLocks noChangeAspect="1"/>
          </p:cNvPicPr>
          <p:nvPr/>
        </p:nvPicPr>
        <p:blipFill>
          <a:blip r:embed="rId3"/>
          <a:stretch>
            <a:fillRect/>
          </a:stretch>
        </p:blipFill>
        <p:spPr>
          <a:xfrm>
            <a:off x="0" y="1828800"/>
            <a:ext cx="9055779" cy="3733800"/>
          </a:xfrm>
          <a:prstGeom prst="rect">
            <a:avLst/>
          </a:prstGeom>
        </p:spPr>
      </p:pic>
    </p:spTree>
    <p:extLst>
      <p:ext uri="{BB962C8B-B14F-4D97-AF65-F5344CB8AC3E}">
        <p14:creationId xmlns:p14="http://schemas.microsoft.com/office/powerpoint/2010/main" val="17081294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possible explanation</a:t>
            </a:r>
            <a:endParaRPr lang="en-US" dirty="0"/>
          </a:p>
        </p:txBody>
      </p:sp>
      <p:sp>
        <p:nvSpPr>
          <p:cNvPr id="7" name="Content Placeholder 6"/>
          <p:cNvSpPr>
            <a:spLocks noGrp="1"/>
          </p:cNvSpPr>
          <p:nvPr>
            <p:ph idx="1"/>
          </p:nvPr>
        </p:nvSpPr>
        <p:spPr>
          <a:xfrm>
            <a:off x="457200" y="5257800"/>
            <a:ext cx="8229600" cy="1295400"/>
          </a:xfrm>
        </p:spPr>
        <p:txBody>
          <a:bodyPr/>
          <a:lstStyle/>
          <a:p>
            <a:pPr marL="0" indent="0">
              <a:buNone/>
            </a:pPr>
            <a:r>
              <a:rPr lang="en-US" dirty="0" smtClean="0"/>
              <a:t>IN-OUT has some ability to prefer Relevant to close-by (judged) non-relevant, but it’s scores induce too much noise vs. BM25 to be usable alone</a:t>
            </a:r>
            <a:endParaRPr lang="en-US" dirty="0"/>
          </a:p>
        </p:txBody>
      </p:sp>
      <p:grpSp>
        <p:nvGrpSpPr>
          <p:cNvPr id="6" name="Group 5"/>
          <p:cNvGrpSpPr/>
          <p:nvPr/>
        </p:nvGrpSpPr>
        <p:grpSpPr>
          <a:xfrm>
            <a:off x="190500" y="2057400"/>
            <a:ext cx="8763000" cy="2902148"/>
            <a:chOff x="0" y="1974652"/>
            <a:chExt cx="9144000" cy="3169580"/>
          </a:xfrm>
        </p:grpSpPr>
        <p:pic>
          <p:nvPicPr>
            <p:cNvPr id="3" name="Picture 2"/>
            <p:cNvPicPr>
              <a:picLocks noChangeAspect="1"/>
            </p:cNvPicPr>
            <p:nvPr/>
          </p:nvPicPr>
          <p:blipFill>
            <a:blip r:embed="rId2"/>
            <a:stretch>
              <a:fillRect/>
            </a:stretch>
          </p:blipFill>
          <p:spPr>
            <a:xfrm>
              <a:off x="0" y="1974652"/>
              <a:ext cx="9144000" cy="2908695"/>
            </a:xfrm>
            <a:prstGeom prst="rect">
              <a:avLst/>
            </a:prstGeom>
          </p:spPr>
        </p:pic>
        <p:pic>
          <p:nvPicPr>
            <p:cNvPr id="5" name="Picture 4"/>
            <p:cNvPicPr>
              <a:picLocks noChangeAspect="1"/>
            </p:cNvPicPr>
            <p:nvPr/>
          </p:nvPicPr>
          <p:blipFill>
            <a:blip r:embed="rId3"/>
            <a:stretch>
              <a:fillRect/>
            </a:stretch>
          </p:blipFill>
          <p:spPr>
            <a:xfrm>
              <a:off x="76200" y="4800600"/>
              <a:ext cx="8839200" cy="343632"/>
            </a:xfrm>
            <a:prstGeom prst="rect">
              <a:avLst/>
            </a:prstGeom>
          </p:spPr>
        </p:pic>
      </p:grpSp>
    </p:spTree>
    <p:extLst>
      <p:ext uri="{BB962C8B-B14F-4D97-AF65-F5344CB8AC3E}">
        <p14:creationId xmlns:p14="http://schemas.microsoft.com/office/powerpoint/2010/main" val="14303317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DESM conclusions</a:t>
            </a:r>
            <a:endParaRPr lang="en-US" dirty="0"/>
          </a:p>
        </p:txBody>
      </p:sp>
      <p:sp>
        <p:nvSpPr>
          <p:cNvPr id="3" name="Content Placeholder 2"/>
          <p:cNvSpPr>
            <a:spLocks noGrp="1"/>
          </p:cNvSpPr>
          <p:nvPr>
            <p:ph idx="1"/>
          </p:nvPr>
        </p:nvSpPr>
        <p:spPr/>
        <p:txBody>
          <a:bodyPr/>
          <a:lstStyle/>
          <a:p>
            <a:r>
              <a:rPr lang="en-US" dirty="0" smtClean="0"/>
              <a:t>DESM is a weak ranker but effective at finding subtler similarities/aboutness</a:t>
            </a:r>
          </a:p>
          <a:p>
            <a:r>
              <a:rPr lang="en-US" dirty="0" smtClean="0"/>
              <a:t>It is effective at, but only at, ranking at least somewhat relevant </a:t>
            </a:r>
            <a:r>
              <a:rPr lang="en-US" dirty="0" smtClean="0"/>
              <a:t>documents</a:t>
            </a:r>
          </a:p>
          <a:p>
            <a:endParaRPr lang="en-US" dirty="0"/>
          </a:p>
          <a:p>
            <a:pPr lvl="1"/>
            <a:r>
              <a:rPr lang="en-US" dirty="0"/>
              <a:t>For example, DESM can confuse Oxford and Cambridge</a:t>
            </a:r>
          </a:p>
          <a:p>
            <a:pPr lvl="1"/>
            <a:r>
              <a:rPr lang="en-US" dirty="0"/>
              <a:t>Bing rarely makes the Oxford-Cambridge mistake</a:t>
            </a:r>
          </a:p>
          <a:p>
            <a:pPr lvl="1"/>
            <a:endParaRPr lang="en-US" dirty="0"/>
          </a:p>
        </p:txBody>
      </p:sp>
    </p:spTree>
    <p:extLst>
      <p:ext uri="{BB962C8B-B14F-4D97-AF65-F5344CB8AC3E}">
        <p14:creationId xmlns:p14="http://schemas.microsoft.com/office/powerpoint/2010/main" val="30258750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Global vs. local embedding [Diaz 2016]</a:t>
            </a:r>
            <a:endParaRPr lang="en-US" dirty="0"/>
          </a:p>
        </p:txBody>
      </p:sp>
      <p:pic>
        <p:nvPicPr>
          <p:cNvPr id="3" name="Picture 2"/>
          <p:cNvPicPr>
            <a:picLocks noChangeAspect="1"/>
          </p:cNvPicPr>
          <p:nvPr/>
        </p:nvPicPr>
        <p:blipFill>
          <a:blip r:embed="rId2"/>
          <a:stretch>
            <a:fillRect/>
          </a:stretch>
        </p:blipFill>
        <p:spPr>
          <a:xfrm>
            <a:off x="761999" y="1524000"/>
            <a:ext cx="5454817" cy="5334000"/>
          </a:xfrm>
          <a:prstGeom prst="rect">
            <a:avLst/>
          </a:prstGeom>
        </p:spPr>
      </p:pic>
    </p:spTree>
    <p:extLst>
      <p:ext uri="{BB962C8B-B14F-4D97-AF65-F5344CB8AC3E}">
        <p14:creationId xmlns:p14="http://schemas.microsoft.com/office/powerpoint/2010/main" val="20581220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Global vs. local embedding [Diaz 2016]</a:t>
            </a:r>
          </a:p>
        </p:txBody>
      </p:sp>
      <p:pic>
        <p:nvPicPr>
          <p:cNvPr id="3" name="Content Placeholder 15"/>
          <p:cNvPicPr>
            <a:picLocks noChangeAspect="1"/>
          </p:cNvPicPr>
          <p:nvPr/>
        </p:nvPicPr>
        <p:blipFill rotWithShape="1">
          <a:blip r:embed="rId2"/>
          <a:srcRect b="62475"/>
          <a:stretch/>
        </p:blipFill>
        <p:spPr>
          <a:xfrm>
            <a:off x="457200" y="1676400"/>
            <a:ext cx="4169882" cy="2971800"/>
          </a:xfrm>
          <a:prstGeom prst="rect">
            <a:avLst/>
          </a:prstGeom>
        </p:spPr>
      </p:pic>
      <p:pic>
        <p:nvPicPr>
          <p:cNvPr id="4" name="Content Placeholder 15"/>
          <p:cNvPicPr>
            <a:picLocks noChangeAspect="1"/>
          </p:cNvPicPr>
          <p:nvPr/>
        </p:nvPicPr>
        <p:blipFill rotWithShape="1">
          <a:blip r:embed="rId2"/>
          <a:srcRect t="35961"/>
          <a:stretch/>
        </p:blipFill>
        <p:spPr>
          <a:xfrm>
            <a:off x="4489183" y="1600200"/>
            <a:ext cx="4197618" cy="5105400"/>
          </a:xfrm>
          <a:prstGeom prst="rect">
            <a:avLst/>
          </a:prstGeom>
        </p:spPr>
      </p:pic>
      <p:sp>
        <p:nvSpPr>
          <p:cNvPr id="5" name="TextBox 4"/>
          <p:cNvSpPr txBox="1"/>
          <p:nvPr/>
        </p:nvSpPr>
        <p:spPr>
          <a:xfrm>
            <a:off x="609600" y="4800600"/>
            <a:ext cx="3505200" cy="1585049"/>
          </a:xfrm>
          <a:prstGeom prst="rect">
            <a:avLst/>
          </a:prstGeom>
          <a:noFill/>
        </p:spPr>
        <p:txBody>
          <a:bodyPr wrap="square" rtlCol="0">
            <a:spAutoFit/>
          </a:bodyPr>
          <a:lstStyle/>
          <a:p>
            <a:pPr>
              <a:lnSpc>
                <a:spcPct val="100000"/>
              </a:lnSpc>
              <a:spcBef>
                <a:spcPts val="3000"/>
              </a:spcBef>
            </a:pPr>
            <a:r>
              <a:rPr lang="en-US" dirty="0"/>
              <a:t>Train w2v on documents from first round of retrieval</a:t>
            </a:r>
          </a:p>
          <a:p>
            <a:pPr>
              <a:lnSpc>
                <a:spcPct val="100000"/>
              </a:lnSpc>
              <a:spcBef>
                <a:spcPts val="3000"/>
              </a:spcBef>
            </a:pPr>
            <a:r>
              <a:rPr lang="en-US" dirty="0"/>
              <a:t>Fine-grained word sense </a:t>
            </a:r>
            <a:r>
              <a:rPr lang="en-US" dirty="0" smtClean="0"/>
              <a:t>disambiguation</a:t>
            </a:r>
            <a:endParaRPr lang="en-US" dirty="0"/>
          </a:p>
        </p:txBody>
      </p:sp>
    </p:spTree>
    <p:extLst>
      <p:ext uri="{BB962C8B-B14F-4D97-AF65-F5344CB8AC3E}">
        <p14:creationId xmlns:p14="http://schemas.microsoft.com/office/powerpoint/2010/main" val="128513547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Ad-hoc retrieval using local and distributed </a:t>
            </a:r>
            <a:r>
              <a:rPr lang="en-US" dirty="0" smtClean="0"/>
              <a:t>representation </a:t>
            </a:r>
            <a:r>
              <a:rPr lang="en-US" sz="2400" dirty="0" smtClean="0">
                <a:solidFill>
                  <a:schemeClr val="accent3"/>
                </a:solidFill>
              </a:rPr>
              <a:t>[</a:t>
            </a:r>
            <a:r>
              <a:rPr lang="en-US" sz="2400" dirty="0" err="1" smtClean="0">
                <a:solidFill>
                  <a:schemeClr val="accent3"/>
                </a:solidFill>
              </a:rPr>
              <a:t>Mitra</a:t>
            </a:r>
            <a:r>
              <a:rPr lang="en-US" sz="2400" dirty="0" smtClean="0">
                <a:solidFill>
                  <a:schemeClr val="accent3"/>
                </a:solidFill>
              </a:rPr>
              <a:t> et al. 2017]</a:t>
            </a:r>
            <a:endParaRPr lang="en-US" dirty="0">
              <a:solidFill>
                <a:schemeClr val="accent3"/>
              </a:solidFill>
            </a:endParaRPr>
          </a:p>
        </p:txBody>
      </p:sp>
      <p:sp>
        <p:nvSpPr>
          <p:cNvPr id="4" name="Content Placeholder 3"/>
          <p:cNvSpPr>
            <a:spLocks noGrp="1"/>
          </p:cNvSpPr>
          <p:nvPr>
            <p:ph sz="half" idx="1"/>
          </p:nvPr>
        </p:nvSpPr>
        <p:spPr>
          <a:xfrm>
            <a:off x="457200" y="1600200"/>
            <a:ext cx="5029200" cy="4525963"/>
          </a:xfrm>
        </p:spPr>
        <p:txBody>
          <a:bodyPr/>
          <a:lstStyle/>
          <a:p>
            <a:pPr>
              <a:lnSpc>
                <a:spcPct val="100000"/>
              </a:lnSpc>
              <a:spcBef>
                <a:spcPts val="1800"/>
              </a:spcBef>
            </a:pPr>
            <a:r>
              <a:rPr lang="en-US" dirty="0"/>
              <a:t>Argues both “lexical” and “semantic” matching is important for document ranking</a:t>
            </a:r>
          </a:p>
          <a:p>
            <a:pPr>
              <a:lnSpc>
                <a:spcPct val="100000"/>
              </a:lnSpc>
              <a:spcBef>
                <a:spcPts val="1800"/>
              </a:spcBef>
            </a:pPr>
            <a:r>
              <a:rPr lang="en-US" dirty="0"/>
              <a:t>Duet model is a linear combination of two DNNs using local and distributed representations of query</a:t>
            </a:r>
            <a:r>
              <a:rPr lang="en-US" dirty="0" smtClean="0"/>
              <a:t>/ document </a:t>
            </a:r>
            <a:r>
              <a:rPr lang="en-US" dirty="0"/>
              <a:t>as inputs, and jointly trained on labelled </a:t>
            </a:r>
            <a:r>
              <a:rPr lang="en-US" dirty="0" smtClean="0"/>
              <a:t>data</a:t>
            </a:r>
            <a:endParaRPr lang="en-US" dirty="0"/>
          </a:p>
        </p:txBody>
      </p:sp>
      <p:pic>
        <p:nvPicPr>
          <p:cNvPr id="6" name="Picture 5"/>
          <p:cNvPicPr>
            <a:picLocks noChangeAspect="1"/>
          </p:cNvPicPr>
          <p:nvPr/>
        </p:nvPicPr>
        <p:blipFill rotWithShape="1">
          <a:blip r:embed="rId2"/>
          <a:srcRect l="2064" r="2609"/>
          <a:stretch/>
        </p:blipFill>
        <p:spPr>
          <a:xfrm>
            <a:off x="5915279" y="1600200"/>
            <a:ext cx="2542921" cy="5105400"/>
          </a:xfrm>
          <a:prstGeom prst="rect">
            <a:avLst/>
          </a:prstGeom>
        </p:spPr>
      </p:pic>
    </p:spTree>
    <p:extLst>
      <p:ext uri="{BB962C8B-B14F-4D97-AF65-F5344CB8AC3E}">
        <p14:creationId xmlns:p14="http://schemas.microsoft.com/office/powerpoint/2010/main" val="60570334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Embed all the things!</a:t>
            </a:r>
            <a:endParaRPr lang="en-US" dirty="0"/>
          </a:p>
        </p:txBody>
      </p:sp>
      <p:sp>
        <p:nvSpPr>
          <p:cNvPr id="3" name="Content Placeholder 2"/>
          <p:cNvSpPr>
            <a:spLocks noGrp="1"/>
          </p:cNvSpPr>
          <p:nvPr>
            <p:ph idx="1"/>
          </p:nvPr>
        </p:nvSpPr>
        <p:spPr>
          <a:xfrm>
            <a:off x="304800" y="1600200"/>
            <a:ext cx="8382000" cy="4953000"/>
          </a:xfrm>
        </p:spPr>
        <p:txBody>
          <a:bodyPr/>
          <a:lstStyle/>
          <a:p>
            <a:pPr marL="0" indent="0">
              <a:buNone/>
            </a:pPr>
            <a:r>
              <a:rPr lang="en-US" dirty="0" smtClean="0"/>
              <a:t>Word embeddings are the hot new technology (again!)</a:t>
            </a:r>
          </a:p>
          <a:p>
            <a:pPr marL="0" indent="0">
              <a:buNone/>
            </a:pPr>
            <a:endParaRPr lang="en-US" dirty="0" smtClean="0"/>
          </a:p>
          <a:p>
            <a:pPr marL="0" indent="0">
              <a:buNone/>
            </a:pPr>
            <a:r>
              <a:rPr lang="en-US" dirty="0" smtClean="0"/>
              <a:t>Lots of applications </a:t>
            </a:r>
            <a:r>
              <a:rPr lang="en-US" dirty="0" smtClean="0"/>
              <a:t>wherever </a:t>
            </a:r>
            <a:r>
              <a:rPr lang="en-US" dirty="0" smtClean="0"/>
              <a:t>knowing word context or similarity helps prediction:</a:t>
            </a:r>
          </a:p>
          <a:p>
            <a:r>
              <a:rPr lang="en-US" sz="2400" dirty="0" smtClean="0"/>
              <a:t>Synonym handling in search</a:t>
            </a:r>
          </a:p>
          <a:p>
            <a:r>
              <a:rPr lang="en-US" sz="2400" dirty="0" smtClean="0"/>
              <a:t>Document aboutness</a:t>
            </a:r>
          </a:p>
          <a:p>
            <a:r>
              <a:rPr lang="en-US" sz="2400" dirty="0" smtClean="0"/>
              <a:t>Ad serving</a:t>
            </a:r>
          </a:p>
          <a:p>
            <a:r>
              <a:rPr lang="en-US" sz="2400" dirty="0" smtClean="0"/>
              <a:t>Language models: from spelling correction to email response</a:t>
            </a:r>
          </a:p>
          <a:p>
            <a:r>
              <a:rPr lang="en-US" sz="2400" dirty="0" smtClean="0"/>
              <a:t>Machine translation</a:t>
            </a:r>
          </a:p>
          <a:p>
            <a:r>
              <a:rPr lang="en-US" sz="2400" dirty="0" smtClean="0"/>
              <a:t>Sentiment analysis</a:t>
            </a:r>
          </a:p>
          <a:p>
            <a:r>
              <a:rPr lang="en-US" sz="2400" dirty="0" smtClean="0"/>
              <a:t>…</a:t>
            </a:r>
            <a:endParaRPr lang="en-US" sz="2400" dirty="0"/>
          </a:p>
        </p:txBody>
      </p:sp>
      <p:pic>
        <p:nvPicPr>
          <p:cNvPr id="4" name="Picture 3"/>
          <p:cNvPicPr>
            <a:picLocks noChangeAspect="1"/>
          </p:cNvPicPr>
          <p:nvPr/>
        </p:nvPicPr>
        <p:blipFill>
          <a:blip r:embed="rId2"/>
          <a:stretch>
            <a:fillRect/>
          </a:stretch>
        </p:blipFill>
        <p:spPr>
          <a:xfrm>
            <a:off x="7144604" y="381000"/>
            <a:ext cx="1770796" cy="920814"/>
          </a:xfrm>
          <a:prstGeom prst="rect">
            <a:avLst/>
          </a:prstGeom>
        </p:spPr>
      </p:pic>
    </p:spTree>
    <p:extLst>
      <p:ext uri="{BB962C8B-B14F-4D97-AF65-F5344CB8AC3E}">
        <p14:creationId xmlns:p14="http://schemas.microsoft.com/office/powerpoint/2010/main" val="294017787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363405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533400" y="381000"/>
            <a:ext cx="8229600" cy="990600"/>
          </a:xfrm>
        </p:spPr>
        <p:txBody>
          <a:bodyPr/>
          <a:lstStyle/>
          <a:p>
            <a:pPr eaLnBrk="1" hangingPunct="1"/>
            <a:r>
              <a:rPr lang="en-US" altLang="zh-CN">
                <a:latin typeface="Calibri" charset="0"/>
                <a:ea typeface="宋体" charset="0"/>
                <a:cs typeface="宋体" charset="0"/>
              </a:rPr>
              <a:t>Thesaurus-based query expansion</a:t>
            </a:r>
          </a:p>
        </p:txBody>
      </p:sp>
      <p:sp>
        <p:nvSpPr>
          <p:cNvPr id="54275" name="Rectangle 3"/>
          <p:cNvSpPr>
            <a:spLocks noGrp="1" noChangeArrowheads="1"/>
          </p:cNvSpPr>
          <p:nvPr>
            <p:ph type="body" idx="1"/>
          </p:nvPr>
        </p:nvSpPr>
        <p:spPr/>
        <p:txBody>
          <a:bodyPr/>
          <a:lstStyle/>
          <a:p>
            <a:pPr eaLnBrk="1" hangingPunct="1"/>
            <a:r>
              <a:rPr lang="en-US" altLang="zh-CN" sz="2200" dirty="0">
                <a:latin typeface="Calibri" charset="0"/>
                <a:ea typeface="宋体" charset="0"/>
                <a:cs typeface="宋体" charset="0"/>
              </a:rPr>
              <a:t>For each </a:t>
            </a:r>
            <a:r>
              <a:rPr lang="en-US" altLang="zh-CN" sz="2200" dirty="0" smtClean="0">
                <a:latin typeface="Calibri" charset="0"/>
                <a:ea typeface="宋体" charset="0"/>
                <a:cs typeface="宋体" charset="0"/>
              </a:rPr>
              <a:t>term </a:t>
            </a:r>
            <a:r>
              <a:rPr lang="en-US" altLang="zh-CN" sz="2200" i="1" dirty="0" smtClean="0">
                <a:latin typeface="Calibri" charset="0"/>
                <a:ea typeface="宋体" charset="0"/>
                <a:cs typeface="宋体" charset="0"/>
              </a:rPr>
              <a:t>t</a:t>
            </a:r>
            <a:r>
              <a:rPr lang="en-US" altLang="zh-CN" sz="2200" dirty="0" smtClean="0">
                <a:latin typeface="Calibri" charset="0"/>
                <a:ea typeface="宋体" charset="0"/>
                <a:cs typeface="宋体" charset="0"/>
              </a:rPr>
              <a:t> </a:t>
            </a:r>
            <a:r>
              <a:rPr lang="en-US" altLang="zh-CN" sz="2200" dirty="0">
                <a:latin typeface="Calibri" charset="0"/>
                <a:ea typeface="宋体" charset="0"/>
                <a:cs typeface="宋体" charset="0"/>
              </a:rPr>
              <a:t>in a query, expand the query with synonyms and related words of </a:t>
            </a:r>
            <a:r>
              <a:rPr lang="en-US" altLang="zh-CN" sz="2200" i="1" dirty="0">
                <a:latin typeface="Calibri" charset="0"/>
                <a:ea typeface="宋体" charset="0"/>
                <a:cs typeface="宋体" charset="0"/>
              </a:rPr>
              <a:t>t</a:t>
            </a:r>
            <a:r>
              <a:rPr lang="en-US" altLang="zh-CN" sz="2200" dirty="0">
                <a:latin typeface="Calibri" charset="0"/>
                <a:ea typeface="宋体" charset="0"/>
                <a:cs typeface="宋体" charset="0"/>
              </a:rPr>
              <a:t> from the thesaurus</a:t>
            </a:r>
          </a:p>
          <a:p>
            <a:pPr lvl="1" eaLnBrk="1" hangingPunct="1"/>
            <a:r>
              <a:rPr lang="en-US" altLang="zh-CN" sz="2000" dirty="0">
                <a:latin typeface="Calibri" charset="0"/>
                <a:ea typeface="宋体" charset="0"/>
                <a:cs typeface="宋体" charset="0"/>
              </a:rPr>
              <a:t>feline </a:t>
            </a:r>
            <a:r>
              <a:rPr lang="en-US" altLang="zh-CN" sz="2000" dirty="0">
                <a:latin typeface="Calibri" charset="0"/>
                <a:ea typeface="宋体" charset="0"/>
                <a:cs typeface="Arial" charset="0"/>
              </a:rPr>
              <a:t>→ feline cat</a:t>
            </a:r>
          </a:p>
          <a:p>
            <a:pPr eaLnBrk="1" hangingPunct="1"/>
            <a:r>
              <a:rPr lang="en-US" altLang="zh-CN" sz="2200" dirty="0">
                <a:solidFill>
                  <a:srgbClr val="C00000"/>
                </a:solidFill>
                <a:latin typeface="Calibri" charset="0"/>
                <a:ea typeface="宋体" charset="0"/>
                <a:cs typeface="宋体" charset="0"/>
              </a:rPr>
              <a:t>May weight added terms less than original query terms.</a:t>
            </a:r>
          </a:p>
          <a:p>
            <a:pPr eaLnBrk="1" hangingPunct="1"/>
            <a:r>
              <a:rPr lang="en-US" altLang="zh-CN" sz="2200" dirty="0">
                <a:latin typeface="Calibri" charset="0"/>
                <a:ea typeface="宋体" charset="0"/>
                <a:cs typeface="宋体" charset="0"/>
              </a:rPr>
              <a:t>Generally increases recall</a:t>
            </a:r>
          </a:p>
          <a:p>
            <a:pPr eaLnBrk="1" hangingPunct="1"/>
            <a:r>
              <a:rPr lang="en-US" altLang="zh-CN" sz="2200" dirty="0">
                <a:solidFill>
                  <a:srgbClr val="C00000"/>
                </a:solidFill>
                <a:latin typeface="Calibri" charset="0"/>
                <a:ea typeface="宋体" charset="0"/>
                <a:cs typeface="宋体" charset="0"/>
              </a:rPr>
              <a:t>Widely used in many science/engineering fields</a:t>
            </a:r>
          </a:p>
          <a:p>
            <a:pPr eaLnBrk="1" hangingPunct="1"/>
            <a:r>
              <a:rPr lang="en-US" altLang="zh-CN" sz="2200" dirty="0">
                <a:latin typeface="Calibri" charset="0"/>
                <a:ea typeface="宋体" charset="0"/>
                <a:cs typeface="宋体" charset="0"/>
              </a:rPr>
              <a:t>May significantly decrease precision, particularly with ambiguous terms.</a:t>
            </a:r>
          </a:p>
          <a:p>
            <a:pPr lvl="1" eaLnBrk="1" hangingPunct="1"/>
            <a:r>
              <a:rPr lang="en-US" altLang="zh-CN" sz="2000" dirty="0">
                <a:latin typeface="Calibri" charset="0"/>
                <a:ea typeface="宋体" charset="0"/>
                <a:cs typeface="宋体" charset="0"/>
              </a:rPr>
              <a:t>“interest rate” </a:t>
            </a:r>
            <a:r>
              <a:rPr lang="en-US" altLang="zh-CN" sz="2000" dirty="0">
                <a:latin typeface="Calibri" charset="0"/>
                <a:ea typeface="宋体" charset="0"/>
                <a:cs typeface="宋体" charset="0"/>
                <a:sym typeface="Symbol" charset="0"/>
              </a:rPr>
              <a:t> “interest rate fascinate evaluate”</a:t>
            </a:r>
          </a:p>
          <a:p>
            <a:pPr eaLnBrk="1" hangingPunct="1"/>
            <a:r>
              <a:rPr lang="en-US" altLang="zh-CN" sz="2200" dirty="0">
                <a:solidFill>
                  <a:srgbClr val="C00000"/>
                </a:solidFill>
                <a:latin typeface="Calibri" charset="0"/>
                <a:ea typeface="宋体" charset="0"/>
                <a:cs typeface="宋体" charset="0"/>
              </a:rPr>
              <a:t>There is a high cost of manually producing a thesaurus</a:t>
            </a:r>
          </a:p>
          <a:p>
            <a:pPr lvl="1" eaLnBrk="1" hangingPunct="1"/>
            <a:r>
              <a:rPr lang="en-US" altLang="zh-CN" sz="2000" dirty="0">
                <a:solidFill>
                  <a:srgbClr val="C00000"/>
                </a:solidFill>
                <a:latin typeface="Calibri" charset="0"/>
                <a:ea typeface="宋体" charset="0"/>
                <a:cs typeface="宋体" charset="0"/>
              </a:rPr>
              <a:t>And for updating it for scientific changes</a:t>
            </a:r>
          </a:p>
        </p:txBody>
      </p:sp>
      <p:sp>
        <p:nvSpPr>
          <p:cNvPr id="54276" name="TextBox 4"/>
          <p:cNvSpPr txBox="1">
            <a:spLocks noChangeArrowheads="1"/>
          </p:cNvSpPr>
          <p:nvPr/>
        </p:nvSpPr>
        <p:spPr bwMode="auto">
          <a:xfrm>
            <a:off x="7620000" y="-33338"/>
            <a:ext cx="11668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Arial Unicode MS" charset="0"/>
              </a:defRPr>
            </a:lvl1pPr>
            <a:lvl2pPr marL="742950" indent="-285750" eaLnBrk="0" hangingPunct="0">
              <a:defRPr sz="2400">
                <a:solidFill>
                  <a:schemeClr val="tx1"/>
                </a:solidFill>
                <a:latin typeface="Lucida Sans" charset="0"/>
                <a:ea typeface="Arial Unicode MS" charset="0"/>
                <a:cs typeface="Arial Unicode MS" charset="0"/>
              </a:defRPr>
            </a:lvl2pPr>
            <a:lvl3pPr marL="1143000" indent="-228600" eaLnBrk="0" hangingPunct="0">
              <a:defRPr sz="2400">
                <a:solidFill>
                  <a:schemeClr val="tx1"/>
                </a:solidFill>
                <a:latin typeface="Lucida Sans" charset="0"/>
                <a:ea typeface="Arial Unicode MS" charset="0"/>
                <a:cs typeface="Arial Unicode MS" charset="0"/>
              </a:defRPr>
            </a:lvl3pPr>
            <a:lvl4pPr marL="1600200" indent="-228600" eaLnBrk="0" hangingPunct="0">
              <a:defRPr sz="2400">
                <a:solidFill>
                  <a:schemeClr val="tx1"/>
                </a:solidFill>
                <a:latin typeface="Lucida Sans" charset="0"/>
                <a:ea typeface="Arial Unicode MS" charset="0"/>
                <a:cs typeface="Arial Unicode MS" charset="0"/>
              </a:defRPr>
            </a:lvl4pPr>
            <a:lvl5pPr marL="2057400" indent="-228600" eaLnBrk="0" hangingPunct="0">
              <a:defRPr sz="2400">
                <a:solidFill>
                  <a:schemeClr val="tx1"/>
                </a:solidFill>
                <a:latin typeface="Lucida Sans" charset="0"/>
                <a:ea typeface="Arial Unicode MS" charset="0"/>
                <a:cs typeface="Arial Unicode MS" charset="0"/>
              </a:defRPr>
            </a:lvl5pPr>
            <a:lvl6pPr marL="25146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29718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34290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38862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pPr eaLnBrk="1" hangingPunct="1"/>
            <a:r>
              <a:rPr lang="en-US" sz="1600">
                <a:solidFill>
                  <a:srgbClr val="FBFCFF"/>
                </a:solidFill>
              </a:rPr>
              <a:t>Sec. 9.2.2</a:t>
            </a:r>
          </a:p>
        </p:txBody>
      </p:sp>
    </p:spTree>
    <p:extLst>
      <p:ext uri="{BB962C8B-B14F-4D97-AF65-F5344CB8AC3E}">
        <p14:creationId xmlns:p14="http://schemas.microsoft.com/office/powerpoint/2010/main" val="118798948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r>
              <a:rPr lang="en-US" altLang="zh-CN" sz="3600" dirty="0">
                <a:latin typeface="Calibri" charset="0"/>
                <a:ea typeface="宋体" charset="0"/>
                <a:cs typeface="宋体" charset="0"/>
              </a:rPr>
              <a:t>Automatic Thesaurus </a:t>
            </a:r>
            <a:r>
              <a:rPr lang="en-US" altLang="zh-CN" sz="3600" dirty="0" smtClean="0">
                <a:latin typeface="Calibri" charset="0"/>
                <a:ea typeface="宋体" charset="0"/>
                <a:cs typeface="宋体" charset="0"/>
              </a:rPr>
              <a:t>Generation Issues</a:t>
            </a:r>
            <a:endParaRPr lang="en-US" altLang="zh-CN" sz="3600" dirty="0">
              <a:latin typeface="Calibri" charset="0"/>
              <a:ea typeface="宋体" charset="0"/>
              <a:cs typeface="宋体" charset="0"/>
            </a:endParaRPr>
          </a:p>
        </p:txBody>
      </p:sp>
      <p:sp>
        <p:nvSpPr>
          <p:cNvPr id="58371" name="Rectangle 3"/>
          <p:cNvSpPr>
            <a:spLocks noGrp="1" noChangeArrowheads="1"/>
          </p:cNvSpPr>
          <p:nvPr>
            <p:ph idx="1"/>
          </p:nvPr>
        </p:nvSpPr>
        <p:spPr/>
        <p:txBody>
          <a:bodyPr/>
          <a:lstStyle/>
          <a:p>
            <a:pPr eaLnBrk="1" hangingPunct="1"/>
            <a:endParaRPr lang="zh-CN" altLang="en-US">
              <a:latin typeface="Calibri" charset="0"/>
              <a:ea typeface="宋体" charset="0"/>
              <a:cs typeface="宋体" charset="0"/>
            </a:endParaRPr>
          </a:p>
          <a:p>
            <a:pPr eaLnBrk="1" hangingPunct="1"/>
            <a:endParaRPr lang="zh-CN" altLang="en-US">
              <a:latin typeface="Calibri" charset="0"/>
              <a:ea typeface="宋体" charset="0"/>
              <a:cs typeface="宋体" charset="0"/>
            </a:endParaRPr>
          </a:p>
        </p:txBody>
      </p:sp>
      <p:sp>
        <p:nvSpPr>
          <p:cNvPr id="58372" name="Rectangle 4"/>
          <p:cNvSpPr>
            <a:spLocks noChangeArrowheads="1"/>
          </p:cNvSpPr>
          <p:nvPr/>
        </p:nvSpPr>
        <p:spPr bwMode="auto">
          <a:xfrm>
            <a:off x="609600" y="1828800"/>
            <a:ext cx="8305800" cy="4718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spcBef>
                <a:spcPct val="20000"/>
              </a:spcBef>
              <a:buClr>
                <a:srgbClr val="A50021"/>
              </a:buClr>
              <a:buSzPct val="60000"/>
              <a:buFont typeface="Wingdings" charset="0"/>
              <a:buChar char="n"/>
            </a:pPr>
            <a:r>
              <a:rPr lang="en-US" altLang="zh-CN" sz="2600" dirty="0" smtClean="0">
                <a:ea typeface="宋体" charset="0"/>
                <a:cs typeface="宋体" charset="0"/>
              </a:rPr>
              <a:t>Quality of associations is usually a problem</a:t>
            </a:r>
          </a:p>
          <a:p>
            <a:pPr marL="342900" indent="-342900">
              <a:spcBef>
                <a:spcPct val="20000"/>
              </a:spcBef>
              <a:buClr>
                <a:srgbClr val="A50021"/>
              </a:buClr>
              <a:buSzPct val="60000"/>
              <a:buFont typeface="Wingdings" charset="0"/>
              <a:buChar char="n"/>
            </a:pPr>
            <a:r>
              <a:rPr lang="en-US" altLang="zh-CN" sz="2600" dirty="0" smtClean="0">
                <a:ea typeface="宋体" charset="0"/>
                <a:cs typeface="宋体" charset="0"/>
              </a:rPr>
              <a:t>Sparsity</a:t>
            </a:r>
          </a:p>
          <a:p>
            <a:pPr marL="342900" indent="-342900">
              <a:spcBef>
                <a:spcPct val="20000"/>
              </a:spcBef>
              <a:buClr>
                <a:srgbClr val="A50021"/>
              </a:buClr>
              <a:buSzPct val="60000"/>
              <a:buFont typeface="Wingdings" charset="0"/>
              <a:buChar char="n"/>
            </a:pPr>
            <a:endParaRPr lang="en-US" altLang="zh-CN" sz="2600" dirty="0" smtClean="0">
              <a:ea typeface="宋体" charset="0"/>
              <a:cs typeface="宋体" charset="0"/>
            </a:endParaRPr>
          </a:p>
          <a:p>
            <a:pPr marL="342900" indent="-342900">
              <a:spcBef>
                <a:spcPct val="20000"/>
              </a:spcBef>
              <a:buClr>
                <a:srgbClr val="A50021"/>
              </a:buClr>
              <a:buSzPct val="60000"/>
              <a:buFont typeface="Wingdings" charset="0"/>
              <a:buChar char="n"/>
            </a:pPr>
            <a:endParaRPr lang="en-US" altLang="zh-CN" sz="2600" dirty="0" smtClean="0">
              <a:ea typeface="宋体" charset="0"/>
              <a:cs typeface="宋体" charset="0"/>
            </a:endParaRPr>
          </a:p>
          <a:p>
            <a:pPr marL="342900" indent="-342900">
              <a:spcBef>
                <a:spcPct val="20000"/>
              </a:spcBef>
              <a:buClr>
                <a:srgbClr val="A50021"/>
              </a:buClr>
              <a:buSzPct val="60000"/>
              <a:buFont typeface="Wingdings" charset="0"/>
              <a:buChar char="n"/>
            </a:pPr>
            <a:endParaRPr lang="en-US" altLang="zh-CN" sz="2600" dirty="0">
              <a:ea typeface="宋体" charset="0"/>
              <a:cs typeface="宋体" charset="0"/>
            </a:endParaRPr>
          </a:p>
          <a:p>
            <a:pPr marL="342900" indent="-342900">
              <a:spcBef>
                <a:spcPct val="20000"/>
              </a:spcBef>
              <a:buClr>
                <a:srgbClr val="A50021"/>
              </a:buClr>
              <a:buSzPct val="60000"/>
              <a:buFont typeface="Wingdings" charset="0"/>
              <a:buChar char="n"/>
            </a:pPr>
            <a:r>
              <a:rPr lang="en-US" altLang="zh-CN" sz="2600" dirty="0" smtClean="0">
                <a:ea typeface="宋体" charset="0"/>
                <a:cs typeface="宋体" charset="0"/>
              </a:rPr>
              <a:t>Term </a:t>
            </a:r>
            <a:r>
              <a:rPr lang="en-US" altLang="zh-CN" sz="2600" dirty="0">
                <a:ea typeface="宋体" charset="0"/>
                <a:cs typeface="宋体" charset="0"/>
              </a:rPr>
              <a:t>ambiguity may introduce irrelevant statistically correlated terms.</a:t>
            </a:r>
          </a:p>
          <a:p>
            <a:pPr marL="742950" lvl="1" indent="-285750">
              <a:spcBef>
                <a:spcPct val="20000"/>
              </a:spcBef>
              <a:buClr>
                <a:schemeClr val="tx1"/>
              </a:buClr>
              <a:buSzPct val="55000"/>
              <a:buFont typeface="Wingdings" charset="0"/>
              <a:buChar char="n"/>
            </a:pPr>
            <a:r>
              <a:rPr lang="en-US" altLang="zh-CN" sz="2000" dirty="0" smtClean="0">
                <a:ea typeface="宋体" charset="0"/>
                <a:cs typeface="宋体" charset="0"/>
              </a:rPr>
              <a:t>“planet earth facts” </a:t>
            </a:r>
            <a:r>
              <a:rPr lang="en-US" altLang="zh-CN" sz="2000" dirty="0">
                <a:ea typeface="宋体" charset="0"/>
                <a:cs typeface="宋体" charset="0"/>
                <a:sym typeface="Symbol" charset="0"/>
              </a:rPr>
              <a:t> </a:t>
            </a:r>
            <a:r>
              <a:rPr lang="en-US" altLang="zh-CN" sz="2000" dirty="0" smtClean="0">
                <a:ea typeface="宋体" charset="0"/>
                <a:cs typeface="宋体" charset="0"/>
              </a:rPr>
              <a:t>“planet earth soil ground facts”</a:t>
            </a:r>
            <a:endParaRPr lang="en-US" altLang="zh-CN" dirty="0">
              <a:ea typeface="宋体" charset="0"/>
              <a:cs typeface="宋体" charset="0"/>
            </a:endParaRPr>
          </a:p>
          <a:p>
            <a:pPr marL="342900" indent="-342900">
              <a:spcBef>
                <a:spcPct val="20000"/>
              </a:spcBef>
              <a:buClr>
                <a:srgbClr val="A50021"/>
              </a:buClr>
              <a:buSzPct val="60000"/>
              <a:buFont typeface="Wingdings" charset="0"/>
              <a:buChar char="n"/>
            </a:pPr>
            <a:r>
              <a:rPr lang="en-US" altLang="zh-CN" sz="2600" dirty="0" smtClean="0">
                <a:ea typeface="宋体" charset="0"/>
                <a:cs typeface="宋体" charset="0"/>
              </a:rPr>
              <a:t>Since </a:t>
            </a:r>
            <a:r>
              <a:rPr lang="en-US" altLang="zh-CN" sz="2600" dirty="0">
                <a:ea typeface="宋体" charset="0"/>
                <a:cs typeface="宋体" charset="0"/>
              </a:rPr>
              <a:t>terms are highly correlated anyway, expansion may not retrieve many additional documents.</a:t>
            </a:r>
          </a:p>
        </p:txBody>
      </p:sp>
      <p:sp>
        <p:nvSpPr>
          <p:cNvPr id="58373" name="TextBox 5"/>
          <p:cNvSpPr txBox="1">
            <a:spLocks noChangeArrowheads="1"/>
          </p:cNvSpPr>
          <p:nvPr/>
        </p:nvSpPr>
        <p:spPr bwMode="auto">
          <a:xfrm>
            <a:off x="7620000" y="-33338"/>
            <a:ext cx="11668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Arial Unicode MS" charset="0"/>
              </a:defRPr>
            </a:lvl1pPr>
            <a:lvl2pPr marL="742950" indent="-285750" eaLnBrk="0" hangingPunct="0">
              <a:defRPr sz="2400">
                <a:solidFill>
                  <a:schemeClr val="tx1"/>
                </a:solidFill>
                <a:latin typeface="Lucida Sans" charset="0"/>
                <a:ea typeface="Arial Unicode MS" charset="0"/>
                <a:cs typeface="Arial Unicode MS" charset="0"/>
              </a:defRPr>
            </a:lvl2pPr>
            <a:lvl3pPr marL="1143000" indent="-228600" eaLnBrk="0" hangingPunct="0">
              <a:defRPr sz="2400">
                <a:solidFill>
                  <a:schemeClr val="tx1"/>
                </a:solidFill>
                <a:latin typeface="Lucida Sans" charset="0"/>
                <a:ea typeface="Arial Unicode MS" charset="0"/>
                <a:cs typeface="Arial Unicode MS" charset="0"/>
              </a:defRPr>
            </a:lvl3pPr>
            <a:lvl4pPr marL="1600200" indent="-228600" eaLnBrk="0" hangingPunct="0">
              <a:defRPr sz="2400">
                <a:solidFill>
                  <a:schemeClr val="tx1"/>
                </a:solidFill>
                <a:latin typeface="Lucida Sans" charset="0"/>
                <a:ea typeface="Arial Unicode MS" charset="0"/>
                <a:cs typeface="Arial Unicode MS" charset="0"/>
              </a:defRPr>
            </a:lvl4pPr>
            <a:lvl5pPr marL="2057400" indent="-228600" eaLnBrk="0" hangingPunct="0">
              <a:defRPr sz="2400">
                <a:solidFill>
                  <a:schemeClr val="tx1"/>
                </a:solidFill>
                <a:latin typeface="Lucida Sans" charset="0"/>
                <a:ea typeface="Arial Unicode MS" charset="0"/>
                <a:cs typeface="Arial Unicode MS" charset="0"/>
              </a:defRPr>
            </a:lvl5pPr>
            <a:lvl6pPr marL="25146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29718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34290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38862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pPr eaLnBrk="1" hangingPunct="1"/>
            <a:r>
              <a:rPr lang="en-US" sz="1600">
                <a:solidFill>
                  <a:srgbClr val="FBFCFF"/>
                </a:solidFill>
              </a:rPr>
              <a:t>Sec. 9.2.3</a:t>
            </a:r>
          </a:p>
        </p:txBody>
      </p:sp>
      <p:sp>
        <p:nvSpPr>
          <p:cNvPr id="2" name="Rectangle 1"/>
          <p:cNvSpPr/>
          <p:nvPr/>
        </p:nvSpPr>
        <p:spPr>
          <a:xfrm>
            <a:off x="3657600" y="2743200"/>
            <a:ext cx="1447800" cy="1295400"/>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C</a:t>
            </a:r>
          </a:p>
          <a:p>
            <a:pPr algn="ctr"/>
            <a:endParaRPr lang="en-US" dirty="0"/>
          </a:p>
          <a:p>
            <a:pPr algn="ctr"/>
            <a:r>
              <a:rPr lang="en-US" dirty="0" smtClean="0"/>
              <a:t>10</a:t>
            </a:r>
            <a:r>
              <a:rPr lang="en-US" baseline="30000" dirty="0" smtClean="0"/>
              <a:t>10</a:t>
            </a:r>
            <a:r>
              <a:rPr lang="en-US" dirty="0" smtClean="0"/>
              <a:t> entries</a:t>
            </a:r>
            <a:endParaRPr lang="en-US" dirty="0"/>
          </a:p>
        </p:txBody>
      </p:sp>
      <p:sp>
        <p:nvSpPr>
          <p:cNvPr id="3" name="TextBox 2"/>
          <p:cNvSpPr txBox="1"/>
          <p:nvPr/>
        </p:nvSpPr>
        <p:spPr>
          <a:xfrm>
            <a:off x="2743200" y="3048000"/>
            <a:ext cx="833644" cy="307777"/>
          </a:xfrm>
          <a:prstGeom prst="rect">
            <a:avLst/>
          </a:prstGeom>
          <a:noFill/>
        </p:spPr>
        <p:txBody>
          <a:bodyPr wrap="none" rtlCol="0">
            <a:spAutoFit/>
          </a:bodyPr>
          <a:lstStyle/>
          <a:p>
            <a:r>
              <a:rPr lang="en-US" sz="1400" dirty="0" smtClean="0"/>
              <a:t>100,000</a:t>
            </a:r>
            <a:endParaRPr lang="en-US" sz="1400" dirty="0"/>
          </a:p>
        </p:txBody>
      </p:sp>
      <p:sp>
        <p:nvSpPr>
          <p:cNvPr id="8" name="TextBox 7"/>
          <p:cNvSpPr txBox="1"/>
          <p:nvPr/>
        </p:nvSpPr>
        <p:spPr>
          <a:xfrm>
            <a:off x="3886200" y="2414508"/>
            <a:ext cx="833644" cy="307777"/>
          </a:xfrm>
          <a:prstGeom prst="rect">
            <a:avLst/>
          </a:prstGeom>
          <a:noFill/>
        </p:spPr>
        <p:txBody>
          <a:bodyPr wrap="none" rtlCol="0">
            <a:spAutoFit/>
          </a:bodyPr>
          <a:lstStyle/>
          <a:p>
            <a:r>
              <a:rPr lang="en-US" sz="1400" dirty="0" smtClean="0"/>
              <a:t>100,000</a:t>
            </a:r>
            <a:endParaRPr lang="en-US" sz="1400" dirty="0"/>
          </a:p>
        </p:txBody>
      </p:sp>
    </p:spTree>
    <p:extLst>
      <p:ext uri="{BB962C8B-B14F-4D97-AF65-F5344CB8AC3E}">
        <p14:creationId xmlns:p14="http://schemas.microsoft.com/office/powerpoint/2010/main" val="6853806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COALS model (count-modified LSA)</a:t>
            </a:r>
            <a:br>
              <a:rPr lang="en-US" dirty="0" smtClean="0"/>
            </a:br>
            <a:r>
              <a:rPr lang="en-US" dirty="0" smtClean="0"/>
              <a:t> </a:t>
            </a:r>
            <a:r>
              <a:rPr lang="en-US" sz="3000" dirty="0" smtClean="0">
                <a:solidFill>
                  <a:schemeClr val="accent4"/>
                </a:solidFill>
              </a:rPr>
              <a:t>[</a:t>
            </a:r>
            <a:r>
              <a:rPr lang="en-US" sz="3000" dirty="0">
                <a:solidFill>
                  <a:schemeClr val="accent4"/>
                </a:solidFill>
              </a:rPr>
              <a:t>Rohde, </a:t>
            </a:r>
            <a:r>
              <a:rPr lang="en-US" sz="3000" dirty="0" err="1">
                <a:solidFill>
                  <a:schemeClr val="accent4"/>
                </a:solidFill>
              </a:rPr>
              <a:t>Gonnerman</a:t>
            </a:r>
            <a:r>
              <a:rPr lang="en-US" sz="3000" dirty="0">
                <a:solidFill>
                  <a:schemeClr val="accent4"/>
                </a:solidFill>
              </a:rPr>
              <a:t> &amp; </a:t>
            </a:r>
            <a:r>
              <a:rPr lang="en-US" sz="3000" dirty="0" err="1">
                <a:solidFill>
                  <a:schemeClr val="accent4"/>
                </a:solidFill>
              </a:rPr>
              <a:t>Plaut</a:t>
            </a:r>
            <a:r>
              <a:rPr lang="en-US" sz="3000" dirty="0">
                <a:solidFill>
                  <a:schemeClr val="accent4"/>
                </a:solidFill>
              </a:rPr>
              <a:t>, </a:t>
            </a:r>
            <a:r>
              <a:rPr lang="en-US" sz="3000" dirty="0" err="1">
                <a:solidFill>
                  <a:schemeClr val="accent4"/>
                </a:solidFill>
              </a:rPr>
              <a:t>ms.</a:t>
            </a:r>
            <a:r>
              <a:rPr lang="en-US" sz="3000" dirty="0">
                <a:solidFill>
                  <a:schemeClr val="accent4"/>
                </a:solidFill>
              </a:rPr>
              <a:t>, 2005]</a:t>
            </a:r>
          </a:p>
        </p:txBody>
      </p:sp>
      <p:pic>
        <p:nvPicPr>
          <p:cNvPr id="3" name="Picture 2" descr="pasted-image.pn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330937" y="1573111"/>
            <a:ext cx="4330510" cy="5132489"/>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cxnSp>
        <p:nvCxnSpPr>
          <p:cNvPr id="5" name="Straight Arrow Connector 4"/>
          <p:cNvCxnSpPr/>
          <p:nvPr/>
        </p:nvCxnSpPr>
        <p:spPr bwMode="auto">
          <a:xfrm flipV="1">
            <a:off x="2683562" y="1710608"/>
            <a:ext cx="1008478" cy="1120690"/>
          </a:xfrm>
          <a:prstGeom prst="straightConnector1">
            <a:avLst/>
          </a:prstGeom>
          <a:gradFill rotWithShape="0">
            <a:gsLst>
              <a:gs pos="0">
                <a:srgbClr val="A50021"/>
              </a:gs>
              <a:gs pos="100000">
                <a:schemeClr val="tx1"/>
              </a:gs>
            </a:gsLst>
            <a:lin ang="0" scaled="1"/>
          </a:gradFill>
          <a:ln w="57150" cap="flat" cmpd="sng" algn="ctr">
            <a:solidFill>
              <a:srgbClr val="177245"/>
            </a:solidFill>
            <a:prstDash val="solid"/>
            <a:miter lim="800000"/>
            <a:headEnd type="none" w="med" len="med"/>
            <a:tailEnd type="arrow"/>
          </a:ln>
          <a:effectLst/>
        </p:spPr>
      </p:cxnSp>
      <p:cxnSp>
        <p:nvCxnSpPr>
          <p:cNvPr id="6" name="Straight Arrow Connector 5"/>
          <p:cNvCxnSpPr/>
          <p:nvPr/>
        </p:nvCxnSpPr>
        <p:spPr bwMode="auto">
          <a:xfrm flipV="1">
            <a:off x="5092704" y="4699115"/>
            <a:ext cx="840398" cy="896552"/>
          </a:xfrm>
          <a:prstGeom prst="straightConnector1">
            <a:avLst/>
          </a:prstGeom>
          <a:gradFill rotWithShape="0">
            <a:gsLst>
              <a:gs pos="0">
                <a:srgbClr val="A50021"/>
              </a:gs>
              <a:gs pos="100000">
                <a:schemeClr val="tx1"/>
              </a:gs>
            </a:gsLst>
            <a:lin ang="0" scaled="1"/>
          </a:gradFill>
          <a:ln w="57150" cap="flat" cmpd="sng" algn="ctr">
            <a:solidFill>
              <a:srgbClr val="177245"/>
            </a:solidFill>
            <a:prstDash val="solid"/>
            <a:miter lim="800000"/>
            <a:headEnd type="none" w="med" len="med"/>
            <a:tailEnd type="arrow"/>
          </a:ln>
          <a:effectLst/>
        </p:spPr>
      </p:cxnSp>
      <p:cxnSp>
        <p:nvCxnSpPr>
          <p:cNvPr id="7" name="Straight Arrow Connector 6"/>
          <p:cNvCxnSpPr/>
          <p:nvPr/>
        </p:nvCxnSpPr>
        <p:spPr bwMode="auto">
          <a:xfrm flipV="1">
            <a:off x="4364359" y="3877276"/>
            <a:ext cx="616292" cy="1494253"/>
          </a:xfrm>
          <a:prstGeom prst="straightConnector1">
            <a:avLst/>
          </a:prstGeom>
          <a:gradFill rotWithShape="0">
            <a:gsLst>
              <a:gs pos="0">
                <a:srgbClr val="A50021"/>
              </a:gs>
              <a:gs pos="100000">
                <a:schemeClr val="tx1"/>
              </a:gs>
            </a:gsLst>
            <a:lin ang="0" scaled="1"/>
          </a:gradFill>
          <a:ln w="57150" cap="flat" cmpd="sng" algn="ctr">
            <a:solidFill>
              <a:srgbClr val="177245"/>
            </a:solidFill>
            <a:prstDash val="solid"/>
            <a:miter lim="800000"/>
            <a:headEnd type="none" w="med" len="med"/>
            <a:tailEnd type="arrow"/>
          </a:ln>
          <a:effectLst/>
        </p:spPr>
      </p:cxnSp>
      <p:cxnSp>
        <p:nvCxnSpPr>
          <p:cNvPr id="8" name="Straight Arrow Connector 7"/>
          <p:cNvCxnSpPr/>
          <p:nvPr/>
        </p:nvCxnSpPr>
        <p:spPr bwMode="auto">
          <a:xfrm flipV="1">
            <a:off x="3355881" y="2831298"/>
            <a:ext cx="840398" cy="1793104"/>
          </a:xfrm>
          <a:prstGeom prst="straightConnector1">
            <a:avLst/>
          </a:prstGeom>
          <a:gradFill rotWithShape="0">
            <a:gsLst>
              <a:gs pos="0">
                <a:srgbClr val="A50021"/>
              </a:gs>
              <a:gs pos="100000">
                <a:schemeClr val="tx1"/>
              </a:gs>
            </a:gsLst>
            <a:lin ang="0" scaled="1"/>
          </a:gradFill>
          <a:ln w="57150" cap="flat" cmpd="sng" algn="ctr">
            <a:solidFill>
              <a:srgbClr val="177245"/>
            </a:solidFill>
            <a:prstDash val="solid"/>
            <a:miter lim="800000"/>
            <a:headEnd type="none" w="med" len="med"/>
            <a:tailEnd type="arrow"/>
          </a:ln>
          <a:effectLst/>
        </p:spPr>
      </p:cxnSp>
    </p:spTree>
    <p:extLst>
      <p:ext uri="{BB962C8B-B14F-4D97-AF65-F5344CB8AC3E}">
        <p14:creationId xmlns:p14="http://schemas.microsoft.com/office/powerpoint/2010/main" val="4407506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Count based vs. direct prediction</a:t>
            </a:r>
            <a:endParaRPr lang="en-US" dirty="0"/>
          </a:p>
        </p:txBody>
      </p:sp>
      <p:sp>
        <p:nvSpPr>
          <p:cNvPr id="5" name="Slide Number Placeholder 4"/>
          <p:cNvSpPr>
            <a:spLocks noGrp="1"/>
          </p:cNvSpPr>
          <p:nvPr>
            <p:ph type="sldNum" sz="quarter" idx="12"/>
          </p:nvPr>
        </p:nvSpPr>
        <p:spPr/>
        <p:txBody>
          <a:bodyPr/>
          <a:lstStyle/>
          <a:p>
            <a:fld id="{958C78D0-EACD-4646-A4C1-82BCC9602BE1}" type="slidenum">
              <a:rPr lang="en-US" smtClean="0"/>
              <a:pPr/>
              <a:t>63</a:t>
            </a:fld>
            <a:endParaRPr lang="en-US"/>
          </a:p>
        </p:txBody>
      </p:sp>
      <p:sp>
        <p:nvSpPr>
          <p:cNvPr id="7" name="AutoShape 7"/>
          <p:cNvSpPr>
            <a:spLocks/>
          </p:cNvSpPr>
          <p:nvPr/>
        </p:nvSpPr>
        <p:spPr bwMode="auto">
          <a:xfrm>
            <a:off x="304800" y="1728802"/>
            <a:ext cx="3972079" cy="4556424"/>
          </a:xfrm>
          <a:prstGeom prst="roundRect">
            <a:avLst>
              <a:gd name="adj" fmla="val 8148"/>
            </a:avLst>
          </a:prstGeom>
          <a:noFill/>
          <a:ln w="63500" cap="flat" cmpd="sng">
            <a:solidFill>
              <a:srgbClr val="51A7F9"/>
            </a:solidFill>
            <a:prstDash val="solid"/>
            <a:miter lim="0"/>
            <a:headEnd/>
            <a:tailEnd/>
          </a:ln>
          <a:effectLst>
            <a:outerShdw blurRad="38100" dist="25400" dir="5400000" algn="ctr" rotWithShape="0">
              <a:srgbClr val="000000">
                <a:alpha val="50000"/>
              </a:srgbClr>
            </a:outerShdw>
          </a:effectLst>
          <a:extLst>
            <a:ext uri="{909E8E84-426E-40dd-AFC4-6F175D3DCCD1}">
              <a14:hiddenFill xmlns:a14="http://schemas.microsoft.com/office/drawing/2010/main" xmlns="">
                <a:solidFill>
                  <a:srgbClr val="FFFFFF"/>
                </a:solidFill>
              </a14:hiddenFill>
            </a:ext>
          </a:extLst>
        </p:spPr>
        <p:txBody>
          <a:bodyPr lIns="0" tIns="0" rIns="0" bIns="0" anchor="ctr"/>
          <a:lstStyle/>
          <a:p>
            <a:endParaRPr lang="en-US">
              <a:solidFill>
                <a:srgbClr val="FFFFFF"/>
              </a:solidFill>
            </a:endParaRPr>
          </a:p>
        </p:txBody>
      </p:sp>
      <p:sp>
        <p:nvSpPr>
          <p:cNvPr id="8" name="AutoShape 8"/>
          <p:cNvSpPr>
            <a:spLocks/>
          </p:cNvSpPr>
          <p:nvPr/>
        </p:nvSpPr>
        <p:spPr bwMode="auto">
          <a:xfrm>
            <a:off x="519113" y="1979627"/>
            <a:ext cx="3624103" cy="106063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lgn="l">
              <a:buSzPct val="100000"/>
            </a:pPr>
            <a:r>
              <a:rPr lang="en-US" sz="2000" dirty="0">
                <a:latin typeface="Helvetica" charset="0"/>
                <a:cs typeface="Helvetica" charset="0"/>
                <a:sym typeface="Helvetica" charset="0"/>
              </a:rPr>
              <a:t>LSA, HAL </a:t>
            </a:r>
            <a:r>
              <a:rPr lang="en-US" sz="1400" dirty="0">
                <a:latin typeface="Helvetica" charset="0"/>
                <a:cs typeface="Helvetica" charset="0"/>
                <a:sym typeface="Helvetica" charset="0"/>
              </a:rPr>
              <a:t>(Lund &amp; Burgess)</a:t>
            </a:r>
            <a:r>
              <a:rPr lang="en-US" sz="2000" dirty="0">
                <a:latin typeface="Helvetica" charset="0"/>
                <a:cs typeface="Helvetica" charset="0"/>
                <a:sym typeface="Helvetica" charset="0"/>
              </a:rPr>
              <a:t>, COALS </a:t>
            </a:r>
            <a:r>
              <a:rPr lang="en-US" sz="1400" dirty="0">
                <a:latin typeface="Helvetica" charset="0"/>
                <a:cs typeface="Helvetica" charset="0"/>
                <a:sym typeface="Helvetica" charset="0"/>
              </a:rPr>
              <a:t>(Rohde et al)</a:t>
            </a:r>
            <a:r>
              <a:rPr lang="en-US" sz="2000" dirty="0">
                <a:latin typeface="Helvetica" charset="0"/>
                <a:cs typeface="Helvetica" charset="0"/>
                <a:sym typeface="Helvetica" charset="0"/>
              </a:rPr>
              <a:t>, </a:t>
            </a:r>
            <a:r>
              <a:rPr lang="en-US" sz="2000" dirty="0" smtClean="0">
                <a:latin typeface="Helvetica" charset="0"/>
                <a:cs typeface="Helvetica" charset="0"/>
                <a:sym typeface="Helvetica" charset="0"/>
              </a:rPr>
              <a:t/>
            </a:r>
            <a:br>
              <a:rPr lang="en-US" sz="2000" dirty="0" smtClean="0">
                <a:latin typeface="Helvetica" charset="0"/>
                <a:cs typeface="Helvetica" charset="0"/>
                <a:sym typeface="Helvetica" charset="0"/>
              </a:rPr>
            </a:br>
            <a:r>
              <a:rPr lang="en-US" sz="2000" dirty="0" err="1" smtClean="0">
                <a:latin typeface="Helvetica" charset="0"/>
                <a:cs typeface="Helvetica" charset="0"/>
                <a:sym typeface="Helvetica" charset="0"/>
              </a:rPr>
              <a:t>Hellinger</a:t>
            </a:r>
            <a:r>
              <a:rPr lang="en-US" sz="2000" dirty="0">
                <a:latin typeface="Helvetica" charset="0"/>
                <a:cs typeface="Helvetica" charset="0"/>
                <a:sym typeface="Helvetica" charset="0"/>
              </a:rPr>
              <a:t>-PCA </a:t>
            </a:r>
            <a:r>
              <a:rPr lang="en-US" sz="1400" dirty="0">
                <a:latin typeface="Helvetica" charset="0"/>
                <a:cs typeface="Helvetica" charset="0"/>
                <a:sym typeface="Helvetica" charset="0"/>
              </a:rPr>
              <a:t>(</a:t>
            </a:r>
            <a:r>
              <a:rPr lang="en-US" sz="1400" dirty="0" err="1">
                <a:latin typeface="Helvetica" charset="0"/>
                <a:cs typeface="Helvetica" charset="0"/>
                <a:sym typeface="Helvetica" charset="0"/>
              </a:rPr>
              <a:t>Lebret</a:t>
            </a:r>
            <a:r>
              <a:rPr lang="en-US" sz="1400" dirty="0">
                <a:latin typeface="Helvetica" charset="0"/>
                <a:cs typeface="Helvetica" charset="0"/>
                <a:sym typeface="Helvetica" charset="0"/>
              </a:rPr>
              <a:t> &amp; </a:t>
            </a:r>
            <a:r>
              <a:rPr lang="en-US" sz="1400" dirty="0" err="1">
                <a:latin typeface="Helvetica" charset="0"/>
                <a:cs typeface="Helvetica" charset="0"/>
                <a:sym typeface="Helvetica" charset="0"/>
              </a:rPr>
              <a:t>Collobert</a:t>
            </a:r>
            <a:r>
              <a:rPr lang="en-US" sz="1400" dirty="0">
                <a:latin typeface="Helvetica" charset="0"/>
                <a:cs typeface="Helvetica" charset="0"/>
                <a:sym typeface="Helvetica" charset="0"/>
              </a:rPr>
              <a:t>)</a:t>
            </a:r>
            <a:endParaRPr lang="en-US" sz="1400" dirty="0"/>
          </a:p>
        </p:txBody>
      </p:sp>
      <p:sp>
        <p:nvSpPr>
          <p:cNvPr id="9" name="Line 9"/>
          <p:cNvSpPr>
            <a:spLocks noChangeShapeType="1"/>
          </p:cNvSpPr>
          <p:nvPr/>
        </p:nvSpPr>
        <p:spPr bwMode="auto">
          <a:xfrm flipV="1">
            <a:off x="311150" y="3378215"/>
            <a:ext cx="3961769" cy="0"/>
          </a:xfrm>
          <a:prstGeom prst="line">
            <a:avLst/>
          </a:prstGeom>
          <a:noFill/>
          <a:ln w="25400" cap="flat" cmpd="sng">
            <a:solidFill>
              <a:srgbClr val="51A7F9"/>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endParaRPr lang="en-US"/>
          </a:p>
        </p:txBody>
      </p:sp>
      <p:grpSp>
        <p:nvGrpSpPr>
          <p:cNvPr id="10" name="Group 10"/>
          <p:cNvGrpSpPr>
            <a:grpSpLocks/>
          </p:cNvGrpSpPr>
          <p:nvPr/>
        </p:nvGrpSpPr>
        <p:grpSpPr bwMode="auto">
          <a:xfrm>
            <a:off x="519113" y="3571890"/>
            <a:ext cx="3624103" cy="814596"/>
            <a:chOff x="0" y="0"/>
            <a:chExt cx="4464844" cy="1014413"/>
          </a:xfrm>
        </p:grpSpPr>
        <p:sp>
          <p:nvSpPr>
            <p:cNvPr id="11" name="AutoShape 11"/>
            <p:cNvSpPr>
              <a:spLocks/>
            </p:cNvSpPr>
            <p:nvPr/>
          </p:nvSpPr>
          <p:spPr bwMode="auto">
            <a:xfrm>
              <a:off x="0" y="0"/>
              <a:ext cx="4464844" cy="4953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marL="165100" indent="-165100" algn="l">
                <a:buSzPct val="100000"/>
                <a:buFontTx/>
                <a:buChar char="•"/>
              </a:pPr>
              <a:r>
                <a:rPr lang="en-US" sz="2000">
                  <a:latin typeface="Helvetica" charset="0"/>
                  <a:cs typeface="Helvetica" charset="0"/>
                  <a:sym typeface="Helvetica" charset="0"/>
                </a:rPr>
                <a:t>Fast training</a:t>
              </a:r>
              <a:endParaRPr lang="en-US" sz="1400"/>
            </a:p>
          </p:txBody>
        </p:sp>
        <p:sp>
          <p:nvSpPr>
            <p:cNvPr id="12" name="AutoShape 12"/>
            <p:cNvSpPr>
              <a:spLocks/>
            </p:cNvSpPr>
            <p:nvPr/>
          </p:nvSpPr>
          <p:spPr bwMode="auto">
            <a:xfrm>
              <a:off x="0" y="519112"/>
              <a:ext cx="4464844" cy="4953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marL="165100" indent="-165100" algn="l">
                <a:buSzPct val="100000"/>
                <a:buFontTx/>
                <a:buChar char="•"/>
              </a:pPr>
              <a:r>
                <a:rPr lang="en-US" sz="2000">
                  <a:latin typeface="Helvetica" charset="0"/>
                  <a:cs typeface="Helvetica" charset="0"/>
                  <a:sym typeface="Helvetica" charset="0"/>
                </a:rPr>
                <a:t>Efficient usage of statistics</a:t>
              </a:r>
              <a:endParaRPr lang="en-US" sz="1400"/>
            </a:p>
          </p:txBody>
        </p:sp>
      </p:grpSp>
      <p:grpSp>
        <p:nvGrpSpPr>
          <p:cNvPr id="13" name="Group 13"/>
          <p:cNvGrpSpPr>
            <a:grpSpLocks/>
          </p:cNvGrpSpPr>
          <p:nvPr/>
        </p:nvGrpSpPr>
        <p:grpSpPr bwMode="auto">
          <a:xfrm>
            <a:off x="519113" y="4610116"/>
            <a:ext cx="3624103" cy="1369134"/>
            <a:chOff x="0" y="-1"/>
            <a:chExt cx="4464844" cy="1704976"/>
          </a:xfrm>
        </p:grpSpPr>
        <p:sp>
          <p:nvSpPr>
            <p:cNvPr id="14" name="AutoShape 14"/>
            <p:cNvSpPr>
              <a:spLocks/>
            </p:cNvSpPr>
            <p:nvPr/>
          </p:nvSpPr>
          <p:spPr bwMode="auto">
            <a:xfrm>
              <a:off x="0" y="-1"/>
              <a:ext cx="4464844" cy="8382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marL="152400" indent="-152400" algn="l">
                <a:buSzPct val="100000"/>
                <a:buFontTx/>
                <a:buChar char="•"/>
              </a:pPr>
              <a:r>
                <a:rPr lang="en-US">
                  <a:solidFill>
                    <a:srgbClr val="861001"/>
                  </a:solidFill>
                  <a:latin typeface="Helvetica" charset="0"/>
                  <a:cs typeface="Helvetica" charset="0"/>
                  <a:sym typeface="Helvetica" charset="0"/>
                </a:rPr>
                <a:t>Primarily used to capture word similarity</a:t>
              </a:r>
              <a:endParaRPr lang="en-US" sz="1400"/>
            </a:p>
          </p:txBody>
        </p:sp>
        <p:sp>
          <p:nvSpPr>
            <p:cNvPr id="15" name="AutoShape 15"/>
            <p:cNvSpPr>
              <a:spLocks/>
            </p:cNvSpPr>
            <p:nvPr/>
          </p:nvSpPr>
          <p:spPr bwMode="auto">
            <a:xfrm>
              <a:off x="0" y="866774"/>
              <a:ext cx="4464844" cy="8382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marL="152400" indent="-152400" algn="l">
                <a:buSzPct val="100000"/>
                <a:buFontTx/>
                <a:buChar char="•"/>
              </a:pPr>
              <a:r>
                <a:rPr lang="en-US">
                  <a:solidFill>
                    <a:srgbClr val="861001"/>
                  </a:solidFill>
                  <a:latin typeface="Helvetica" charset="0"/>
                  <a:cs typeface="Helvetica" charset="0"/>
                  <a:sym typeface="Helvetica" charset="0"/>
                </a:rPr>
                <a:t>Disproportionate importance given to small counts</a:t>
              </a:r>
              <a:endParaRPr lang="en-US" sz="1400"/>
            </a:p>
          </p:txBody>
        </p:sp>
      </p:grpSp>
      <p:sp>
        <p:nvSpPr>
          <p:cNvPr id="16" name="AutoShape 8"/>
          <p:cNvSpPr>
            <a:spLocks/>
          </p:cNvSpPr>
          <p:nvPr/>
        </p:nvSpPr>
        <p:spPr bwMode="auto">
          <a:xfrm>
            <a:off x="4650175" y="1723131"/>
            <a:ext cx="4095534" cy="4677669"/>
          </a:xfrm>
          <a:prstGeom prst="roundRect">
            <a:avLst>
              <a:gd name="adj" fmla="val 8148"/>
            </a:avLst>
          </a:prstGeom>
          <a:noFill/>
          <a:ln w="63500" cap="flat" cmpd="sng">
            <a:solidFill>
              <a:srgbClr val="773F9B"/>
            </a:solidFill>
            <a:prstDash val="solid"/>
            <a:miter lim="0"/>
            <a:headEnd/>
            <a:tailEnd/>
          </a:ln>
          <a:effectLst>
            <a:outerShdw blurRad="38100" dist="25400" dir="5400000" algn="ctr" rotWithShape="0">
              <a:srgbClr val="000000">
                <a:alpha val="50000"/>
              </a:srgbClr>
            </a:outerShdw>
          </a:effectLst>
          <a:extLst>
            <a:ext uri="{909E8E84-426E-40dd-AFC4-6F175D3DCCD1}">
              <a14:hiddenFill xmlns:a14="http://schemas.microsoft.com/office/drawing/2010/main" xmlns="">
                <a:solidFill>
                  <a:srgbClr val="FFFFFF"/>
                </a:solidFill>
              </a14:hiddenFill>
            </a:ext>
          </a:extLst>
        </p:spPr>
        <p:txBody>
          <a:bodyPr lIns="0" tIns="0" rIns="0" bIns="0" anchor="ctr"/>
          <a:lstStyle/>
          <a:p>
            <a:endParaRPr lang="en-US" sz="2400">
              <a:solidFill>
                <a:srgbClr val="FFFFFF"/>
              </a:solidFill>
            </a:endParaRPr>
          </a:p>
        </p:txBody>
      </p:sp>
      <p:sp>
        <p:nvSpPr>
          <p:cNvPr id="17" name="AutoShape 9"/>
          <p:cNvSpPr>
            <a:spLocks/>
          </p:cNvSpPr>
          <p:nvPr/>
        </p:nvSpPr>
        <p:spPr bwMode="auto">
          <a:xfrm>
            <a:off x="4864487" y="1931093"/>
            <a:ext cx="3747529" cy="1409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marL="165100" indent="-165100" algn="l">
              <a:buSzPct val="100000"/>
              <a:buFontTx/>
              <a:buChar char="•"/>
            </a:pPr>
            <a:r>
              <a:rPr lang="en-US" sz="2000" dirty="0">
                <a:latin typeface="Helvetica" charset="0"/>
                <a:cs typeface="Helvetica" charset="0"/>
                <a:sym typeface="Helvetica" charset="0"/>
              </a:rPr>
              <a:t>NNLM, HLBL, RNN, </a:t>
            </a:r>
            <a:r>
              <a:rPr lang="en-US" sz="2000" dirty="0" smtClean="0">
                <a:latin typeface="Helvetica" charset="0"/>
                <a:cs typeface="Helvetica" charset="0"/>
                <a:sym typeface="Helvetica" charset="0"/>
              </a:rPr>
              <a:t>word2vec Skip</a:t>
            </a:r>
            <a:r>
              <a:rPr lang="en-US" sz="2000" dirty="0">
                <a:latin typeface="Helvetica" charset="0"/>
                <a:cs typeface="Helvetica" charset="0"/>
                <a:sym typeface="Helvetica" charset="0"/>
              </a:rPr>
              <a:t>-gram/CBOW, </a:t>
            </a:r>
            <a:r>
              <a:rPr lang="en-US" sz="1400" dirty="0" smtClean="0">
                <a:latin typeface="Helvetica" charset="0"/>
                <a:cs typeface="Helvetica" charset="0"/>
                <a:sym typeface="Helvetica" charset="0"/>
              </a:rPr>
              <a:t>(</a:t>
            </a:r>
            <a:r>
              <a:rPr lang="en-US" sz="1400" dirty="0">
                <a:latin typeface="Helvetica" charset="0"/>
                <a:cs typeface="Helvetica" charset="0"/>
                <a:sym typeface="Helvetica" charset="0"/>
              </a:rPr>
              <a:t>Bengio et al; </a:t>
            </a:r>
            <a:r>
              <a:rPr lang="en-US" sz="1400" dirty="0" err="1">
                <a:latin typeface="Helvetica" charset="0"/>
                <a:cs typeface="Helvetica" charset="0"/>
                <a:sym typeface="Helvetica" charset="0"/>
              </a:rPr>
              <a:t>Collobert</a:t>
            </a:r>
            <a:r>
              <a:rPr lang="en-US" sz="1400" dirty="0">
                <a:latin typeface="Helvetica" charset="0"/>
                <a:cs typeface="Helvetica" charset="0"/>
                <a:sym typeface="Helvetica" charset="0"/>
              </a:rPr>
              <a:t> &amp; Weston; Huang et al; </a:t>
            </a:r>
            <a:r>
              <a:rPr lang="en-US" sz="1400" dirty="0" err="1">
                <a:latin typeface="Helvetica" charset="0"/>
                <a:cs typeface="Helvetica" charset="0"/>
                <a:sym typeface="Helvetica" charset="0"/>
              </a:rPr>
              <a:t>Mnih</a:t>
            </a:r>
            <a:r>
              <a:rPr lang="en-US" sz="1400" dirty="0">
                <a:latin typeface="Helvetica" charset="0"/>
                <a:cs typeface="Helvetica" charset="0"/>
                <a:sym typeface="Helvetica" charset="0"/>
              </a:rPr>
              <a:t> &amp; Hinton; </a:t>
            </a:r>
            <a:r>
              <a:rPr lang="en-US" sz="1400" dirty="0" err="1">
                <a:latin typeface="Helvetica" charset="0"/>
                <a:cs typeface="Helvetica" charset="0"/>
                <a:sym typeface="Helvetica" charset="0"/>
              </a:rPr>
              <a:t>Mikolov</a:t>
            </a:r>
            <a:r>
              <a:rPr lang="en-US" sz="1400" dirty="0">
                <a:latin typeface="Helvetica" charset="0"/>
                <a:cs typeface="Helvetica" charset="0"/>
                <a:sym typeface="Helvetica" charset="0"/>
              </a:rPr>
              <a:t> et al; </a:t>
            </a:r>
            <a:r>
              <a:rPr lang="en-US" sz="1400" dirty="0" err="1">
                <a:latin typeface="Helvetica" charset="0"/>
                <a:cs typeface="Helvetica" charset="0"/>
                <a:sym typeface="Helvetica" charset="0"/>
              </a:rPr>
              <a:t>Mnih</a:t>
            </a:r>
            <a:r>
              <a:rPr lang="en-US" sz="1400" dirty="0">
                <a:latin typeface="Helvetica" charset="0"/>
                <a:cs typeface="Helvetica" charset="0"/>
                <a:sym typeface="Helvetica" charset="0"/>
              </a:rPr>
              <a:t> &amp; </a:t>
            </a:r>
            <a:r>
              <a:rPr lang="en-US" sz="1400" dirty="0" err="1">
                <a:latin typeface="Helvetica" charset="0"/>
                <a:cs typeface="Helvetica" charset="0"/>
                <a:sym typeface="Helvetica" charset="0"/>
              </a:rPr>
              <a:t>Kavukcuoglu</a:t>
            </a:r>
            <a:r>
              <a:rPr lang="en-US" sz="1400" dirty="0">
                <a:latin typeface="Helvetica" charset="0"/>
                <a:cs typeface="Helvetica" charset="0"/>
                <a:sym typeface="Helvetica" charset="0"/>
              </a:rPr>
              <a:t>)</a:t>
            </a:r>
            <a:endParaRPr lang="en-US" sz="1400" dirty="0"/>
          </a:p>
        </p:txBody>
      </p:sp>
      <p:sp>
        <p:nvSpPr>
          <p:cNvPr id="18" name="Line 10"/>
          <p:cNvSpPr>
            <a:spLocks noChangeShapeType="1"/>
          </p:cNvSpPr>
          <p:nvPr/>
        </p:nvSpPr>
        <p:spPr bwMode="auto">
          <a:xfrm>
            <a:off x="4656524" y="3369367"/>
            <a:ext cx="4089185" cy="8847"/>
          </a:xfrm>
          <a:prstGeom prst="line">
            <a:avLst/>
          </a:prstGeom>
          <a:noFill/>
          <a:ln w="25400" cap="flat" cmpd="sng">
            <a:solidFill>
              <a:srgbClr val="773F9B"/>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endParaRPr lang="en-US" sz="2400"/>
          </a:p>
        </p:txBody>
      </p:sp>
      <p:grpSp>
        <p:nvGrpSpPr>
          <p:cNvPr id="19" name="Group 11"/>
          <p:cNvGrpSpPr>
            <a:grpSpLocks/>
          </p:cNvGrpSpPr>
          <p:nvPr/>
        </p:nvGrpSpPr>
        <p:grpSpPr bwMode="auto">
          <a:xfrm>
            <a:off x="4864487" y="3567806"/>
            <a:ext cx="4464050" cy="1014412"/>
            <a:chOff x="0" y="0"/>
            <a:chExt cx="4464844" cy="1014413"/>
          </a:xfrm>
        </p:grpSpPr>
        <p:sp>
          <p:nvSpPr>
            <p:cNvPr id="20" name="AutoShape 12"/>
            <p:cNvSpPr>
              <a:spLocks/>
            </p:cNvSpPr>
            <p:nvPr/>
          </p:nvSpPr>
          <p:spPr bwMode="auto">
            <a:xfrm>
              <a:off x="0" y="0"/>
              <a:ext cx="4464844" cy="4953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marL="165100" indent="-165100" algn="l">
                <a:buSzPct val="100000"/>
                <a:buFontTx/>
                <a:buChar char="•"/>
              </a:pPr>
              <a:r>
                <a:rPr lang="en-US" sz="2000">
                  <a:solidFill>
                    <a:srgbClr val="861001"/>
                  </a:solidFill>
                  <a:latin typeface="Helvetica" charset="0"/>
                  <a:cs typeface="Helvetica" charset="0"/>
                  <a:sym typeface="Helvetica" charset="0"/>
                </a:rPr>
                <a:t>Scales with corpus size</a:t>
              </a:r>
              <a:endParaRPr lang="en-US" sz="1400"/>
            </a:p>
          </p:txBody>
        </p:sp>
        <p:sp>
          <p:nvSpPr>
            <p:cNvPr id="21" name="AutoShape 13"/>
            <p:cNvSpPr>
              <a:spLocks/>
            </p:cNvSpPr>
            <p:nvPr/>
          </p:nvSpPr>
          <p:spPr bwMode="auto">
            <a:xfrm>
              <a:off x="0" y="519112"/>
              <a:ext cx="4464844" cy="4953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marL="165100" indent="-165100" algn="l">
                <a:buSzPct val="100000"/>
                <a:buFontTx/>
                <a:buChar char="•"/>
              </a:pPr>
              <a:r>
                <a:rPr lang="en-US" sz="2000">
                  <a:solidFill>
                    <a:srgbClr val="861001"/>
                  </a:solidFill>
                  <a:latin typeface="Helvetica" charset="0"/>
                  <a:cs typeface="Helvetica" charset="0"/>
                  <a:sym typeface="Helvetica" charset="0"/>
                </a:rPr>
                <a:t>Inefficient usage of statistics</a:t>
              </a:r>
              <a:endParaRPr lang="en-US" sz="1400"/>
            </a:p>
          </p:txBody>
        </p:sp>
      </p:grpSp>
      <p:grpSp>
        <p:nvGrpSpPr>
          <p:cNvPr id="22" name="Group 14"/>
          <p:cNvGrpSpPr>
            <a:grpSpLocks/>
          </p:cNvGrpSpPr>
          <p:nvPr/>
        </p:nvGrpSpPr>
        <p:grpSpPr bwMode="auto">
          <a:xfrm>
            <a:off x="4864487" y="4591743"/>
            <a:ext cx="3747529" cy="1685925"/>
            <a:chOff x="0" y="-1"/>
            <a:chExt cx="4464844" cy="1685926"/>
          </a:xfrm>
        </p:grpSpPr>
        <p:sp>
          <p:nvSpPr>
            <p:cNvPr id="23" name="AutoShape 15"/>
            <p:cNvSpPr>
              <a:spLocks/>
            </p:cNvSpPr>
            <p:nvPr/>
          </p:nvSpPr>
          <p:spPr bwMode="auto">
            <a:xfrm>
              <a:off x="0" y="847724"/>
              <a:ext cx="4464844" cy="8382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marL="152400" indent="-152400" algn="l">
                <a:buSzPct val="100000"/>
                <a:buFontTx/>
                <a:buChar char="•"/>
              </a:pPr>
              <a:r>
                <a:rPr lang="en-US" dirty="0">
                  <a:latin typeface="Helvetica" charset="0"/>
                  <a:cs typeface="Helvetica" charset="0"/>
                  <a:sym typeface="Helvetica" charset="0"/>
                </a:rPr>
                <a:t>Can capture complex patterns </a:t>
              </a:r>
              <a:r>
                <a:rPr lang="en-US" dirty="0" smtClean="0">
                  <a:latin typeface="Helvetica" charset="0"/>
                  <a:cs typeface="Helvetica" charset="0"/>
                  <a:sym typeface="Helvetica" charset="0"/>
                </a:rPr>
                <a:t/>
              </a:r>
              <a:br>
                <a:rPr lang="en-US" dirty="0" smtClean="0">
                  <a:latin typeface="Helvetica" charset="0"/>
                  <a:cs typeface="Helvetica" charset="0"/>
                  <a:sym typeface="Helvetica" charset="0"/>
                </a:rPr>
              </a:br>
              <a:r>
                <a:rPr lang="en-US" dirty="0" smtClean="0">
                  <a:latin typeface="Helvetica" charset="0"/>
                  <a:cs typeface="Helvetica" charset="0"/>
                  <a:sym typeface="Helvetica" charset="0"/>
                </a:rPr>
                <a:t>beyond </a:t>
              </a:r>
              <a:r>
                <a:rPr lang="en-US" dirty="0">
                  <a:latin typeface="Helvetica" charset="0"/>
                  <a:cs typeface="Helvetica" charset="0"/>
                  <a:sym typeface="Helvetica" charset="0"/>
                </a:rPr>
                <a:t>word similarity </a:t>
              </a:r>
              <a:endParaRPr lang="en-US" sz="1400" dirty="0"/>
            </a:p>
          </p:txBody>
        </p:sp>
        <p:sp>
          <p:nvSpPr>
            <p:cNvPr id="24" name="AutoShape 16"/>
            <p:cNvSpPr>
              <a:spLocks/>
            </p:cNvSpPr>
            <p:nvPr/>
          </p:nvSpPr>
          <p:spPr bwMode="auto">
            <a:xfrm>
              <a:off x="0" y="-1"/>
              <a:ext cx="4464844" cy="8382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marL="152400" indent="-152400" algn="l">
                <a:buSzPct val="100000"/>
                <a:buFontTx/>
                <a:buChar char="•"/>
              </a:pPr>
              <a:r>
                <a:rPr lang="en-US" dirty="0">
                  <a:latin typeface="Helvetica" charset="0"/>
                  <a:cs typeface="Helvetica" charset="0"/>
                  <a:sym typeface="Helvetica" charset="0"/>
                </a:rPr>
                <a:t>Generate improved performance </a:t>
              </a:r>
              <a:r>
                <a:rPr lang="en-US" dirty="0" smtClean="0">
                  <a:latin typeface="Helvetica" charset="0"/>
                  <a:cs typeface="Helvetica" charset="0"/>
                  <a:sym typeface="Helvetica" charset="0"/>
                </a:rPr>
                <a:t/>
              </a:r>
              <a:br>
                <a:rPr lang="en-US" dirty="0" smtClean="0">
                  <a:latin typeface="Helvetica" charset="0"/>
                  <a:cs typeface="Helvetica" charset="0"/>
                  <a:sym typeface="Helvetica" charset="0"/>
                </a:rPr>
              </a:br>
              <a:r>
                <a:rPr lang="en-US" dirty="0" smtClean="0">
                  <a:latin typeface="Helvetica" charset="0"/>
                  <a:cs typeface="Helvetica" charset="0"/>
                  <a:sym typeface="Helvetica" charset="0"/>
                </a:rPr>
                <a:t>on </a:t>
              </a:r>
              <a:r>
                <a:rPr lang="en-US" dirty="0">
                  <a:latin typeface="Helvetica" charset="0"/>
                  <a:cs typeface="Helvetica" charset="0"/>
                  <a:sym typeface="Helvetica" charset="0"/>
                </a:rPr>
                <a:t>other tasks</a:t>
              </a:r>
              <a:endParaRPr lang="en-US" sz="1400" dirty="0"/>
            </a:p>
          </p:txBody>
        </p:sp>
      </p:grpSp>
    </p:spTree>
    <p:extLst>
      <p:ext uri="{BB962C8B-B14F-4D97-AF65-F5344CB8AC3E}">
        <p14:creationId xmlns:p14="http://schemas.microsoft.com/office/powerpoint/2010/main" val="2035310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AutoShape 2"/>
          <p:cNvSpPr>
            <a:spLocks/>
          </p:cNvSpPr>
          <p:nvPr/>
        </p:nvSpPr>
        <p:spPr bwMode="auto">
          <a:xfrm>
            <a:off x="2442992" y="1675209"/>
            <a:ext cx="6331000" cy="83939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5714" tIns="35714" rIns="35714" bIns="35714" anchor="ctr"/>
          <a:lstStyle/>
          <a:p>
            <a:pPr algn="l">
              <a:defRPr/>
            </a:pPr>
            <a:r>
              <a:rPr lang="en-US" sz="2400" dirty="0">
                <a:latin typeface="+mn-lt"/>
                <a:cs typeface="Helvetica Light" charset="0"/>
              </a:rPr>
              <a:t>Ratios of co-occurrence probabilities can encode </a:t>
            </a:r>
            <a:r>
              <a:rPr lang="en-US" sz="2400" dirty="0" smtClean="0">
                <a:latin typeface="+mn-lt"/>
                <a:cs typeface="Helvetica Light" charset="0"/>
              </a:rPr>
              <a:t>meaning components</a:t>
            </a:r>
            <a:endParaRPr lang="en-US" sz="2400" dirty="0">
              <a:latin typeface="+mn-lt"/>
              <a:cs typeface="Helvetica Light" charset="0"/>
            </a:endParaRPr>
          </a:p>
        </p:txBody>
      </p:sp>
      <p:sp>
        <p:nvSpPr>
          <p:cNvPr id="17411" name="AutoShape 3"/>
          <p:cNvSpPr>
            <a:spLocks/>
          </p:cNvSpPr>
          <p:nvPr/>
        </p:nvSpPr>
        <p:spPr bwMode="auto">
          <a:xfrm>
            <a:off x="382861" y="1678186"/>
            <a:ext cx="2312789" cy="45541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5714" tIns="35714" rIns="35714" bIns="35714" anchor="ctr"/>
          <a:lstStyle/>
          <a:p>
            <a:pPr>
              <a:defRPr/>
            </a:pPr>
            <a:r>
              <a:rPr lang="en-US" sz="2400" dirty="0">
                <a:solidFill>
                  <a:srgbClr val="C82506"/>
                </a:solidFill>
                <a:latin typeface="+mn-lt"/>
                <a:cs typeface="Helvetica Light" charset="0"/>
              </a:rPr>
              <a:t>Crucial insight: </a:t>
            </a:r>
            <a:endParaRPr lang="en-US" sz="2400" dirty="0">
              <a:latin typeface="+mn-lt"/>
              <a:cs typeface="Helvetica Light" charset="0"/>
            </a:endParaRPr>
          </a:p>
        </p:txBody>
      </p:sp>
      <p:grpSp>
        <p:nvGrpSpPr>
          <p:cNvPr id="17412" name="Group 4"/>
          <p:cNvGrpSpPr>
            <a:grpSpLocks/>
          </p:cNvGrpSpPr>
          <p:nvPr/>
        </p:nvGrpSpPr>
        <p:grpSpPr bwMode="auto">
          <a:xfrm>
            <a:off x="639261" y="2698439"/>
            <a:ext cx="8190757" cy="1402975"/>
            <a:chOff x="-1" y="-1"/>
            <a:chExt cx="11650299" cy="1996731"/>
          </a:xfrm>
        </p:grpSpPr>
        <p:sp>
          <p:nvSpPr>
            <p:cNvPr id="17413" name="AutoShape 5"/>
            <p:cNvSpPr>
              <a:spLocks/>
            </p:cNvSpPr>
            <p:nvPr/>
          </p:nvSpPr>
          <p:spPr bwMode="auto">
            <a:xfrm>
              <a:off x="2154464" y="30183"/>
              <a:ext cx="1863921" cy="6481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defRPr/>
              </a:pPr>
              <a:r>
                <a:rPr lang="en-US" sz="2000" i="1" dirty="0">
                  <a:latin typeface="Times"/>
                  <a:cs typeface="Times"/>
                </a:rPr>
                <a:t>x</a:t>
              </a:r>
              <a:r>
                <a:rPr lang="en-US" sz="2000" dirty="0">
                  <a:latin typeface="+mn-lt"/>
                  <a:cs typeface="Helvetica Light" charset="0"/>
                </a:rPr>
                <a:t> = solid</a:t>
              </a:r>
            </a:p>
          </p:txBody>
        </p:sp>
        <p:sp>
          <p:nvSpPr>
            <p:cNvPr id="17414" name="AutoShape 6"/>
            <p:cNvSpPr>
              <a:spLocks/>
            </p:cNvSpPr>
            <p:nvPr/>
          </p:nvSpPr>
          <p:spPr bwMode="auto">
            <a:xfrm>
              <a:off x="6393534" y="30183"/>
              <a:ext cx="2398964" cy="6481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defRPr/>
              </a:pPr>
              <a:r>
                <a:rPr lang="en-US" sz="2000" i="1" dirty="0" smtClean="0">
                  <a:latin typeface="Times"/>
                  <a:cs typeface="Times"/>
                </a:rPr>
                <a:t>  x</a:t>
              </a:r>
              <a:r>
                <a:rPr lang="en-US" sz="2000" dirty="0" smtClean="0">
                  <a:latin typeface="+mn-lt"/>
                  <a:cs typeface="Helvetica Light" charset="0"/>
                </a:rPr>
                <a:t> </a:t>
              </a:r>
              <a:r>
                <a:rPr lang="en-US" sz="2000" dirty="0">
                  <a:latin typeface="+mn-lt"/>
                  <a:cs typeface="Helvetica Light" charset="0"/>
                </a:rPr>
                <a:t>= water   </a:t>
              </a:r>
            </a:p>
          </p:txBody>
        </p:sp>
        <p:sp>
          <p:nvSpPr>
            <p:cNvPr id="17415" name="AutoShape 7"/>
            <p:cNvSpPr>
              <a:spLocks/>
            </p:cNvSpPr>
            <p:nvPr/>
          </p:nvSpPr>
          <p:spPr bwMode="auto">
            <a:xfrm>
              <a:off x="2508513" y="1048478"/>
              <a:ext cx="1155821" cy="6481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defRPr/>
              </a:pPr>
              <a:r>
                <a:rPr lang="en-US" sz="2000" dirty="0">
                  <a:solidFill>
                    <a:srgbClr val="C82506"/>
                  </a:solidFill>
                  <a:latin typeface="+mn-lt"/>
                  <a:cs typeface="Helvetica Light" charset="0"/>
                </a:rPr>
                <a:t>large</a:t>
              </a:r>
              <a:endParaRPr lang="en-US" dirty="0">
                <a:latin typeface="+mn-lt"/>
                <a:cs typeface="Helvetica Light" charset="0"/>
              </a:endParaRPr>
            </a:p>
          </p:txBody>
        </p:sp>
        <p:grpSp>
          <p:nvGrpSpPr>
            <p:cNvPr id="2" name="Group 8"/>
            <p:cNvGrpSpPr>
              <a:grpSpLocks/>
            </p:cNvGrpSpPr>
            <p:nvPr/>
          </p:nvGrpSpPr>
          <p:grpSpPr bwMode="auto">
            <a:xfrm>
              <a:off x="4424266" y="34741"/>
              <a:ext cx="1661008" cy="1666841"/>
              <a:chOff x="0" y="0"/>
              <a:chExt cx="1661008" cy="1666840"/>
            </a:xfrm>
          </p:grpSpPr>
          <p:sp>
            <p:nvSpPr>
              <p:cNvPr id="17417" name="AutoShape 9"/>
              <p:cNvSpPr>
                <a:spLocks/>
              </p:cNvSpPr>
              <p:nvPr/>
            </p:nvSpPr>
            <p:spPr bwMode="auto">
              <a:xfrm>
                <a:off x="561" y="207"/>
                <a:ext cx="1660699" cy="6481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defRPr/>
                </a:pPr>
                <a:r>
                  <a:rPr lang="en-US" sz="2000" i="1" dirty="0">
                    <a:latin typeface="Times"/>
                    <a:cs typeface="Times"/>
                  </a:rPr>
                  <a:t>x</a:t>
                </a:r>
                <a:r>
                  <a:rPr lang="en-US" sz="2000" dirty="0" smtClean="0">
                    <a:latin typeface="+mn-lt"/>
                    <a:cs typeface="Helvetica Light" charset="0"/>
                  </a:rPr>
                  <a:t> </a:t>
                </a:r>
                <a:r>
                  <a:rPr lang="en-US" sz="2000" dirty="0">
                    <a:latin typeface="+mn-lt"/>
                    <a:cs typeface="Helvetica Light" charset="0"/>
                  </a:rPr>
                  <a:t>= gas</a:t>
                </a:r>
              </a:p>
            </p:txBody>
          </p:sp>
          <p:sp>
            <p:nvSpPr>
              <p:cNvPr id="17418" name="AutoShape 10"/>
              <p:cNvSpPr>
                <a:spLocks/>
              </p:cNvSpPr>
              <p:nvPr/>
            </p:nvSpPr>
            <p:spPr bwMode="auto">
              <a:xfrm>
                <a:off x="335558" y="1018503"/>
                <a:ext cx="1181224" cy="6481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defRPr/>
                </a:pPr>
                <a:r>
                  <a:rPr lang="en-US" sz="2000" dirty="0">
                    <a:solidFill>
                      <a:srgbClr val="0365C0"/>
                    </a:solidFill>
                    <a:latin typeface="+mn-lt"/>
                    <a:cs typeface="Helvetica Light" charset="0"/>
                  </a:rPr>
                  <a:t>small</a:t>
                </a:r>
                <a:endParaRPr lang="en-US" dirty="0">
                  <a:latin typeface="+mn-lt"/>
                  <a:cs typeface="Helvetica Light" charset="0"/>
                </a:endParaRPr>
              </a:p>
            </p:txBody>
          </p:sp>
        </p:grpSp>
        <p:sp>
          <p:nvSpPr>
            <p:cNvPr id="17419" name="Line 11"/>
            <p:cNvSpPr>
              <a:spLocks noChangeShapeType="1"/>
            </p:cNvSpPr>
            <p:nvPr/>
          </p:nvSpPr>
          <p:spPr bwMode="auto">
            <a:xfrm flipV="1">
              <a:off x="17465" y="676744"/>
              <a:ext cx="11350228" cy="0"/>
            </a:xfrm>
            <a:prstGeom prst="line">
              <a:avLst/>
            </a:prstGeom>
            <a:noFill/>
            <a:ln w="25400" cap="flat" cmpd="sng">
              <a:solidFill>
                <a:srgbClr val="000000"/>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defRPr/>
              </a:pPr>
              <a:endParaRPr lang="en-US" sz="1600">
                <a:latin typeface="+mn-lt"/>
                <a:cs typeface="Helvetica Light" charset="0"/>
              </a:endParaRPr>
            </a:p>
          </p:txBody>
        </p:sp>
        <p:sp>
          <p:nvSpPr>
            <p:cNvPr id="17420" name="Line 12"/>
            <p:cNvSpPr>
              <a:spLocks noChangeShapeType="1"/>
            </p:cNvSpPr>
            <p:nvPr/>
          </p:nvSpPr>
          <p:spPr bwMode="auto">
            <a:xfrm flipV="1">
              <a:off x="1935366" y="-1"/>
              <a:ext cx="0" cy="1860256"/>
            </a:xfrm>
            <a:prstGeom prst="line">
              <a:avLst/>
            </a:prstGeom>
            <a:noFill/>
            <a:ln w="25400" cap="flat" cmpd="sng">
              <a:solidFill>
                <a:srgbClr val="000000"/>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defRPr/>
              </a:pPr>
              <a:endParaRPr lang="en-US" sz="1600">
                <a:latin typeface="+mn-lt"/>
                <a:cs typeface="Helvetica Light" charset="0"/>
              </a:endParaRPr>
            </a:p>
          </p:txBody>
        </p:sp>
        <p:pic>
          <p:nvPicPr>
            <p:cNvPr id="17421" name="Picture 13" descr="pasted-image.pdf"/>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 y="1056418"/>
              <a:ext cx="1399898" cy="55735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17422" name="AutoShape 14"/>
            <p:cNvSpPr>
              <a:spLocks/>
            </p:cNvSpPr>
            <p:nvPr/>
          </p:nvSpPr>
          <p:spPr bwMode="auto">
            <a:xfrm>
              <a:off x="8795673" y="30183"/>
              <a:ext cx="2854625" cy="6481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defRPr/>
              </a:pPr>
              <a:r>
                <a:rPr lang="en-US" sz="2000" i="1" dirty="0" smtClean="0">
                  <a:latin typeface="Times"/>
                  <a:cs typeface="Times"/>
                </a:rPr>
                <a:t>  x</a:t>
              </a:r>
              <a:r>
                <a:rPr lang="en-US" sz="2000" dirty="0" smtClean="0">
                  <a:latin typeface="+mn-lt"/>
                  <a:cs typeface="Helvetica Light" charset="0"/>
                </a:rPr>
                <a:t> </a:t>
              </a:r>
              <a:r>
                <a:rPr lang="en-US" sz="2000" dirty="0">
                  <a:latin typeface="+mn-lt"/>
                  <a:cs typeface="Helvetica Light" charset="0"/>
                </a:rPr>
                <a:t>= random   </a:t>
              </a:r>
            </a:p>
          </p:txBody>
        </p:sp>
        <p:sp>
          <p:nvSpPr>
            <p:cNvPr id="17423" name="AutoShape 15"/>
            <p:cNvSpPr>
              <a:spLocks/>
            </p:cNvSpPr>
            <p:nvPr/>
          </p:nvSpPr>
          <p:spPr bwMode="auto">
            <a:xfrm>
              <a:off x="9441854" y="1048478"/>
              <a:ext cx="1181224" cy="6481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defRPr/>
              </a:pPr>
              <a:r>
                <a:rPr lang="en-US" sz="2000" dirty="0">
                  <a:solidFill>
                    <a:srgbClr val="0365C0"/>
                  </a:solidFill>
                  <a:latin typeface="+mn-lt"/>
                  <a:cs typeface="Helvetica Light" charset="0"/>
                </a:rPr>
                <a:t>small</a:t>
              </a:r>
              <a:endParaRPr lang="en-US" dirty="0">
                <a:latin typeface="+mn-lt"/>
                <a:cs typeface="Helvetica Light" charset="0"/>
              </a:endParaRPr>
            </a:p>
          </p:txBody>
        </p:sp>
        <p:sp>
          <p:nvSpPr>
            <p:cNvPr id="17424" name="AutoShape 16"/>
            <p:cNvSpPr>
              <a:spLocks/>
            </p:cNvSpPr>
            <p:nvPr/>
          </p:nvSpPr>
          <p:spPr bwMode="auto">
            <a:xfrm>
              <a:off x="6903175" y="1048478"/>
              <a:ext cx="1155821" cy="6481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defRPr/>
              </a:pPr>
              <a:r>
                <a:rPr lang="en-US" sz="2000" dirty="0">
                  <a:solidFill>
                    <a:srgbClr val="C82506"/>
                  </a:solidFill>
                  <a:latin typeface="+mn-lt"/>
                  <a:cs typeface="Helvetica Light" charset="0"/>
                </a:rPr>
                <a:t>large</a:t>
              </a:r>
              <a:endParaRPr lang="en-US" dirty="0">
                <a:latin typeface="+mn-lt"/>
                <a:cs typeface="Helvetica Light" charset="0"/>
              </a:endParaRPr>
            </a:p>
          </p:txBody>
        </p:sp>
        <p:sp>
          <p:nvSpPr>
            <p:cNvPr id="3" name="Line 17"/>
            <p:cNvSpPr>
              <a:spLocks noChangeShapeType="1"/>
            </p:cNvSpPr>
            <p:nvPr/>
          </p:nvSpPr>
          <p:spPr bwMode="auto">
            <a:xfrm flipV="1">
              <a:off x="17465" y="1996730"/>
              <a:ext cx="11350228" cy="0"/>
            </a:xfrm>
            <a:prstGeom prst="line">
              <a:avLst/>
            </a:prstGeom>
            <a:noFill/>
            <a:ln w="25400" cap="flat" cmpd="sng">
              <a:solidFill>
                <a:srgbClr val="000000"/>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defRPr/>
              </a:pPr>
              <a:endParaRPr lang="en-US" sz="1600">
                <a:latin typeface="+mn-lt"/>
                <a:cs typeface="Helvetica Light" charset="0"/>
              </a:endParaRPr>
            </a:p>
          </p:txBody>
        </p:sp>
        <p:sp>
          <p:nvSpPr>
            <p:cNvPr id="17426" name="Line 18"/>
            <p:cNvSpPr>
              <a:spLocks noChangeShapeType="1"/>
            </p:cNvSpPr>
            <p:nvPr/>
          </p:nvSpPr>
          <p:spPr bwMode="auto">
            <a:xfrm flipV="1">
              <a:off x="4234308" y="9531"/>
              <a:ext cx="0" cy="1861844"/>
            </a:xfrm>
            <a:prstGeom prst="line">
              <a:avLst/>
            </a:prstGeom>
            <a:noFill/>
            <a:ln w="25400" cap="flat" cmpd="sng">
              <a:solidFill>
                <a:srgbClr val="000000"/>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defRPr/>
              </a:pPr>
              <a:endParaRPr lang="en-US" sz="1600">
                <a:latin typeface="+mn-lt"/>
                <a:cs typeface="Helvetica Light" charset="0"/>
              </a:endParaRPr>
            </a:p>
          </p:txBody>
        </p:sp>
        <p:sp>
          <p:nvSpPr>
            <p:cNvPr id="17427" name="Line 19"/>
            <p:cNvSpPr>
              <a:spLocks noChangeShapeType="1"/>
            </p:cNvSpPr>
            <p:nvPr/>
          </p:nvSpPr>
          <p:spPr bwMode="auto">
            <a:xfrm flipV="1">
              <a:off x="6406236" y="9531"/>
              <a:ext cx="0" cy="1861844"/>
            </a:xfrm>
            <a:prstGeom prst="line">
              <a:avLst/>
            </a:prstGeom>
            <a:noFill/>
            <a:ln w="25400" cap="flat" cmpd="sng">
              <a:solidFill>
                <a:srgbClr val="000000"/>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defRPr/>
              </a:pPr>
              <a:endParaRPr lang="en-US" sz="1600">
                <a:latin typeface="+mn-lt"/>
                <a:cs typeface="Helvetica Light" charset="0"/>
              </a:endParaRPr>
            </a:p>
          </p:txBody>
        </p:sp>
        <p:sp>
          <p:nvSpPr>
            <p:cNvPr id="17428" name="Line 20"/>
            <p:cNvSpPr>
              <a:spLocks noChangeShapeType="1"/>
            </p:cNvSpPr>
            <p:nvPr/>
          </p:nvSpPr>
          <p:spPr bwMode="auto">
            <a:xfrm flipV="1">
              <a:off x="8808375" y="6353"/>
              <a:ext cx="0" cy="1860256"/>
            </a:xfrm>
            <a:prstGeom prst="line">
              <a:avLst/>
            </a:prstGeom>
            <a:noFill/>
            <a:ln w="25400" cap="flat" cmpd="sng">
              <a:solidFill>
                <a:srgbClr val="000000"/>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defRPr/>
              </a:pPr>
              <a:endParaRPr lang="en-US" sz="1600">
                <a:latin typeface="+mn-lt"/>
                <a:cs typeface="Helvetica Light" charset="0"/>
              </a:endParaRPr>
            </a:p>
          </p:txBody>
        </p:sp>
      </p:grpSp>
      <p:grpSp>
        <p:nvGrpSpPr>
          <p:cNvPr id="17429" name="Group 21"/>
          <p:cNvGrpSpPr>
            <a:grpSpLocks/>
          </p:cNvGrpSpPr>
          <p:nvPr/>
        </p:nvGrpSpPr>
        <p:grpSpPr bwMode="auto">
          <a:xfrm>
            <a:off x="426035" y="3985429"/>
            <a:ext cx="8070236" cy="1161962"/>
            <a:chOff x="204758" y="0"/>
            <a:chExt cx="11478536" cy="1652234"/>
          </a:xfrm>
        </p:grpSpPr>
        <p:grpSp>
          <p:nvGrpSpPr>
            <p:cNvPr id="17425" name="Group 22"/>
            <p:cNvGrpSpPr>
              <a:grpSpLocks/>
            </p:cNvGrpSpPr>
            <p:nvPr/>
          </p:nvGrpSpPr>
          <p:grpSpPr bwMode="auto">
            <a:xfrm>
              <a:off x="204758" y="503135"/>
              <a:ext cx="10900642" cy="658679"/>
              <a:chOff x="204758" y="724"/>
              <a:chExt cx="10900642" cy="658678"/>
            </a:xfrm>
          </p:grpSpPr>
          <p:pic>
            <p:nvPicPr>
              <p:cNvPr id="17431" name="Picture 23" descr="pasted-image.pdf"/>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04758" y="100721"/>
                <a:ext cx="1975604" cy="556856"/>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17432" name="AutoShape 24"/>
              <p:cNvSpPr>
                <a:spLocks/>
              </p:cNvSpPr>
              <p:nvPr/>
            </p:nvSpPr>
            <p:spPr bwMode="auto">
              <a:xfrm>
                <a:off x="3016477" y="724"/>
                <a:ext cx="1181189" cy="6459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defRPr/>
                </a:pPr>
                <a:r>
                  <a:rPr lang="en-US" sz="2000" dirty="0">
                    <a:solidFill>
                      <a:srgbClr val="0365C0"/>
                    </a:solidFill>
                    <a:latin typeface="+mn-lt"/>
                    <a:cs typeface="Helvetica Light" charset="0"/>
                  </a:rPr>
                  <a:t>small</a:t>
                </a:r>
                <a:endParaRPr lang="en-US" dirty="0">
                  <a:latin typeface="+mn-lt"/>
                  <a:cs typeface="Helvetica Light" charset="0"/>
                </a:endParaRPr>
              </a:p>
            </p:txBody>
          </p:sp>
          <p:sp>
            <p:nvSpPr>
              <p:cNvPr id="17433" name="AutoShape 25"/>
              <p:cNvSpPr>
                <a:spLocks/>
              </p:cNvSpPr>
              <p:nvPr/>
            </p:nvSpPr>
            <p:spPr bwMode="auto">
              <a:xfrm>
                <a:off x="5185165" y="13421"/>
                <a:ext cx="1155787" cy="6459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defRPr/>
                </a:pPr>
                <a:r>
                  <a:rPr lang="en-US" sz="2000" dirty="0">
                    <a:solidFill>
                      <a:srgbClr val="C82506"/>
                    </a:solidFill>
                    <a:latin typeface="+mn-lt"/>
                    <a:cs typeface="Helvetica Light" charset="0"/>
                  </a:rPr>
                  <a:t>large</a:t>
                </a:r>
                <a:endParaRPr lang="en-US" dirty="0">
                  <a:latin typeface="+mn-lt"/>
                  <a:cs typeface="Helvetica Light" charset="0"/>
                </a:endParaRPr>
              </a:p>
            </p:txBody>
          </p:sp>
          <p:sp>
            <p:nvSpPr>
              <p:cNvPr id="17434" name="AutoShape 26"/>
              <p:cNvSpPr>
                <a:spLocks/>
              </p:cNvSpPr>
              <p:nvPr/>
            </p:nvSpPr>
            <p:spPr bwMode="auto">
              <a:xfrm>
                <a:off x="7412596" y="13421"/>
                <a:ext cx="1155787" cy="6459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defRPr/>
                </a:pPr>
                <a:r>
                  <a:rPr lang="en-US" sz="2000" dirty="0">
                    <a:solidFill>
                      <a:srgbClr val="C82506"/>
                    </a:solidFill>
                    <a:latin typeface="+mn-lt"/>
                    <a:cs typeface="Helvetica Light" charset="0"/>
                  </a:rPr>
                  <a:t>large</a:t>
                </a:r>
                <a:endParaRPr lang="en-US" dirty="0">
                  <a:latin typeface="+mn-lt"/>
                  <a:cs typeface="Helvetica Light" charset="0"/>
                </a:endParaRPr>
              </a:p>
            </p:txBody>
          </p:sp>
          <p:sp>
            <p:nvSpPr>
              <p:cNvPr id="17435" name="AutoShape 27"/>
              <p:cNvSpPr>
                <a:spLocks/>
              </p:cNvSpPr>
              <p:nvPr/>
            </p:nvSpPr>
            <p:spPr bwMode="auto">
              <a:xfrm>
                <a:off x="9924211" y="13421"/>
                <a:ext cx="1181189" cy="6459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defRPr/>
                </a:pPr>
                <a:r>
                  <a:rPr lang="en-US" sz="2000" dirty="0">
                    <a:solidFill>
                      <a:srgbClr val="0365C0"/>
                    </a:solidFill>
                    <a:latin typeface="+mn-lt"/>
                    <a:cs typeface="Helvetica Light" charset="0"/>
                  </a:rPr>
                  <a:t>small</a:t>
                </a:r>
                <a:endParaRPr lang="en-US" dirty="0">
                  <a:latin typeface="+mn-lt"/>
                  <a:cs typeface="Helvetica Light" charset="0"/>
                </a:endParaRPr>
              </a:p>
            </p:txBody>
          </p:sp>
        </p:grpSp>
        <p:sp>
          <p:nvSpPr>
            <p:cNvPr id="17436" name="Line 28"/>
            <p:cNvSpPr>
              <a:spLocks noChangeShapeType="1"/>
            </p:cNvSpPr>
            <p:nvPr/>
          </p:nvSpPr>
          <p:spPr bwMode="auto">
            <a:xfrm flipV="1">
              <a:off x="333399" y="1652234"/>
              <a:ext cx="11349895" cy="0"/>
            </a:xfrm>
            <a:prstGeom prst="line">
              <a:avLst/>
            </a:prstGeom>
            <a:noFill/>
            <a:ln w="25400" cap="flat" cmpd="sng">
              <a:solidFill>
                <a:srgbClr val="000000"/>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defRPr/>
              </a:pPr>
              <a:endParaRPr lang="en-US" sz="1600">
                <a:latin typeface="+mn-lt"/>
                <a:cs typeface="Helvetica Light" charset="0"/>
              </a:endParaRPr>
            </a:p>
          </p:txBody>
        </p:sp>
        <p:sp>
          <p:nvSpPr>
            <p:cNvPr id="17437" name="Line 29"/>
            <p:cNvSpPr>
              <a:spLocks noChangeShapeType="1"/>
            </p:cNvSpPr>
            <p:nvPr/>
          </p:nvSpPr>
          <p:spPr bwMode="auto">
            <a:xfrm flipV="1">
              <a:off x="2443346" y="0"/>
              <a:ext cx="0" cy="1596702"/>
            </a:xfrm>
            <a:prstGeom prst="line">
              <a:avLst/>
            </a:prstGeom>
            <a:noFill/>
            <a:ln w="25400" cap="flat" cmpd="sng">
              <a:solidFill>
                <a:srgbClr val="000000"/>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defRPr/>
              </a:pPr>
              <a:endParaRPr lang="en-US" sz="1600">
                <a:latin typeface="+mn-lt"/>
                <a:cs typeface="Helvetica Light" charset="0"/>
              </a:endParaRPr>
            </a:p>
          </p:txBody>
        </p:sp>
        <p:sp>
          <p:nvSpPr>
            <p:cNvPr id="17438" name="Line 30"/>
            <p:cNvSpPr>
              <a:spLocks noChangeShapeType="1"/>
            </p:cNvSpPr>
            <p:nvPr/>
          </p:nvSpPr>
          <p:spPr bwMode="auto">
            <a:xfrm flipV="1">
              <a:off x="4740632" y="0"/>
              <a:ext cx="0" cy="1596702"/>
            </a:xfrm>
            <a:prstGeom prst="line">
              <a:avLst/>
            </a:prstGeom>
            <a:noFill/>
            <a:ln w="25400" cap="flat" cmpd="sng">
              <a:solidFill>
                <a:srgbClr val="000000"/>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defRPr/>
              </a:pPr>
              <a:endParaRPr lang="en-US" sz="1600">
                <a:latin typeface="+mn-lt"/>
                <a:cs typeface="Helvetica Light" charset="0"/>
              </a:endParaRPr>
            </a:p>
          </p:txBody>
        </p:sp>
        <p:sp>
          <p:nvSpPr>
            <p:cNvPr id="17439" name="Line 31"/>
            <p:cNvSpPr>
              <a:spLocks noChangeShapeType="1"/>
            </p:cNvSpPr>
            <p:nvPr/>
          </p:nvSpPr>
          <p:spPr bwMode="auto">
            <a:xfrm flipV="1">
              <a:off x="6914084" y="23807"/>
              <a:ext cx="0" cy="1596702"/>
            </a:xfrm>
            <a:prstGeom prst="line">
              <a:avLst/>
            </a:prstGeom>
            <a:noFill/>
            <a:ln w="25400" cap="flat" cmpd="sng">
              <a:solidFill>
                <a:srgbClr val="000000"/>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defRPr/>
              </a:pPr>
              <a:endParaRPr lang="en-US" sz="1600">
                <a:latin typeface="+mn-lt"/>
                <a:cs typeface="Helvetica Light" charset="0"/>
              </a:endParaRPr>
            </a:p>
          </p:txBody>
        </p:sp>
        <p:sp>
          <p:nvSpPr>
            <p:cNvPr id="17440" name="Line 32"/>
            <p:cNvSpPr>
              <a:spLocks noChangeShapeType="1"/>
            </p:cNvSpPr>
            <p:nvPr/>
          </p:nvSpPr>
          <p:spPr bwMode="auto">
            <a:xfrm flipV="1">
              <a:off x="9322503" y="9523"/>
              <a:ext cx="0" cy="1598288"/>
            </a:xfrm>
            <a:prstGeom prst="line">
              <a:avLst/>
            </a:prstGeom>
            <a:noFill/>
            <a:ln w="25400" cap="flat" cmpd="sng">
              <a:solidFill>
                <a:srgbClr val="000000"/>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defRPr/>
              </a:pPr>
              <a:endParaRPr lang="en-US" sz="1600">
                <a:latin typeface="+mn-lt"/>
                <a:cs typeface="Helvetica Light" charset="0"/>
              </a:endParaRPr>
            </a:p>
          </p:txBody>
        </p:sp>
      </p:grpSp>
      <p:grpSp>
        <p:nvGrpSpPr>
          <p:cNvPr id="17441" name="Group 33"/>
          <p:cNvGrpSpPr>
            <a:grpSpLocks/>
          </p:cNvGrpSpPr>
          <p:nvPr/>
        </p:nvGrpSpPr>
        <p:grpSpPr bwMode="auto">
          <a:xfrm>
            <a:off x="405959" y="5128430"/>
            <a:ext cx="8090312" cy="1139651"/>
            <a:chOff x="122214" y="0"/>
            <a:chExt cx="11505948" cy="1620509"/>
          </a:xfrm>
        </p:grpSpPr>
        <p:sp>
          <p:nvSpPr>
            <p:cNvPr id="17442" name="AutoShape 34"/>
            <p:cNvSpPr>
              <a:spLocks/>
            </p:cNvSpPr>
            <p:nvPr/>
          </p:nvSpPr>
          <p:spPr bwMode="auto">
            <a:xfrm>
              <a:off x="7599183" y="514246"/>
              <a:ext cx="669909" cy="647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defRPr/>
              </a:pPr>
              <a:r>
                <a:rPr lang="en-US" sz="2000" dirty="0">
                  <a:latin typeface="+mn-lt"/>
                  <a:cs typeface="Helvetica Light" charset="0"/>
                </a:rPr>
                <a:t>~1</a:t>
              </a:r>
            </a:p>
          </p:txBody>
        </p:sp>
        <p:sp>
          <p:nvSpPr>
            <p:cNvPr id="17443" name="AutoShape 35"/>
            <p:cNvSpPr>
              <a:spLocks/>
            </p:cNvSpPr>
            <p:nvPr/>
          </p:nvSpPr>
          <p:spPr bwMode="auto">
            <a:xfrm>
              <a:off x="10124835" y="514246"/>
              <a:ext cx="669909" cy="647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defRPr/>
              </a:pPr>
              <a:r>
                <a:rPr lang="en-US" sz="2000" dirty="0">
                  <a:latin typeface="+mn-lt"/>
                  <a:cs typeface="Helvetica Light" charset="0"/>
                </a:rPr>
                <a:t>~1</a:t>
              </a:r>
            </a:p>
          </p:txBody>
        </p:sp>
        <p:sp>
          <p:nvSpPr>
            <p:cNvPr id="17444" name="Line 36"/>
            <p:cNvSpPr>
              <a:spLocks noChangeShapeType="1"/>
            </p:cNvSpPr>
            <p:nvPr/>
          </p:nvSpPr>
          <p:spPr bwMode="auto">
            <a:xfrm flipV="1">
              <a:off x="279393" y="1620509"/>
              <a:ext cx="11348769" cy="0"/>
            </a:xfrm>
            <a:prstGeom prst="line">
              <a:avLst/>
            </a:prstGeom>
            <a:noFill/>
            <a:ln w="25400" cap="flat" cmpd="sng">
              <a:solidFill>
                <a:srgbClr val="000000"/>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defRPr/>
              </a:pPr>
              <a:endParaRPr lang="en-US" sz="1600">
                <a:latin typeface="+mn-lt"/>
                <a:cs typeface="Helvetica Light" charset="0"/>
              </a:endParaRPr>
            </a:p>
          </p:txBody>
        </p:sp>
        <p:sp>
          <p:nvSpPr>
            <p:cNvPr id="17445" name="Line 37"/>
            <p:cNvSpPr>
              <a:spLocks noChangeShapeType="1"/>
            </p:cNvSpPr>
            <p:nvPr/>
          </p:nvSpPr>
          <p:spPr bwMode="auto">
            <a:xfrm flipV="1">
              <a:off x="2389131" y="0"/>
              <a:ext cx="0" cy="1596702"/>
            </a:xfrm>
            <a:prstGeom prst="line">
              <a:avLst/>
            </a:prstGeom>
            <a:noFill/>
            <a:ln w="25400" cap="flat" cmpd="sng">
              <a:solidFill>
                <a:srgbClr val="000000"/>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defRPr/>
              </a:pPr>
              <a:endParaRPr lang="en-US" sz="1600">
                <a:latin typeface="+mn-lt"/>
                <a:cs typeface="Helvetica Light" charset="0"/>
              </a:endParaRPr>
            </a:p>
          </p:txBody>
        </p:sp>
        <p:sp>
          <p:nvSpPr>
            <p:cNvPr id="17446" name="Line 38"/>
            <p:cNvSpPr>
              <a:spLocks noChangeShapeType="1"/>
            </p:cNvSpPr>
            <p:nvPr/>
          </p:nvSpPr>
          <p:spPr bwMode="auto">
            <a:xfrm flipV="1">
              <a:off x="4684602" y="0"/>
              <a:ext cx="0" cy="1596702"/>
            </a:xfrm>
            <a:prstGeom prst="line">
              <a:avLst/>
            </a:prstGeom>
            <a:noFill/>
            <a:ln w="25400" cap="flat" cmpd="sng">
              <a:solidFill>
                <a:srgbClr val="000000"/>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defRPr/>
              </a:pPr>
              <a:endParaRPr lang="en-US" sz="1600">
                <a:latin typeface="+mn-lt"/>
                <a:cs typeface="Helvetica Light" charset="0"/>
              </a:endParaRPr>
            </a:p>
          </p:txBody>
        </p:sp>
        <p:sp>
          <p:nvSpPr>
            <p:cNvPr id="17447" name="Line 39"/>
            <p:cNvSpPr>
              <a:spLocks noChangeShapeType="1"/>
            </p:cNvSpPr>
            <p:nvPr/>
          </p:nvSpPr>
          <p:spPr bwMode="auto">
            <a:xfrm flipV="1">
              <a:off x="6859425" y="23807"/>
              <a:ext cx="0" cy="1596702"/>
            </a:xfrm>
            <a:prstGeom prst="line">
              <a:avLst/>
            </a:prstGeom>
            <a:noFill/>
            <a:ln w="25400" cap="flat" cmpd="sng">
              <a:solidFill>
                <a:srgbClr val="000000"/>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defRPr/>
              </a:pPr>
              <a:endParaRPr lang="en-US" sz="1600">
                <a:latin typeface="+mn-lt"/>
                <a:cs typeface="Helvetica Light" charset="0"/>
              </a:endParaRPr>
            </a:p>
          </p:txBody>
        </p:sp>
        <p:sp>
          <p:nvSpPr>
            <p:cNvPr id="17448" name="Line 40"/>
            <p:cNvSpPr>
              <a:spLocks noChangeShapeType="1"/>
            </p:cNvSpPr>
            <p:nvPr/>
          </p:nvSpPr>
          <p:spPr bwMode="auto">
            <a:xfrm flipV="1">
              <a:off x="9267605" y="9523"/>
              <a:ext cx="0" cy="1598288"/>
            </a:xfrm>
            <a:prstGeom prst="line">
              <a:avLst/>
            </a:prstGeom>
            <a:noFill/>
            <a:ln w="25400" cap="flat" cmpd="sng">
              <a:solidFill>
                <a:srgbClr val="000000"/>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defRPr/>
              </a:pPr>
              <a:endParaRPr lang="en-US" sz="1600">
                <a:latin typeface="+mn-lt"/>
                <a:cs typeface="Helvetica Light" charset="0"/>
              </a:endParaRPr>
            </a:p>
          </p:txBody>
        </p:sp>
        <p:pic>
          <p:nvPicPr>
            <p:cNvPr id="17449" name="Picture 41" descr="pasted-image.pdf"/>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122214" y="250772"/>
              <a:ext cx="2020560" cy="129431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17450" name="AutoShape 42"/>
            <p:cNvSpPr>
              <a:spLocks/>
            </p:cNvSpPr>
            <p:nvPr/>
          </p:nvSpPr>
          <p:spPr bwMode="auto">
            <a:xfrm>
              <a:off x="2909819" y="472979"/>
              <a:ext cx="1155673" cy="647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defRPr/>
              </a:pPr>
              <a:r>
                <a:rPr lang="en-US" sz="2000" dirty="0">
                  <a:solidFill>
                    <a:srgbClr val="C82506"/>
                  </a:solidFill>
                  <a:latin typeface="+mn-lt"/>
                  <a:cs typeface="Helvetica Light" charset="0"/>
                </a:rPr>
                <a:t>large</a:t>
              </a:r>
              <a:endParaRPr lang="en-US" dirty="0">
                <a:latin typeface="+mn-lt"/>
                <a:cs typeface="Helvetica Light" charset="0"/>
              </a:endParaRPr>
            </a:p>
          </p:txBody>
        </p:sp>
        <p:sp>
          <p:nvSpPr>
            <p:cNvPr id="17451" name="AutoShape 43"/>
            <p:cNvSpPr>
              <a:spLocks/>
            </p:cNvSpPr>
            <p:nvPr/>
          </p:nvSpPr>
          <p:spPr bwMode="auto">
            <a:xfrm>
              <a:off x="5181477" y="542815"/>
              <a:ext cx="1181072" cy="647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defRPr/>
              </a:pPr>
              <a:r>
                <a:rPr lang="en-US" sz="2000" dirty="0">
                  <a:solidFill>
                    <a:srgbClr val="0365C0"/>
                  </a:solidFill>
                  <a:latin typeface="+mn-lt"/>
                  <a:cs typeface="Helvetica Light" charset="0"/>
                </a:rPr>
                <a:t>small</a:t>
              </a:r>
              <a:endParaRPr lang="en-US" dirty="0">
                <a:latin typeface="+mn-lt"/>
                <a:cs typeface="Helvetica Light" charset="0"/>
              </a:endParaRPr>
            </a:p>
          </p:txBody>
        </p:sp>
      </p:grpSp>
      <p:sp>
        <p:nvSpPr>
          <p:cNvPr id="4" name="Title 3"/>
          <p:cNvSpPr>
            <a:spLocks noGrp="1"/>
          </p:cNvSpPr>
          <p:nvPr>
            <p:ph type="title"/>
          </p:nvPr>
        </p:nvSpPr>
        <p:spPr/>
        <p:txBody>
          <a:bodyPr/>
          <a:lstStyle/>
          <a:p>
            <a:r>
              <a:rPr lang="en-US" sz="3600" dirty="0">
                <a:cs typeface="Helvetica Light" charset="0"/>
              </a:rPr>
              <a:t>Encoding meaning in vector </a:t>
            </a:r>
            <a:r>
              <a:rPr lang="en-US" sz="3600" dirty="0" smtClean="0">
                <a:cs typeface="Helvetica Light" charset="0"/>
              </a:rPr>
              <a:t>differences</a:t>
            </a:r>
            <a:br>
              <a:rPr lang="en-US" sz="3600" dirty="0" smtClean="0">
                <a:cs typeface="Helvetica Light" charset="0"/>
              </a:rPr>
            </a:br>
            <a:r>
              <a:rPr lang="en-US" sz="2600" dirty="0">
                <a:solidFill>
                  <a:schemeClr val="accent4"/>
                </a:solidFill>
              </a:rPr>
              <a:t>[Pennington, Socher, and Manning, EMNLP 2014]</a:t>
            </a:r>
            <a:endParaRPr lang="en-US" sz="2600" dirty="0"/>
          </a:p>
        </p:txBody>
      </p:sp>
    </p:spTree>
    <p:extLst>
      <p:ext uri="{BB962C8B-B14F-4D97-AF65-F5344CB8AC3E}">
        <p14:creationId xmlns:p14="http://schemas.microsoft.com/office/powerpoint/2010/main" val="190089742"/>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74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1742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174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AutoShape 2"/>
          <p:cNvSpPr>
            <a:spLocks/>
          </p:cNvSpPr>
          <p:nvPr/>
        </p:nvSpPr>
        <p:spPr bwMode="auto">
          <a:xfrm>
            <a:off x="2442992" y="1693057"/>
            <a:ext cx="6331000" cy="83939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5714" tIns="35714" rIns="35714" bIns="35714" anchor="ctr"/>
          <a:lstStyle/>
          <a:p>
            <a:pPr algn="l">
              <a:defRPr/>
            </a:pPr>
            <a:r>
              <a:rPr lang="en-US" dirty="0">
                <a:latin typeface="+mn-lt"/>
                <a:cs typeface="Helvetica Light" charset="0"/>
              </a:rPr>
              <a:t>Ratios of co-occurrence probabilities can encode </a:t>
            </a:r>
            <a:r>
              <a:rPr lang="en-US" dirty="0" smtClean="0">
                <a:latin typeface="+mn-lt"/>
                <a:cs typeface="Helvetica Light" charset="0"/>
              </a:rPr>
              <a:t>meaning components</a:t>
            </a:r>
            <a:endParaRPr lang="en-US" dirty="0">
              <a:latin typeface="+mn-lt"/>
              <a:cs typeface="Helvetica Light" charset="0"/>
            </a:endParaRPr>
          </a:p>
        </p:txBody>
      </p:sp>
      <p:sp>
        <p:nvSpPr>
          <p:cNvPr id="17411" name="AutoShape 3"/>
          <p:cNvSpPr>
            <a:spLocks/>
          </p:cNvSpPr>
          <p:nvPr/>
        </p:nvSpPr>
        <p:spPr bwMode="auto">
          <a:xfrm>
            <a:off x="382861" y="1635896"/>
            <a:ext cx="2312789" cy="45541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5714" tIns="35714" rIns="35714" bIns="35714" anchor="ctr"/>
          <a:lstStyle/>
          <a:p>
            <a:pPr>
              <a:defRPr/>
            </a:pPr>
            <a:r>
              <a:rPr lang="en-US" dirty="0">
                <a:solidFill>
                  <a:srgbClr val="C82506"/>
                </a:solidFill>
                <a:latin typeface="+mn-lt"/>
                <a:cs typeface="Helvetica Light" charset="0"/>
              </a:rPr>
              <a:t>Crucial insight: </a:t>
            </a:r>
            <a:endParaRPr lang="en-US" dirty="0">
              <a:latin typeface="+mn-lt"/>
              <a:cs typeface="Helvetica Light" charset="0"/>
            </a:endParaRPr>
          </a:p>
        </p:txBody>
      </p:sp>
      <p:grpSp>
        <p:nvGrpSpPr>
          <p:cNvPr id="17412" name="Group 4"/>
          <p:cNvGrpSpPr>
            <a:grpSpLocks/>
          </p:cNvGrpSpPr>
          <p:nvPr/>
        </p:nvGrpSpPr>
        <p:grpSpPr bwMode="auto">
          <a:xfrm>
            <a:off x="639261" y="2698439"/>
            <a:ext cx="8190757" cy="1402975"/>
            <a:chOff x="-1" y="-1"/>
            <a:chExt cx="11650299" cy="1996731"/>
          </a:xfrm>
        </p:grpSpPr>
        <p:sp>
          <p:nvSpPr>
            <p:cNvPr id="17413" name="AutoShape 5"/>
            <p:cNvSpPr>
              <a:spLocks/>
            </p:cNvSpPr>
            <p:nvPr/>
          </p:nvSpPr>
          <p:spPr bwMode="auto">
            <a:xfrm>
              <a:off x="2154464" y="30183"/>
              <a:ext cx="1863921" cy="6481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defRPr/>
              </a:pPr>
              <a:r>
                <a:rPr lang="en-US" i="1" dirty="0">
                  <a:latin typeface="Times"/>
                  <a:cs typeface="Times"/>
                </a:rPr>
                <a:t>x</a:t>
              </a:r>
              <a:r>
                <a:rPr lang="en-US" dirty="0">
                  <a:latin typeface="+mn-lt"/>
                  <a:cs typeface="Helvetica Light" charset="0"/>
                </a:rPr>
                <a:t> = solid</a:t>
              </a:r>
            </a:p>
          </p:txBody>
        </p:sp>
        <p:sp>
          <p:nvSpPr>
            <p:cNvPr id="17414" name="AutoShape 6"/>
            <p:cNvSpPr>
              <a:spLocks/>
            </p:cNvSpPr>
            <p:nvPr/>
          </p:nvSpPr>
          <p:spPr bwMode="auto">
            <a:xfrm>
              <a:off x="6393534" y="30183"/>
              <a:ext cx="2398964" cy="6481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defRPr/>
              </a:pPr>
              <a:r>
                <a:rPr lang="en-US" i="1" dirty="0" smtClean="0">
                  <a:latin typeface="Times"/>
                  <a:cs typeface="Times"/>
                </a:rPr>
                <a:t>  x</a:t>
              </a:r>
              <a:r>
                <a:rPr lang="en-US" dirty="0" smtClean="0">
                  <a:latin typeface="+mn-lt"/>
                  <a:cs typeface="Helvetica Light" charset="0"/>
                </a:rPr>
                <a:t> </a:t>
              </a:r>
              <a:r>
                <a:rPr lang="en-US" dirty="0">
                  <a:latin typeface="+mn-lt"/>
                  <a:cs typeface="Helvetica Light" charset="0"/>
                </a:rPr>
                <a:t>= water   </a:t>
              </a:r>
            </a:p>
          </p:txBody>
        </p:sp>
        <p:sp>
          <p:nvSpPr>
            <p:cNvPr id="17415" name="AutoShape 7"/>
            <p:cNvSpPr>
              <a:spLocks/>
            </p:cNvSpPr>
            <p:nvPr/>
          </p:nvSpPr>
          <p:spPr bwMode="auto">
            <a:xfrm>
              <a:off x="2246811" y="1048478"/>
              <a:ext cx="1832883" cy="6292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defRPr/>
              </a:pPr>
              <a:r>
                <a:rPr lang="en-US" sz="2400" dirty="0">
                  <a:solidFill>
                    <a:srgbClr val="C82506"/>
                  </a:solidFill>
                  <a:latin typeface="+mn-lt"/>
                  <a:cs typeface="Helvetica Light" charset="0"/>
                </a:rPr>
                <a:t>1.9 x 10</a:t>
              </a:r>
              <a:r>
                <a:rPr lang="en-US" sz="2400" baseline="32000" dirty="0">
                  <a:solidFill>
                    <a:srgbClr val="C82506"/>
                  </a:solidFill>
                  <a:latin typeface="+mn-lt"/>
                  <a:cs typeface="Helvetica Light" charset="0"/>
                </a:rPr>
                <a:t>-4</a:t>
              </a:r>
              <a:endParaRPr lang="en-US" sz="1600" dirty="0">
                <a:latin typeface="+mn-lt"/>
                <a:cs typeface="Helvetica Light" charset="0"/>
              </a:endParaRPr>
            </a:p>
          </p:txBody>
        </p:sp>
        <p:sp>
          <p:nvSpPr>
            <p:cNvPr id="17417" name="AutoShape 9"/>
            <p:cNvSpPr>
              <a:spLocks/>
            </p:cNvSpPr>
            <p:nvPr/>
          </p:nvSpPr>
          <p:spPr bwMode="auto">
            <a:xfrm>
              <a:off x="4424827" y="34948"/>
              <a:ext cx="1660699" cy="6481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defRPr/>
              </a:pPr>
              <a:r>
                <a:rPr lang="en-US" i="1" dirty="0">
                  <a:latin typeface="Times"/>
                  <a:cs typeface="Times"/>
                </a:rPr>
                <a:t>x</a:t>
              </a:r>
              <a:r>
                <a:rPr lang="en-US" dirty="0" smtClean="0">
                  <a:latin typeface="+mn-lt"/>
                  <a:cs typeface="Helvetica Light" charset="0"/>
                </a:rPr>
                <a:t> </a:t>
              </a:r>
              <a:r>
                <a:rPr lang="en-US" dirty="0">
                  <a:latin typeface="+mn-lt"/>
                  <a:cs typeface="Helvetica Light" charset="0"/>
                </a:rPr>
                <a:t>= gas</a:t>
              </a:r>
            </a:p>
          </p:txBody>
        </p:sp>
        <p:sp>
          <p:nvSpPr>
            <p:cNvPr id="17419" name="Line 11"/>
            <p:cNvSpPr>
              <a:spLocks noChangeShapeType="1"/>
            </p:cNvSpPr>
            <p:nvPr/>
          </p:nvSpPr>
          <p:spPr bwMode="auto">
            <a:xfrm flipV="1">
              <a:off x="17465" y="676744"/>
              <a:ext cx="11350228" cy="0"/>
            </a:xfrm>
            <a:prstGeom prst="line">
              <a:avLst/>
            </a:prstGeom>
            <a:noFill/>
            <a:ln w="25400" cap="flat" cmpd="sng">
              <a:solidFill>
                <a:srgbClr val="000000"/>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defRPr/>
              </a:pPr>
              <a:endParaRPr lang="en-US" sz="1600">
                <a:latin typeface="+mn-lt"/>
                <a:cs typeface="Helvetica Light" charset="0"/>
              </a:endParaRPr>
            </a:p>
          </p:txBody>
        </p:sp>
        <p:sp>
          <p:nvSpPr>
            <p:cNvPr id="17420" name="Line 12"/>
            <p:cNvSpPr>
              <a:spLocks noChangeShapeType="1"/>
            </p:cNvSpPr>
            <p:nvPr/>
          </p:nvSpPr>
          <p:spPr bwMode="auto">
            <a:xfrm flipV="1">
              <a:off x="1935366" y="-1"/>
              <a:ext cx="0" cy="1860256"/>
            </a:xfrm>
            <a:prstGeom prst="line">
              <a:avLst/>
            </a:prstGeom>
            <a:noFill/>
            <a:ln w="25400" cap="flat" cmpd="sng">
              <a:solidFill>
                <a:srgbClr val="000000"/>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defRPr/>
              </a:pPr>
              <a:endParaRPr lang="en-US" sz="1600">
                <a:latin typeface="+mn-lt"/>
                <a:cs typeface="Helvetica Light" charset="0"/>
              </a:endParaRPr>
            </a:p>
          </p:txBody>
        </p:sp>
        <p:pic>
          <p:nvPicPr>
            <p:cNvPr id="17421" name="Picture 13" descr="pasted-image.pdf"/>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 y="1056418"/>
              <a:ext cx="1399898" cy="55735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17422" name="AutoShape 14"/>
            <p:cNvSpPr>
              <a:spLocks/>
            </p:cNvSpPr>
            <p:nvPr/>
          </p:nvSpPr>
          <p:spPr bwMode="auto">
            <a:xfrm>
              <a:off x="8795673" y="30183"/>
              <a:ext cx="2854625" cy="6481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defRPr/>
              </a:pPr>
              <a:r>
                <a:rPr lang="en-US" i="1" dirty="0" smtClean="0">
                  <a:latin typeface="Times"/>
                  <a:cs typeface="Times"/>
                </a:rPr>
                <a:t>  x</a:t>
              </a:r>
              <a:r>
                <a:rPr lang="en-US" dirty="0" smtClean="0">
                  <a:latin typeface="+mn-lt"/>
                  <a:cs typeface="Helvetica Light" charset="0"/>
                </a:rPr>
                <a:t> </a:t>
              </a:r>
              <a:r>
                <a:rPr lang="en-US" dirty="0">
                  <a:latin typeface="+mn-lt"/>
                  <a:cs typeface="Helvetica Light" charset="0"/>
                </a:rPr>
                <a:t>= </a:t>
              </a:r>
              <a:r>
                <a:rPr lang="en-US" dirty="0" smtClean="0">
                  <a:latin typeface="+mn-lt"/>
                  <a:cs typeface="Helvetica Light" charset="0"/>
                </a:rPr>
                <a:t>fashion</a:t>
              </a:r>
              <a:endParaRPr lang="en-US" dirty="0">
                <a:latin typeface="+mn-lt"/>
                <a:cs typeface="Helvetica Light" charset="0"/>
              </a:endParaRPr>
            </a:p>
          </p:txBody>
        </p:sp>
        <p:sp>
          <p:nvSpPr>
            <p:cNvPr id="3" name="Line 17"/>
            <p:cNvSpPr>
              <a:spLocks noChangeShapeType="1"/>
            </p:cNvSpPr>
            <p:nvPr/>
          </p:nvSpPr>
          <p:spPr bwMode="auto">
            <a:xfrm flipV="1">
              <a:off x="17465" y="1996730"/>
              <a:ext cx="11350228" cy="0"/>
            </a:xfrm>
            <a:prstGeom prst="line">
              <a:avLst/>
            </a:prstGeom>
            <a:noFill/>
            <a:ln w="25400" cap="flat" cmpd="sng">
              <a:solidFill>
                <a:srgbClr val="000000"/>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defRPr/>
              </a:pPr>
              <a:endParaRPr lang="en-US" sz="1600">
                <a:latin typeface="+mn-lt"/>
                <a:cs typeface="Helvetica Light" charset="0"/>
              </a:endParaRPr>
            </a:p>
          </p:txBody>
        </p:sp>
        <p:sp>
          <p:nvSpPr>
            <p:cNvPr id="17426" name="Line 18"/>
            <p:cNvSpPr>
              <a:spLocks noChangeShapeType="1"/>
            </p:cNvSpPr>
            <p:nvPr/>
          </p:nvSpPr>
          <p:spPr bwMode="auto">
            <a:xfrm flipV="1">
              <a:off x="4234308" y="9531"/>
              <a:ext cx="0" cy="1861844"/>
            </a:xfrm>
            <a:prstGeom prst="line">
              <a:avLst/>
            </a:prstGeom>
            <a:noFill/>
            <a:ln w="25400" cap="flat" cmpd="sng">
              <a:solidFill>
                <a:srgbClr val="000000"/>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defRPr/>
              </a:pPr>
              <a:endParaRPr lang="en-US" sz="1600">
                <a:latin typeface="+mn-lt"/>
                <a:cs typeface="Helvetica Light" charset="0"/>
              </a:endParaRPr>
            </a:p>
          </p:txBody>
        </p:sp>
        <p:sp>
          <p:nvSpPr>
            <p:cNvPr id="17427" name="Line 19"/>
            <p:cNvSpPr>
              <a:spLocks noChangeShapeType="1"/>
            </p:cNvSpPr>
            <p:nvPr/>
          </p:nvSpPr>
          <p:spPr bwMode="auto">
            <a:xfrm flipV="1">
              <a:off x="6406236" y="9531"/>
              <a:ext cx="0" cy="1861844"/>
            </a:xfrm>
            <a:prstGeom prst="line">
              <a:avLst/>
            </a:prstGeom>
            <a:noFill/>
            <a:ln w="25400" cap="flat" cmpd="sng">
              <a:solidFill>
                <a:srgbClr val="000000"/>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defRPr/>
              </a:pPr>
              <a:endParaRPr lang="en-US" sz="1600">
                <a:latin typeface="+mn-lt"/>
                <a:cs typeface="Helvetica Light" charset="0"/>
              </a:endParaRPr>
            </a:p>
          </p:txBody>
        </p:sp>
        <p:sp>
          <p:nvSpPr>
            <p:cNvPr id="17428" name="Line 20"/>
            <p:cNvSpPr>
              <a:spLocks noChangeShapeType="1"/>
            </p:cNvSpPr>
            <p:nvPr/>
          </p:nvSpPr>
          <p:spPr bwMode="auto">
            <a:xfrm flipV="1">
              <a:off x="8808375" y="6353"/>
              <a:ext cx="0" cy="1860256"/>
            </a:xfrm>
            <a:prstGeom prst="line">
              <a:avLst/>
            </a:prstGeom>
            <a:noFill/>
            <a:ln w="25400" cap="flat" cmpd="sng">
              <a:solidFill>
                <a:srgbClr val="000000"/>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defRPr/>
              </a:pPr>
              <a:endParaRPr lang="en-US" sz="1600">
                <a:latin typeface="+mn-lt"/>
                <a:cs typeface="Helvetica Light" charset="0"/>
              </a:endParaRPr>
            </a:p>
          </p:txBody>
        </p:sp>
      </p:grpSp>
      <p:grpSp>
        <p:nvGrpSpPr>
          <p:cNvPr id="17429" name="Group 21"/>
          <p:cNvGrpSpPr>
            <a:grpSpLocks/>
          </p:cNvGrpSpPr>
          <p:nvPr/>
        </p:nvGrpSpPr>
        <p:grpSpPr bwMode="auto">
          <a:xfrm>
            <a:off x="426035" y="3985429"/>
            <a:ext cx="8070236" cy="1161962"/>
            <a:chOff x="204758" y="0"/>
            <a:chExt cx="11478536" cy="1652234"/>
          </a:xfrm>
        </p:grpSpPr>
        <p:grpSp>
          <p:nvGrpSpPr>
            <p:cNvPr id="17425" name="Group 22"/>
            <p:cNvGrpSpPr>
              <a:grpSpLocks/>
            </p:cNvGrpSpPr>
            <p:nvPr/>
          </p:nvGrpSpPr>
          <p:grpSpPr bwMode="auto">
            <a:xfrm>
              <a:off x="204758" y="503135"/>
              <a:ext cx="4303164" cy="656854"/>
              <a:chOff x="204758" y="724"/>
              <a:chExt cx="4303164" cy="656853"/>
            </a:xfrm>
          </p:grpSpPr>
          <p:pic>
            <p:nvPicPr>
              <p:cNvPr id="17431" name="Picture 23" descr="pasted-image.pdf"/>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04758" y="100721"/>
                <a:ext cx="1975604" cy="556856"/>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17432" name="AutoShape 24"/>
              <p:cNvSpPr>
                <a:spLocks/>
              </p:cNvSpPr>
              <p:nvPr/>
            </p:nvSpPr>
            <p:spPr bwMode="auto">
              <a:xfrm>
                <a:off x="2754781" y="724"/>
                <a:ext cx="1753141" cy="6179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defRPr/>
                </a:pPr>
                <a:r>
                  <a:rPr lang="en-US" sz="2400" dirty="0">
                    <a:solidFill>
                      <a:srgbClr val="0365C0"/>
                    </a:solidFill>
                    <a:latin typeface="+mn-lt"/>
                    <a:cs typeface="Helvetica Light" charset="0"/>
                  </a:rPr>
                  <a:t>2.2 x 10</a:t>
                </a:r>
                <a:r>
                  <a:rPr lang="en-US" sz="2400" baseline="32000" dirty="0">
                    <a:solidFill>
                      <a:srgbClr val="0365C0"/>
                    </a:solidFill>
                    <a:latin typeface="+mn-lt"/>
                    <a:cs typeface="Helvetica Light" charset="0"/>
                  </a:rPr>
                  <a:t>-5</a:t>
                </a:r>
                <a:endParaRPr lang="en-US" sz="1600" dirty="0">
                  <a:latin typeface="+mn-lt"/>
                  <a:cs typeface="Helvetica Light" charset="0"/>
                </a:endParaRPr>
              </a:p>
            </p:txBody>
          </p:sp>
        </p:grpSp>
        <p:sp>
          <p:nvSpPr>
            <p:cNvPr id="17436" name="Line 28"/>
            <p:cNvSpPr>
              <a:spLocks noChangeShapeType="1"/>
            </p:cNvSpPr>
            <p:nvPr/>
          </p:nvSpPr>
          <p:spPr bwMode="auto">
            <a:xfrm flipV="1">
              <a:off x="333399" y="1652234"/>
              <a:ext cx="11349895" cy="0"/>
            </a:xfrm>
            <a:prstGeom prst="line">
              <a:avLst/>
            </a:prstGeom>
            <a:noFill/>
            <a:ln w="25400" cap="flat" cmpd="sng">
              <a:solidFill>
                <a:srgbClr val="000000"/>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defRPr/>
              </a:pPr>
              <a:endParaRPr lang="en-US" sz="1600">
                <a:latin typeface="+mn-lt"/>
                <a:cs typeface="Helvetica Light" charset="0"/>
              </a:endParaRPr>
            </a:p>
          </p:txBody>
        </p:sp>
        <p:sp>
          <p:nvSpPr>
            <p:cNvPr id="17437" name="Line 29"/>
            <p:cNvSpPr>
              <a:spLocks noChangeShapeType="1"/>
            </p:cNvSpPr>
            <p:nvPr/>
          </p:nvSpPr>
          <p:spPr bwMode="auto">
            <a:xfrm flipV="1">
              <a:off x="2443346" y="0"/>
              <a:ext cx="0" cy="1596702"/>
            </a:xfrm>
            <a:prstGeom prst="line">
              <a:avLst/>
            </a:prstGeom>
            <a:noFill/>
            <a:ln w="25400" cap="flat" cmpd="sng">
              <a:solidFill>
                <a:srgbClr val="000000"/>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defRPr/>
              </a:pPr>
              <a:endParaRPr lang="en-US" sz="1600">
                <a:latin typeface="+mn-lt"/>
                <a:cs typeface="Helvetica Light" charset="0"/>
              </a:endParaRPr>
            </a:p>
          </p:txBody>
        </p:sp>
        <p:sp>
          <p:nvSpPr>
            <p:cNvPr id="17438" name="Line 30"/>
            <p:cNvSpPr>
              <a:spLocks noChangeShapeType="1"/>
            </p:cNvSpPr>
            <p:nvPr/>
          </p:nvSpPr>
          <p:spPr bwMode="auto">
            <a:xfrm flipV="1">
              <a:off x="4740632" y="0"/>
              <a:ext cx="0" cy="1596702"/>
            </a:xfrm>
            <a:prstGeom prst="line">
              <a:avLst/>
            </a:prstGeom>
            <a:noFill/>
            <a:ln w="25400" cap="flat" cmpd="sng">
              <a:solidFill>
                <a:srgbClr val="000000"/>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defRPr/>
              </a:pPr>
              <a:endParaRPr lang="en-US" sz="1600">
                <a:latin typeface="+mn-lt"/>
                <a:cs typeface="Helvetica Light" charset="0"/>
              </a:endParaRPr>
            </a:p>
          </p:txBody>
        </p:sp>
        <p:sp>
          <p:nvSpPr>
            <p:cNvPr id="17439" name="Line 31"/>
            <p:cNvSpPr>
              <a:spLocks noChangeShapeType="1"/>
            </p:cNvSpPr>
            <p:nvPr/>
          </p:nvSpPr>
          <p:spPr bwMode="auto">
            <a:xfrm flipV="1">
              <a:off x="6914084" y="23807"/>
              <a:ext cx="0" cy="1596702"/>
            </a:xfrm>
            <a:prstGeom prst="line">
              <a:avLst/>
            </a:prstGeom>
            <a:noFill/>
            <a:ln w="25400" cap="flat" cmpd="sng">
              <a:solidFill>
                <a:srgbClr val="000000"/>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defRPr/>
              </a:pPr>
              <a:endParaRPr lang="en-US" sz="1600">
                <a:latin typeface="+mn-lt"/>
                <a:cs typeface="Helvetica Light" charset="0"/>
              </a:endParaRPr>
            </a:p>
          </p:txBody>
        </p:sp>
        <p:sp>
          <p:nvSpPr>
            <p:cNvPr id="17440" name="Line 32"/>
            <p:cNvSpPr>
              <a:spLocks noChangeShapeType="1"/>
            </p:cNvSpPr>
            <p:nvPr/>
          </p:nvSpPr>
          <p:spPr bwMode="auto">
            <a:xfrm flipV="1">
              <a:off x="9322503" y="9523"/>
              <a:ext cx="0" cy="1598288"/>
            </a:xfrm>
            <a:prstGeom prst="line">
              <a:avLst/>
            </a:prstGeom>
            <a:noFill/>
            <a:ln w="25400" cap="flat" cmpd="sng">
              <a:solidFill>
                <a:srgbClr val="000000"/>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defRPr/>
              </a:pPr>
              <a:endParaRPr lang="en-US" sz="1600">
                <a:latin typeface="+mn-lt"/>
                <a:cs typeface="Helvetica Light" charset="0"/>
              </a:endParaRPr>
            </a:p>
          </p:txBody>
        </p:sp>
      </p:grpSp>
      <p:grpSp>
        <p:nvGrpSpPr>
          <p:cNvPr id="17441" name="Group 33"/>
          <p:cNvGrpSpPr>
            <a:grpSpLocks/>
          </p:cNvGrpSpPr>
          <p:nvPr/>
        </p:nvGrpSpPr>
        <p:grpSpPr bwMode="auto">
          <a:xfrm>
            <a:off x="405959" y="5128430"/>
            <a:ext cx="8090312" cy="1139651"/>
            <a:chOff x="122214" y="0"/>
            <a:chExt cx="11505948" cy="1620509"/>
          </a:xfrm>
        </p:grpSpPr>
        <p:sp>
          <p:nvSpPr>
            <p:cNvPr id="17442" name="AutoShape 34"/>
            <p:cNvSpPr>
              <a:spLocks/>
            </p:cNvSpPr>
            <p:nvPr/>
          </p:nvSpPr>
          <p:spPr bwMode="auto">
            <a:xfrm>
              <a:off x="7599183" y="514246"/>
              <a:ext cx="1236737" cy="57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defRPr/>
              </a:pPr>
              <a:r>
                <a:rPr lang="en-US" sz="2400" dirty="0" smtClean="0">
                  <a:latin typeface="+mn-lt"/>
                  <a:cs typeface="Helvetica Light" charset="0"/>
                </a:rPr>
                <a:t>1.36</a:t>
              </a:r>
              <a:endParaRPr lang="en-US" sz="2400" dirty="0">
                <a:latin typeface="+mn-lt"/>
                <a:cs typeface="Helvetica Light" charset="0"/>
              </a:endParaRPr>
            </a:p>
          </p:txBody>
        </p:sp>
        <p:sp>
          <p:nvSpPr>
            <p:cNvPr id="17443" name="AutoShape 35"/>
            <p:cNvSpPr>
              <a:spLocks/>
            </p:cNvSpPr>
            <p:nvPr/>
          </p:nvSpPr>
          <p:spPr bwMode="auto">
            <a:xfrm>
              <a:off x="10124834" y="514244"/>
              <a:ext cx="1101495" cy="68131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defRPr/>
              </a:pPr>
              <a:r>
                <a:rPr lang="en-US" sz="2400" dirty="0" smtClean="0">
                  <a:latin typeface="+mn-lt"/>
                  <a:cs typeface="Helvetica Light" charset="0"/>
                </a:rPr>
                <a:t>0.96</a:t>
              </a:r>
              <a:endParaRPr lang="en-US" sz="2400" dirty="0">
                <a:latin typeface="+mn-lt"/>
                <a:cs typeface="Helvetica Light" charset="0"/>
              </a:endParaRPr>
            </a:p>
          </p:txBody>
        </p:sp>
        <p:sp>
          <p:nvSpPr>
            <p:cNvPr id="17444" name="Line 36"/>
            <p:cNvSpPr>
              <a:spLocks noChangeShapeType="1"/>
            </p:cNvSpPr>
            <p:nvPr/>
          </p:nvSpPr>
          <p:spPr bwMode="auto">
            <a:xfrm flipV="1">
              <a:off x="279393" y="1620509"/>
              <a:ext cx="11348769" cy="0"/>
            </a:xfrm>
            <a:prstGeom prst="line">
              <a:avLst/>
            </a:prstGeom>
            <a:noFill/>
            <a:ln w="25400" cap="flat" cmpd="sng">
              <a:solidFill>
                <a:srgbClr val="000000"/>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defRPr/>
              </a:pPr>
              <a:endParaRPr lang="en-US" sz="1600">
                <a:latin typeface="+mn-lt"/>
                <a:cs typeface="Helvetica Light" charset="0"/>
              </a:endParaRPr>
            </a:p>
          </p:txBody>
        </p:sp>
        <p:sp>
          <p:nvSpPr>
            <p:cNvPr id="17445" name="Line 37"/>
            <p:cNvSpPr>
              <a:spLocks noChangeShapeType="1"/>
            </p:cNvSpPr>
            <p:nvPr/>
          </p:nvSpPr>
          <p:spPr bwMode="auto">
            <a:xfrm flipV="1">
              <a:off x="2389131" y="0"/>
              <a:ext cx="0" cy="1596702"/>
            </a:xfrm>
            <a:prstGeom prst="line">
              <a:avLst/>
            </a:prstGeom>
            <a:noFill/>
            <a:ln w="25400" cap="flat" cmpd="sng">
              <a:solidFill>
                <a:srgbClr val="000000"/>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defRPr/>
              </a:pPr>
              <a:endParaRPr lang="en-US" sz="1600">
                <a:latin typeface="+mn-lt"/>
                <a:cs typeface="Helvetica Light" charset="0"/>
              </a:endParaRPr>
            </a:p>
          </p:txBody>
        </p:sp>
        <p:sp>
          <p:nvSpPr>
            <p:cNvPr id="17446" name="Line 38"/>
            <p:cNvSpPr>
              <a:spLocks noChangeShapeType="1"/>
            </p:cNvSpPr>
            <p:nvPr/>
          </p:nvSpPr>
          <p:spPr bwMode="auto">
            <a:xfrm flipV="1">
              <a:off x="4684602" y="0"/>
              <a:ext cx="0" cy="1596702"/>
            </a:xfrm>
            <a:prstGeom prst="line">
              <a:avLst/>
            </a:prstGeom>
            <a:noFill/>
            <a:ln w="25400" cap="flat" cmpd="sng">
              <a:solidFill>
                <a:srgbClr val="000000"/>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defRPr/>
              </a:pPr>
              <a:endParaRPr lang="en-US" sz="1600">
                <a:latin typeface="+mn-lt"/>
                <a:cs typeface="Helvetica Light" charset="0"/>
              </a:endParaRPr>
            </a:p>
          </p:txBody>
        </p:sp>
        <p:sp>
          <p:nvSpPr>
            <p:cNvPr id="17447" name="Line 39"/>
            <p:cNvSpPr>
              <a:spLocks noChangeShapeType="1"/>
            </p:cNvSpPr>
            <p:nvPr/>
          </p:nvSpPr>
          <p:spPr bwMode="auto">
            <a:xfrm flipV="1">
              <a:off x="6859425" y="23807"/>
              <a:ext cx="0" cy="1596702"/>
            </a:xfrm>
            <a:prstGeom prst="line">
              <a:avLst/>
            </a:prstGeom>
            <a:noFill/>
            <a:ln w="25400" cap="flat" cmpd="sng">
              <a:solidFill>
                <a:srgbClr val="000000"/>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defRPr/>
              </a:pPr>
              <a:endParaRPr lang="en-US" sz="1600">
                <a:latin typeface="+mn-lt"/>
                <a:cs typeface="Helvetica Light" charset="0"/>
              </a:endParaRPr>
            </a:p>
          </p:txBody>
        </p:sp>
        <p:sp>
          <p:nvSpPr>
            <p:cNvPr id="17448" name="Line 40"/>
            <p:cNvSpPr>
              <a:spLocks noChangeShapeType="1"/>
            </p:cNvSpPr>
            <p:nvPr/>
          </p:nvSpPr>
          <p:spPr bwMode="auto">
            <a:xfrm flipV="1">
              <a:off x="9267605" y="9523"/>
              <a:ext cx="0" cy="1598288"/>
            </a:xfrm>
            <a:prstGeom prst="line">
              <a:avLst/>
            </a:prstGeom>
            <a:noFill/>
            <a:ln w="25400" cap="flat" cmpd="sng">
              <a:solidFill>
                <a:srgbClr val="000000"/>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defRPr/>
              </a:pPr>
              <a:endParaRPr lang="en-US" sz="1600">
                <a:latin typeface="+mn-lt"/>
                <a:cs typeface="Helvetica Light" charset="0"/>
              </a:endParaRPr>
            </a:p>
          </p:txBody>
        </p:sp>
        <p:pic>
          <p:nvPicPr>
            <p:cNvPr id="17449" name="Picture 41" descr="pasted-image.pdf"/>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122214" y="250772"/>
              <a:ext cx="2020560" cy="129431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grpSp>
      <p:sp>
        <p:nvSpPr>
          <p:cNvPr id="4" name="Title 3"/>
          <p:cNvSpPr>
            <a:spLocks noGrp="1"/>
          </p:cNvSpPr>
          <p:nvPr>
            <p:ph type="title"/>
          </p:nvPr>
        </p:nvSpPr>
        <p:spPr/>
        <p:txBody>
          <a:bodyPr/>
          <a:lstStyle/>
          <a:p>
            <a:r>
              <a:rPr lang="en-US" sz="3600" dirty="0">
                <a:cs typeface="Helvetica Light" charset="0"/>
              </a:rPr>
              <a:t>Encoding meaning in vector </a:t>
            </a:r>
            <a:r>
              <a:rPr lang="en-US" sz="3600" dirty="0" smtClean="0">
                <a:cs typeface="Helvetica Light" charset="0"/>
              </a:rPr>
              <a:t>differences</a:t>
            </a:r>
            <a:br>
              <a:rPr lang="en-US" sz="3600" dirty="0" smtClean="0">
                <a:cs typeface="Helvetica Light" charset="0"/>
              </a:rPr>
            </a:br>
            <a:r>
              <a:rPr lang="en-US" sz="2600" dirty="0">
                <a:solidFill>
                  <a:schemeClr val="accent4"/>
                </a:solidFill>
              </a:rPr>
              <a:t>[Pennington, Socher, and Manning, EMNLP 2014]</a:t>
            </a:r>
            <a:endParaRPr lang="en-US" sz="2600" dirty="0"/>
          </a:p>
        </p:txBody>
      </p:sp>
      <p:sp>
        <p:nvSpPr>
          <p:cNvPr id="45" name="AutoShape 7"/>
          <p:cNvSpPr>
            <a:spLocks/>
          </p:cNvSpPr>
          <p:nvPr/>
        </p:nvSpPr>
        <p:spPr bwMode="auto">
          <a:xfrm>
            <a:off x="2218884" y="5520954"/>
            <a:ext cx="1288611" cy="442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41834" tIns="41834" rIns="41834" bIns="41834" anchor="ctr"/>
          <a:lstStyle/>
          <a:p>
            <a:pPr>
              <a:defRPr/>
            </a:pPr>
            <a:r>
              <a:rPr lang="en-US" sz="2400" dirty="0">
                <a:solidFill>
                  <a:srgbClr val="C82506"/>
                </a:solidFill>
                <a:latin typeface="+mn-lt"/>
                <a:cs typeface="Helvetica Light" charset="0"/>
              </a:rPr>
              <a:t>8.9</a:t>
            </a:r>
            <a:endParaRPr lang="en-US" dirty="0">
              <a:latin typeface="+mn-lt"/>
              <a:cs typeface="Helvetica Light" charset="0"/>
            </a:endParaRPr>
          </a:p>
        </p:txBody>
      </p:sp>
      <p:sp>
        <p:nvSpPr>
          <p:cNvPr id="46" name="AutoShape 7"/>
          <p:cNvSpPr>
            <a:spLocks/>
          </p:cNvSpPr>
          <p:nvPr/>
        </p:nvSpPr>
        <p:spPr bwMode="auto">
          <a:xfrm>
            <a:off x="3731601" y="4331689"/>
            <a:ext cx="1288611" cy="442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41834" tIns="41834" rIns="41834" bIns="41834" anchor="ctr"/>
          <a:lstStyle/>
          <a:p>
            <a:pPr>
              <a:defRPr/>
            </a:pPr>
            <a:r>
              <a:rPr lang="en-US" sz="2400" dirty="0">
                <a:solidFill>
                  <a:srgbClr val="C82506"/>
                </a:solidFill>
                <a:latin typeface="+mn-lt"/>
                <a:cs typeface="Helvetica Light" charset="0"/>
              </a:rPr>
              <a:t>7.8 x 10</a:t>
            </a:r>
            <a:r>
              <a:rPr lang="en-US" sz="2400" baseline="32000" dirty="0">
                <a:solidFill>
                  <a:srgbClr val="C82506"/>
                </a:solidFill>
                <a:latin typeface="+mn-lt"/>
                <a:cs typeface="Helvetica Light" charset="0"/>
              </a:rPr>
              <a:t>-4</a:t>
            </a:r>
            <a:endParaRPr lang="en-US" dirty="0">
              <a:latin typeface="+mn-lt"/>
              <a:cs typeface="Helvetica Light" charset="0"/>
            </a:endParaRPr>
          </a:p>
        </p:txBody>
      </p:sp>
      <p:sp>
        <p:nvSpPr>
          <p:cNvPr id="47" name="AutoShape 7"/>
          <p:cNvSpPr>
            <a:spLocks/>
          </p:cNvSpPr>
          <p:nvPr/>
        </p:nvSpPr>
        <p:spPr bwMode="auto">
          <a:xfrm>
            <a:off x="5300345" y="4331689"/>
            <a:ext cx="1288611" cy="442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41834" tIns="41834" rIns="41834" bIns="41834" anchor="ctr"/>
          <a:lstStyle/>
          <a:p>
            <a:pPr>
              <a:defRPr/>
            </a:pPr>
            <a:r>
              <a:rPr lang="en-US" sz="2400" dirty="0">
                <a:solidFill>
                  <a:srgbClr val="C82506"/>
                </a:solidFill>
                <a:latin typeface="+mn-lt"/>
                <a:cs typeface="Helvetica Light" charset="0"/>
              </a:rPr>
              <a:t>2.2 x 10</a:t>
            </a:r>
            <a:r>
              <a:rPr lang="en-US" sz="2400" baseline="32000" dirty="0">
                <a:solidFill>
                  <a:srgbClr val="C82506"/>
                </a:solidFill>
                <a:latin typeface="+mn-lt"/>
                <a:cs typeface="Helvetica Light" charset="0"/>
              </a:rPr>
              <a:t>-3</a:t>
            </a:r>
            <a:endParaRPr lang="en-US" dirty="0">
              <a:latin typeface="+mn-lt"/>
              <a:cs typeface="Helvetica Light" charset="0"/>
            </a:endParaRPr>
          </a:p>
        </p:txBody>
      </p:sp>
      <p:sp>
        <p:nvSpPr>
          <p:cNvPr id="48" name="AutoShape 7"/>
          <p:cNvSpPr>
            <a:spLocks/>
          </p:cNvSpPr>
          <p:nvPr/>
        </p:nvSpPr>
        <p:spPr bwMode="auto">
          <a:xfrm>
            <a:off x="5300345" y="3429000"/>
            <a:ext cx="1288611" cy="442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41834" tIns="41834" rIns="41834" bIns="41834" anchor="ctr"/>
          <a:lstStyle/>
          <a:p>
            <a:pPr>
              <a:defRPr/>
            </a:pPr>
            <a:r>
              <a:rPr lang="en-US" sz="2400" dirty="0">
                <a:solidFill>
                  <a:srgbClr val="C82506"/>
                </a:solidFill>
                <a:latin typeface="+mn-lt"/>
                <a:cs typeface="Helvetica Light" charset="0"/>
              </a:rPr>
              <a:t>3.0 x 10</a:t>
            </a:r>
            <a:r>
              <a:rPr lang="en-US" sz="2400" baseline="32000" dirty="0">
                <a:solidFill>
                  <a:srgbClr val="C82506"/>
                </a:solidFill>
                <a:latin typeface="+mn-lt"/>
                <a:cs typeface="Helvetica Light" charset="0"/>
              </a:rPr>
              <a:t>-3</a:t>
            </a:r>
            <a:endParaRPr lang="en-US" dirty="0">
              <a:latin typeface="+mn-lt"/>
              <a:cs typeface="Helvetica Light" charset="0"/>
            </a:endParaRPr>
          </a:p>
        </p:txBody>
      </p:sp>
      <p:sp>
        <p:nvSpPr>
          <p:cNvPr id="49" name="AutoShape 24"/>
          <p:cNvSpPr>
            <a:spLocks/>
          </p:cNvSpPr>
          <p:nvPr/>
        </p:nvSpPr>
        <p:spPr bwMode="auto">
          <a:xfrm>
            <a:off x="7093194" y="3429000"/>
            <a:ext cx="1232584" cy="4345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41834" tIns="41834" rIns="41834" bIns="41834" anchor="ctr"/>
          <a:lstStyle/>
          <a:p>
            <a:pPr>
              <a:defRPr/>
            </a:pPr>
            <a:r>
              <a:rPr lang="en-US" sz="2400" dirty="0">
                <a:solidFill>
                  <a:srgbClr val="0365C0"/>
                </a:solidFill>
                <a:latin typeface="+mn-lt"/>
                <a:cs typeface="Helvetica Light" charset="0"/>
              </a:rPr>
              <a:t>1.7 x 10</a:t>
            </a:r>
            <a:r>
              <a:rPr lang="en-US" sz="2400" baseline="32000" dirty="0">
                <a:solidFill>
                  <a:srgbClr val="0365C0"/>
                </a:solidFill>
                <a:latin typeface="+mn-lt"/>
                <a:cs typeface="Helvetica Light" charset="0"/>
              </a:rPr>
              <a:t>-5</a:t>
            </a:r>
            <a:endParaRPr lang="en-US" dirty="0">
              <a:latin typeface="+mn-lt"/>
              <a:cs typeface="Helvetica Light" charset="0"/>
            </a:endParaRPr>
          </a:p>
        </p:txBody>
      </p:sp>
      <p:sp>
        <p:nvSpPr>
          <p:cNvPr id="50" name="AutoShape 24"/>
          <p:cNvSpPr>
            <a:spLocks/>
          </p:cNvSpPr>
          <p:nvPr/>
        </p:nvSpPr>
        <p:spPr bwMode="auto">
          <a:xfrm>
            <a:off x="7093194" y="4400264"/>
            <a:ext cx="1232584" cy="4345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41834" tIns="41834" rIns="41834" bIns="41834" anchor="ctr"/>
          <a:lstStyle/>
          <a:p>
            <a:pPr>
              <a:defRPr/>
            </a:pPr>
            <a:r>
              <a:rPr lang="en-US" sz="2400" dirty="0">
                <a:solidFill>
                  <a:srgbClr val="0365C0"/>
                </a:solidFill>
                <a:latin typeface="+mn-lt"/>
                <a:cs typeface="Helvetica Light" charset="0"/>
              </a:rPr>
              <a:t>1.8 x 10</a:t>
            </a:r>
            <a:r>
              <a:rPr lang="en-US" sz="2400" baseline="32000" dirty="0">
                <a:solidFill>
                  <a:srgbClr val="0365C0"/>
                </a:solidFill>
                <a:latin typeface="+mn-lt"/>
                <a:cs typeface="Helvetica Light" charset="0"/>
              </a:rPr>
              <a:t>-5</a:t>
            </a:r>
            <a:endParaRPr lang="en-US" dirty="0">
              <a:latin typeface="+mn-lt"/>
              <a:cs typeface="Helvetica Light" charset="0"/>
            </a:endParaRPr>
          </a:p>
        </p:txBody>
      </p:sp>
      <p:sp>
        <p:nvSpPr>
          <p:cNvPr id="51" name="AutoShape 24"/>
          <p:cNvSpPr>
            <a:spLocks/>
          </p:cNvSpPr>
          <p:nvPr/>
        </p:nvSpPr>
        <p:spPr bwMode="auto">
          <a:xfrm>
            <a:off x="3731601" y="3429000"/>
            <a:ext cx="1232584" cy="4345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41834" tIns="41834" rIns="41834" bIns="41834" anchor="ctr"/>
          <a:lstStyle/>
          <a:p>
            <a:pPr>
              <a:defRPr/>
            </a:pPr>
            <a:r>
              <a:rPr lang="en-US" sz="2400" dirty="0">
                <a:solidFill>
                  <a:srgbClr val="0365C0"/>
                </a:solidFill>
                <a:latin typeface="+mn-lt"/>
                <a:cs typeface="Helvetica Light" charset="0"/>
              </a:rPr>
              <a:t>6.6 x 10</a:t>
            </a:r>
            <a:r>
              <a:rPr lang="en-US" sz="2400" baseline="32000" dirty="0">
                <a:solidFill>
                  <a:srgbClr val="0365C0"/>
                </a:solidFill>
                <a:latin typeface="+mn-lt"/>
                <a:cs typeface="Helvetica Light" charset="0"/>
              </a:rPr>
              <a:t>-5</a:t>
            </a:r>
            <a:endParaRPr lang="en-US" dirty="0">
              <a:latin typeface="+mn-lt"/>
              <a:cs typeface="Helvetica Light" charset="0"/>
            </a:endParaRPr>
          </a:p>
        </p:txBody>
      </p:sp>
      <p:sp>
        <p:nvSpPr>
          <p:cNvPr id="52" name="AutoShape 24"/>
          <p:cNvSpPr>
            <a:spLocks/>
          </p:cNvSpPr>
          <p:nvPr/>
        </p:nvSpPr>
        <p:spPr bwMode="auto">
          <a:xfrm>
            <a:off x="3731601" y="5534669"/>
            <a:ext cx="1232584" cy="4345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41834" tIns="41834" rIns="41834" bIns="41834" anchor="ctr"/>
          <a:lstStyle/>
          <a:p>
            <a:pPr>
              <a:defRPr/>
            </a:pPr>
            <a:r>
              <a:rPr lang="en-US" sz="2400" dirty="0">
                <a:solidFill>
                  <a:srgbClr val="0365C0"/>
                </a:solidFill>
                <a:latin typeface="+mn-lt"/>
                <a:cs typeface="Helvetica Light" charset="0"/>
              </a:rPr>
              <a:t>8.5 x 10</a:t>
            </a:r>
            <a:r>
              <a:rPr lang="en-US" sz="2400" baseline="32000" dirty="0">
                <a:solidFill>
                  <a:srgbClr val="0365C0"/>
                </a:solidFill>
                <a:latin typeface="+mn-lt"/>
                <a:cs typeface="Helvetica Light" charset="0"/>
              </a:rPr>
              <a:t>-2</a:t>
            </a:r>
            <a:endParaRPr lang="en-US" dirty="0">
              <a:latin typeface="+mn-lt"/>
              <a:cs typeface="Helvetica Light" charset="0"/>
            </a:endParaRPr>
          </a:p>
        </p:txBody>
      </p:sp>
    </p:spTree>
    <p:extLst>
      <p:ext uri="{BB962C8B-B14F-4D97-AF65-F5344CB8AC3E}">
        <p14:creationId xmlns:p14="http://schemas.microsoft.com/office/powerpoint/2010/main" val="1530110705"/>
      </p:ext>
    </p:extLst>
  </p:cSld>
  <p:clrMapOvr>
    <a:masterClrMapping/>
  </p:clrMapOvr>
  <p:transition spd="med"/>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1240" y="508000"/>
            <a:ext cx="8567960" cy="863600"/>
          </a:xfrm>
        </p:spPr>
        <p:txBody>
          <a:bodyPr/>
          <a:lstStyle/>
          <a:p>
            <a:r>
              <a:rPr lang="en-US" sz="2800" dirty="0" err="1" smtClean="0"/>
              <a:t>GloVe</a:t>
            </a:r>
            <a:r>
              <a:rPr lang="en-US" sz="2800" dirty="0" smtClean="0"/>
              <a:t>: A new </a:t>
            </a:r>
            <a:r>
              <a:rPr lang="en-US" sz="2800" dirty="0"/>
              <a:t>model for learning </a:t>
            </a:r>
            <a:r>
              <a:rPr lang="en-US" sz="2800" dirty="0" smtClean="0"/>
              <a:t>word representations</a:t>
            </a:r>
            <a:br>
              <a:rPr lang="en-US" sz="2800" dirty="0" smtClean="0"/>
            </a:br>
            <a:r>
              <a:rPr lang="en-US" sz="2600" dirty="0">
                <a:solidFill>
                  <a:schemeClr val="accent4"/>
                </a:solidFill>
              </a:rPr>
              <a:t>[</a:t>
            </a:r>
            <a:r>
              <a:rPr lang="en-US" sz="2600" dirty="0" smtClean="0">
                <a:solidFill>
                  <a:schemeClr val="accent4"/>
                </a:solidFill>
              </a:rPr>
              <a:t>Pennington, Socher, and Manning, </a:t>
            </a:r>
            <a:r>
              <a:rPr lang="en-US" sz="2600" dirty="0">
                <a:solidFill>
                  <a:schemeClr val="accent4"/>
                </a:solidFill>
              </a:rPr>
              <a:t>EMNLP 2014]</a:t>
            </a:r>
          </a:p>
        </p:txBody>
      </p:sp>
      <p:pic>
        <p:nvPicPr>
          <p:cNvPr id="10" name="Picture 4" descr="pasted-image.pdf"/>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611070" y="2532448"/>
            <a:ext cx="2754639" cy="47318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pic>
        <p:nvPicPr>
          <p:cNvPr id="11" name="Picture 7" descr="pasted-image.pdf"/>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2611070" y="3254670"/>
            <a:ext cx="4052587" cy="107088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grpSp>
        <p:nvGrpSpPr>
          <p:cNvPr id="5" name="Group 4"/>
          <p:cNvGrpSpPr/>
          <p:nvPr/>
        </p:nvGrpSpPr>
        <p:grpSpPr>
          <a:xfrm>
            <a:off x="271240" y="4176126"/>
            <a:ext cx="8726857" cy="2465518"/>
            <a:chOff x="368905" y="4259262"/>
            <a:chExt cx="11869132" cy="2514600"/>
          </a:xfrm>
        </p:grpSpPr>
        <p:grpSp>
          <p:nvGrpSpPr>
            <p:cNvPr id="20482" name="Group 2"/>
            <p:cNvGrpSpPr>
              <a:grpSpLocks/>
            </p:cNvGrpSpPr>
            <p:nvPr/>
          </p:nvGrpSpPr>
          <p:grpSpPr bwMode="auto">
            <a:xfrm>
              <a:off x="7900318" y="4898101"/>
              <a:ext cx="4032919" cy="1494761"/>
              <a:chOff x="215133" y="0"/>
              <a:chExt cx="4218184" cy="2085396"/>
            </a:xfrm>
          </p:grpSpPr>
          <p:pic>
            <p:nvPicPr>
              <p:cNvPr id="20483" name="Picture 3" descr="f_plot.pdf"/>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1124208" y="0"/>
                <a:ext cx="3309109" cy="2085396"/>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pic>
            <p:nvPicPr>
              <p:cNvPr id="20484" name="Picture 4" descr="pasted-image.pdf"/>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215133" y="649602"/>
                <a:ext cx="711363" cy="43201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grpSp>
        <p:sp>
          <p:nvSpPr>
            <p:cNvPr id="20486" name="AutoShape 6"/>
            <p:cNvSpPr>
              <a:spLocks/>
            </p:cNvSpPr>
            <p:nvPr/>
          </p:nvSpPr>
          <p:spPr bwMode="auto">
            <a:xfrm>
              <a:off x="368905" y="4652321"/>
              <a:ext cx="11507383" cy="10564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43368" tIns="43368" rIns="43368" bIns="43368" anchor="ctr"/>
            <a:lstStyle/>
            <a:p>
              <a:pPr marL="133926" indent="-133926">
                <a:buSzPct val="100000"/>
                <a:buFontTx/>
                <a:buChar char="•"/>
                <a:defRPr/>
              </a:pPr>
              <a:endParaRPr lang="en-US" dirty="0">
                <a:cs typeface="Helvetica Light" charset="0"/>
              </a:endParaRPr>
            </a:p>
          </p:txBody>
        </p:sp>
        <p:grpSp>
          <p:nvGrpSpPr>
            <p:cNvPr id="8" name="Group 7"/>
            <p:cNvGrpSpPr/>
            <p:nvPr/>
          </p:nvGrpSpPr>
          <p:grpSpPr>
            <a:xfrm>
              <a:off x="8732837" y="4259262"/>
              <a:ext cx="3505200" cy="2514600"/>
              <a:chOff x="8732837" y="4259262"/>
              <a:chExt cx="3505200" cy="2514600"/>
            </a:xfrm>
          </p:grpSpPr>
          <p:pic>
            <p:nvPicPr>
              <p:cNvPr id="6" name="Picture 5"/>
              <p:cNvPicPr>
                <a:picLocks noChangeAspect="1"/>
              </p:cNvPicPr>
              <p:nvPr/>
            </p:nvPicPr>
            <p:blipFill>
              <a:blip r:embed="rId7"/>
              <a:stretch>
                <a:fillRect/>
              </a:stretch>
            </p:blipFill>
            <p:spPr>
              <a:xfrm>
                <a:off x="8732837" y="4792662"/>
                <a:ext cx="2789237" cy="1708722"/>
              </a:xfrm>
              <a:prstGeom prst="rect">
                <a:avLst/>
              </a:prstGeom>
            </p:spPr>
          </p:pic>
          <p:sp>
            <p:nvSpPr>
              <p:cNvPr id="7" name="Rectangle 6"/>
              <p:cNvSpPr/>
              <p:nvPr/>
            </p:nvSpPr>
            <p:spPr bwMode="auto">
              <a:xfrm>
                <a:off x="11476037" y="4259262"/>
                <a:ext cx="762000" cy="2514600"/>
              </a:xfrm>
              <a:prstGeom prst="rect">
                <a:avLst/>
              </a:prstGeom>
              <a:solidFill>
                <a:schemeClr val="bg1"/>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defTabSz="753008"/>
                <a:endParaRPr lang="en-US" sz="2000" dirty="0">
                  <a:latin typeface="+mn-lt"/>
                </a:endParaRPr>
              </a:p>
            </p:txBody>
          </p:sp>
        </p:grpSp>
        <p:pic>
          <p:nvPicPr>
            <p:cNvPr id="3" name="Picture 2"/>
            <p:cNvPicPr>
              <a:picLocks noChangeAspect="1"/>
            </p:cNvPicPr>
            <p:nvPr/>
          </p:nvPicPr>
          <p:blipFill>
            <a:blip r:embed="rId8"/>
            <a:stretch>
              <a:fillRect/>
            </a:stretch>
          </p:blipFill>
          <p:spPr>
            <a:xfrm>
              <a:off x="503237" y="4868862"/>
              <a:ext cx="6849709" cy="1295567"/>
            </a:xfrm>
            <a:prstGeom prst="rect">
              <a:avLst/>
            </a:prstGeom>
          </p:spPr>
        </p:pic>
      </p:grpSp>
      <p:pic>
        <p:nvPicPr>
          <p:cNvPr id="12" name="Picture 11"/>
          <p:cNvPicPr>
            <a:picLocks noChangeAspect="1"/>
          </p:cNvPicPr>
          <p:nvPr/>
        </p:nvPicPr>
        <p:blipFill>
          <a:blip r:embed="rId9"/>
          <a:stretch>
            <a:fillRect/>
          </a:stretch>
        </p:blipFill>
        <p:spPr>
          <a:xfrm>
            <a:off x="7485380" y="1600200"/>
            <a:ext cx="1288611" cy="1237394"/>
          </a:xfrm>
          <a:prstGeom prst="rect">
            <a:avLst/>
          </a:prstGeom>
        </p:spPr>
      </p:pic>
    </p:spTree>
    <p:extLst>
      <p:ext uri="{BB962C8B-B14F-4D97-AF65-F5344CB8AC3E}">
        <p14:creationId xmlns:p14="http://schemas.microsoft.com/office/powerpoint/2010/main" val="45394611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AutoShape 2"/>
          <p:cNvSpPr>
            <a:spLocks/>
          </p:cNvSpPr>
          <p:nvPr/>
        </p:nvSpPr>
        <p:spPr bwMode="auto">
          <a:xfrm>
            <a:off x="370008" y="2160837"/>
            <a:ext cx="3691562" cy="44632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5714" tIns="35714" rIns="35714" bIns="35714" anchor="ctr"/>
          <a:lstStyle/>
          <a:p>
            <a:pPr algn="l">
              <a:defRPr/>
            </a:pPr>
            <a:r>
              <a:rPr lang="en-US" dirty="0">
                <a:latin typeface="+mn-lt"/>
                <a:cs typeface="Helvetica Light" charset="0"/>
              </a:rPr>
              <a:t>Nearest words to</a:t>
            </a:r>
            <a:r>
              <a:rPr lang="en-US" dirty="0">
                <a:solidFill>
                  <a:srgbClr val="0365C0"/>
                </a:solidFill>
                <a:latin typeface="+mn-lt"/>
                <a:cs typeface="Helvetica Light" charset="0"/>
              </a:rPr>
              <a:t> frog</a:t>
            </a:r>
            <a:r>
              <a:rPr lang="en-US" dirty="0">
                <a:latin typeface="+mn-lt"/>
                <a:cs typeface="Helvetica Light" charset="0"/>
              </a:rPr>
              <a:t>:</a:t>
            </a:r>
          </a:p>
        </p:txBody>
      </p:sp>
      <p:sp>
        <p:nvSpPr>
          <p:cNvPr id="12291" name="AutoShape 3"/>
          <p:cNvSpPr>
            <a:spLocks/>
          </p:cNvSpPr>
          <p:nvPr/>
        </p:nvSpPr>
        <p:spPr bwMode="auto">
          <a:xfrm>
            <a:off x="829345" y="2661047"/>
            <a:ext cx="2986981" cy="353232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5714" tIns="35714" rIns="35714" bIns="35714" anchor="ctr"/>
          <a:lstStyle/>
          <a:p>
            <a:pPr algn="l">
              <a:defRPr/>
            </a:pPr>
            <a:r>
              <a:rPr lang="en-US" dirty="0">
                <a:latin typeface="+mn-lt"/>
                <a:cs typeface="Helvetica Light" charset="0"/>
              </a:rPr>
              <a:t>1. frogs</a:t>
            </a:r>
          </a:p>
          <a:p>
            <a:pPr algn="l">
              <a:defRPr/>
            </a:pPr>
            <a:r>
              <a:rPr lang="en-US" dirty="0">
                <a:latin typeface="+mn-lt"/>
                <a:cs typeface="Helvetica Light" charset="0"/>
              </a:rPr>
              <a:t>2. toad</a:t>
            </a:r>
          </a:p>
          <a:p>
            <a:pPr algn="l">
              <a:defRPr/>
            </a:pPr>
            <a:r>
              <a:rPr lang="en-US" dirty="0">
                <a:latin typeface="+mn-lt"/>
                <a:cs typeface="Helvetica Light" charset="0"/>
              </a:rPr>
              <a:t>3. </a:t>
            </a:r>
            <a:r>
              <a:rPr lang="en-US" dirty="0" err="1">
                <a:latin typeface="+mn-lt"/>
                <a:cs typeface="Helvetica Light" charset="0"/>
              </a:rPr>
              <a:t>litoria</a:t>
            </a:r>
            <a:endParaRPr lang="en-US" dirty="0">
              <a:latin typeface="+mn-lt"/>
              <a:cs typeface="Helvetica Light" charset="0"/>
            </a:endParaRPr>
          </a:p>
          <a:p>
            <a:pPr algn="l">
              <a:defRPr/>
            </a:pPr>
            <a:r>
              <a:rPr lang="en-US" dirty="0">
                <a:latin typeface="+mn-lt"/>
                <a:cs typeface="Helvetica Light" charset="0"/>
              </a:rPr>
              <a:t>4. </a:t>
            </a:r>
            <a:r>
              <a:rPr lang="en-US" dirty="0" err="1">
                <a:latin typeface="+mn-lt"/>
                <a:cs typeface="Helvetica Light" charset="0"/>
              </a:rPr>
              <a:t>leptodactylidae</a:t>
            </a:r>
            <a:endParaRPr lang="en-US" dirty="0">
              <a:latin typeface="+mn-lt"/>
              <a:cs typeface="Helvetica Light" charset="0"/>
            </a:endParaRPr>
          </a:p>
          <a:p>
            <a:pPr algn="l">
              <a:defRPr/>
            </a:pPr>
            <a:r>
              <a:rPr lang="en-US" dirty="0">
                <a:latin typeface="+mn-lt"/>
                <a:cs typeface="Helvetica Light" charset="0"/>
              </a:rPr>
              <a:t>5. </a:t>
            </a:r>
            <a:r>
              <a:rPr lang="en-US" dirty="0" err="1">
                <a:latin typeface="+mn-lt"/>
                <a:cs typeface="Helvetica Light" charset="0"/>
              </a:rPr>
              <a:t>rana</a:t>
            </a:r>
            <a:endParaRPr lang="en-US" dirty="0">
              <a:latin typeface="+mn-lt"/>
              <a:cs typeface="Helvetica Light" charset="0"/>
            </a:endParaRPr>
          </a:p>
          <a:p>
            <a:pPr algn="l">
              <a:defRPr/>
            </a:pPr>
            <a:r>
              <a:rPr lang="en-US" dirty="0">
                <a:latin typeface="+mn-lt"/>
                <a:cs typeface="Helvetica Light" charset="0"/>
              </a:rPr>
              <a:t>6. lizard</a:t>
            </a:r>
          </a:p>
          <a:p>
            <a:pPr algn="l">
              <a:defRPr/>
            </a:pPr>
            <a:r>
              <a:rPr lang="en-US" dirty="0">
                <a:latin typeface="+mn-lt"/>
                <a:cs typeface="Helvetica Light" charset="0"/>
              </a:rPr>
              <a:t>7. </a:t>
            </a:r>
            <a:r>
              <a:rPr lang="en-US" dirty="0" err="1">
                <a:latin typeface="+mn-lt"/>
                <a:cs typeface="Helvetica Light" charset="0"/>
              </a:rPr>
              <a:t>eleutherodactylus</a:t>
            </a:r>
            <a:endParaRPr lang="en-US" dirty="0">
              <a:latin typeface="+mn-lt"/>
              <a:cs typeface="Helvetica Light" charset="0"/>
            </a:endParaRPr>
          </a:p>
        </p:txBody>
      </p:sp>
      <p:sp>
        <p:nvSpPr>
          <p:cNvPr id="2" name="Title 1"/>
          <p:cNvSpPr>
            <a:spLocks noGrp="1"/>
          </p:cNvSpPr>
          <p:nvPr>
            <p:ph type="title"/>
          </p:nvPr>
        </p:nvSpPr>
        <p:spPr/>
        <p:txBody>
          <a:bodyPr/>
          <a:lstStyle/>
          <a:p>
            <a:r>
              <a:rPr lang="en-US" dirty="0" smtClean="0"/>
              <a:t>Word similarities</a:t>
            </a:r>
            <a:endParaRPr lang="en-US" dirty="0"/>
          </a:p>
        </p:txBody>
      </p:sp>
      <p:sp>
        <p:nvSpPr>
          <p:cNvPr id="12294" name="AutoShape 6"/>
          <p:cNvSpPr>
            <a:spLocks/>
          </p:cNvSpPr>
          <p:nvPr/>
        </p:nvSpPr>
        <p:spPr bwMode="auto">
          <a:xfrm>
            <a:off x="4779616" y="3615408"/>
            <a:ext cx="1417154" cy="48600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41834" tIns="41834" rIns="41834" bIns="41834" anchor="ctr"/>
          <a:lstStyle/>
          <a:p>
            <a:pPr>
              <a:defRPr/>
            </a:pPr>
            <a:r>
              <a:rPr lang="en-US" dirty="0" err="1">
                <a:latin typeface="+mn-lt"/>
                <a:cs typeface="Helvetica Light" charset="0"/>
              </a:rPr>
              <a:t>litoria</a:t>
            </a:r>
            <a:endParaRPr lang="en-US" dirty="0">
              <a:latin typeface="+mn-lt"/>
              <a:cs typeface="Helvetica Light" charset="0"/>
            </a:endParaRPr>
          </a:p>
        </p:txBody>
      </p:sp>
      <p:sp>
        <p:nvSpPr>
          <p:cNvPr id="12296" name="AutoShape 8"/>
          <p:cNvSpPr>
            <a:spLocks/>
          </p:cNvSpPr>
          <p:nvPr/>
        </p:nvSpPr>
        <p:spPr bwMode="auto">
          <a:xfrm>
            <a:off x="6558855" y="3615408"/>
            <a:ext cx="2294930" cy="455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41834" tIns="41834" rIns="41834" bIns="41834" anchor="ctr"/>
          <a:lstStyle/>
          <a:p>
            <a:pPr>
              <a:defRPr/>
            </a:pPr>
            <a:r>
              <a:rPr lang="en-US" dirty="0" err="1">
                <a:latin typeface="+mn-lt"/>
                <a:cs typeface="Helvetica Light" charset="0"/>
              </a:rPr>
              <a:t>leptodactylidae</a:t>
            </a:r>
            <a:endParaRPr lang="en-US" dirty="0">
              <a:latin typeface="+mn-lt"/>
              <a:cs typeface="Helvetica Light" charset="0"/>
            </a:endParaRPr>
          </a:p>
        </p:txBody>
      </p:sp>
      <p:pic>
        <p:nvPicPr>
          <p:cNvPr id="12297" name="Picture 9" descr="rana.jp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4628026" y="4624403"/>
            <a:ext cx="1421741" cy="142194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12298" name="AutoShape 10"/>
          <p:cNvSpPr>
            <a:spLocks/>
          </p:cNvSpPr>
          <p:nvPr/>
        </p:nvSpPr>
        <p:spPr bwMode="auto">
          <a:xfrm>
            <a:off x="4915793" y="5972845"/>
            <a:ext cx="723305" cy="455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41834" tIns="41834" rIns="41834" bIns="41834" anchor="ctr"/>
          <a:lstStyle/>
          <a:p>
            <a:pPr>
              <a:defRPr/>
            </a:pPr>
            <a:r>
              <a:rPr lang="en-US" dirty="0" err="1">
                <a:latin typeface="+mn-lt"/>
                <a:cs typeface="Helvetica Light" charset="0"/>
              </a:rPr>
              <a:t>rana</a:t>
            </a:r>
            <a:endParaRPr lang="en-US" dirty="0">
              <a:latin typeface="+mn-lt"/>
              <a:cs typeface="Helvetica Light" charset="0"/>
            </a:endParaRPr>
          </a:p>
        </p:txBody>
      </p:sp>
      <p:pic>
        <p:nvPicPr>
          <p:cNvPr id="12299" name="Picture 11" descr="Eleutherodactylus.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6981141" y="4624404"/>
            <a:ext cx="1512717" cy="14302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12300" name="AutoShape 12"/>
          <p:cNvSpPr>
            <a:spLocks/>
          </p:cNvSpPr>
          <p:nvPr/>
        </p:nvSpPr>
        <p:spPr bwMode="auto">
          <a:xfrm>
            <a:off x="6476256" y="5972845"/>
            <a:ext cx="2629793" cy="455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41834" tIns="41834" rIns="41834" bIns="41834" anchor="ctr"/>
          <a:lstStyle/>
          <a:p>
            <a:pPr algn="l">
              <a:defRPr/>
            </a:pPr>
            <a:r>
              <a:rPr lang="en-US" dirty="0" err="1">
                <a:latin typeface="+mn-lt"/>
                <a:cs typeface="Helvetica Light" charset="0"/>
              </a:rPr>
              <a:t>eleutherodactylus</a:t>
            </a:r>
            <a:endParaRPr lang="en-US" dirty="0">
              <a:latin typeface="+mn-lt"/>
              <a:cs typeface="Helvetica Light" charset="0"/>
            </a:endParaRPr>
          </a:p>
        </p:txBody>
      </p:sp>
      <p:pic>
        <p:nvPicPr>
          <p:cNvPr id="4" name="Picture 3"/>
          <p:cNvPicPr>
            <a:picLocks noChangeAspect="1"/>
          </p:cNvPicPr>
          <p:nvPr/>
        </p:nvPicPr>
        <p:blipFill>
          <a:blip r:embed="rId4"/>
          <a:stretch>
            <a:fillRect/>
          </a:stretch>
        </p:blipFill>
        <p:spPr>
          <a:xfrm>
            <a:off x="4684053" y="2158885"/>
            <a:ext cx="1176558" cy="1482351"/>
          </a:xfrm>
          <a:prstGeom prst="rect">
            <a:avLst/>
          </a:prstGeom>
        </p:spPr>
      </p:pic>
      <p:pic>
        <p:nvPicPr>
          <p:cNvPr id="5" name="Picture 4"/>
          <p:cNvPicPr>
            <a:picLocks noChangeAspect="1"/>
          </p:cNvPicPr>
          <p:nvPr/>
        </p:nvPicPr>
        <p:blipFill>
          <a:blip r:embed="rId5"/>
          <a:stretch>
            <a:fillRect/>
          </a:stretch>
        </p:blipFill>
        <p:spPr>
          <a:xfrm>
            <a:off x="6813062" y="2158885"/>
            <a:ext cx="1677295" cy="1491430"/>
          </a:xfrm>
          <a:prstGeom prst="rect">
            <a:avLst/>
          </a:prstGeom>
        </p:spPr>
      </p:pic>
      <p:sp>
        <p:nvSpPr>
          <p:cNvPr id="3" name="Rectangle 2"/>
          <p:cNvSpPr/>
          <p:nvPr/>
        </p:nvSpPr>
        <p:spPr>
          <a:xfrm>
            <a:off x="304800" y="6218515"/>
            <a:ext cx="3980577" cy="369332"/>
          </a:xfrm>
          <a:prstGeom prst="rect">
            <a:avLst/>
          </a:prstGeom>
        </p:spPr>
        <p:txBody>
          <a:bodyPr wrap="none">
            <a:spAutoFit/>
          </a:bodyPr>
          <a:lstStyle/>
          <a:p>
            <a:r>
              <a:rPr lang="en-US" dirty="0" smtClean="0">
                <a:hlinkClick r:id="rId6"/>
              </a:rPr>
              <a:t>http://nlp.stanford.edu/projects/glove/</a:t>
            </a:r>
            <a:r>
              <a:rPr lang="en-US" dirty="0" smtClean="0"/>
              <a:t> </a:t>
            </a:r>
            <a:endParaRPr lang="en-US" dirty="0"/>
          </a:p>
        </p:txBody>
      </p:sp>
    </p:spTree>
    <p:extLst>
      <p:ext uri="{BB962C8B-B14F-4D97-AF65-F5344CB8AC3E}">
        <p14:creationId xmlns:p14="http://schemas.microsoft.com/office/powerpoint/2010/main" val="52741004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29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29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29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29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229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3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4" grpId="0"/>
      <p:bldP spid="12296" grpId="0"/>
      <p:bldP spid="12298" grpId="0"/>
      <p:bldP spid="12300"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nvPr>
        </p:nvGraphicFramePr>
        <p:xfrm>
          <a:off x="304645" y="1804000"/>
          <a:ext cx="8534712" cy="4452873"/>
        </p:xfrm>
        <a:graphic>
          <a:graphicData uri="http://schemas.openxmlformats.org/drawingml/2006/table">
            <a:tbl>
              <a:tblPr firstRow="1" bandRow="1">
                <a:tableStyleId>{5C22544A-7EE6-4342-B048-85BDC9FD1C3A}</a:tableStyleId>
              </a:tblPr>
              <a:tblGrid>
                <a:gridCol w="3707089"/>
                <a:gridCol w="1680797"/>
                <a:gridCol w="1400664"/>
                <a:gridCol w="1746162"/>
              </a:tblGrid>
              <a:tr h="1045977">
                <a:tc>
                  <a:txBody>
                    <a:bodyPr/>
                    <a:lstStyle/>
                    <a:p>
                      <a:r>
                        <a:rPr lang="en-US" sz="2000" dirty="0" smtClean="0"/>
                        <a:t>Model</a:t>
                      </a:r>
                      <a:endParaRPr lang="en-US" sz="2000" dirty="0"/>
                    </a:p>
                  </a:txBody>
                  <a:tcPr marL="67232" marR="67232" marT="44828" marB="44828"/>
                </a:tc>
                <a:tc>
                  <a:txBody>
                    <a:bodyPr/>
                    <a:lstStyle/>
                    <a:p>
                      <a:pPr algn="r"/>
                      <a:r>
                        <a:rPr lang="en-US" sz="2000" dirty="0" smtClean="0"/>
                        <a:t>Dimensions</a:t>
                      </a:r>
                      <a:endParaRPr lang="en-US" sz="2000" dirty="0"/>
                    </a:p>
                  </a:txBody>
                  <a:tcPr marL="67232" marR="67232" marT="44828" marB="44828"/>
                </a:tc>
                <a:tc>
                  <a:txBody>
                    <a:bodyPr/>
                    <a:lstStyle/>
                    <a:p>
                      <a:pPr algn="r"/>
                      <a:r>
                        <a:rPr lang="en-US" sz="2000" dirty="0" smtClean="0"/>
                        <a:t>Corpus size</a:t>
                      </a:r>
                      <a:endParaRPr lang="en-US" sz="2000" dirty="0"/>
                    </a:p>
                  </a:txBody>
                  <a:tcPr marL="67232" marR="67232" marT="44828" marB="44828"/>
                </a:tc>
                <a:tc>
                  <a:txBody>
                    <a:bodyPr/>
                    <a:lstStyle/>
                    <a:p>
                      <a:pPr algn="r"/>
                      <a:r>
                        <a:rPr lang="en-US" sz="2000" dirty="0" smtClean="0"/>
                        <a:t>Performance</a:t>
                      </a:r>
                    </a:p>
                    <a:p>
                      <a:pPr algn="r"/>
                      <a:r>
                        <a:rPr lang="en-US" sz="2000" dirty="0" smtClean="0"/>
                        <a:t>(</a:t>
                      </a:r>
                      <a:r>
                        <a:rPr lang="en-US" sz="2000" dirty="0" err="1" smtClean="0"/>
                        <a:t>Syn</a:t>
                      </a:r>
                      <a:r>
                        <a:rPr lang="en-US" sz="2000" dirty="0" smtClean="0"/>
                        <a:t> + </a:t>
                      </a:r>
                      <a:r>
                        <a:rPr lang="en-US" sz="2000" dirty="0" err="1" smtClean="0"/>
                        <a:t>Sem</a:t>
                      </a:r>
                      <a:r>
                        <a:rPr lang="en-US" sz="2000" dirty="0" smtClean="0"/>
                        <a:t>)</a:t>
                      </a:r>
                      <a:endParaRPr lang="en-US" sz="2000" dirty="0"/>
                    </a:p>
                  </a:txBody>
                  <a:tcPr marL="67232" marR="67232" marT="44828" marB="44828"/>
                </a:tc>
              </a:tr>
              <a:tr h="567816">
                <a:tc>
                  <a:txBody>
                    <a:bodyPr/>
                    <a:lstStyle/>
                    <a:p>
                      <a:r>
                        <a:rPr lang="en-US" sz="2000" dirty="0" smtClean="0"/>
                        <a:t>CBOW</a:t>
                      </a:r>
                      <a:r>
                        <a:rPr lang="en-US" sz="2000" baseline="0" dirty="0" smtClean="0"/>
                        <a:t> (</a:t>
                      </a:r>
                      <a:r>
                        <a:rPr lang="en-US" sz="2000" baseline="0" dirty="0" err="1" smtClean="0"/>
                        <a:t>Mikolov</a:t>
                      </a:r>
                      <a:r>
                        <a:rPr lang="en-US" sz="2000" baseline="0" dirty="0" smtClean="0"/>
                        <a:t> et al. 2013b)</a:t>
                      </a:r>
                      <a:endParaRPr lang="en-US" sz="2000" dirty="0"/>
                    </a:p>
                  </a:txBody>
                  <a:tcPr marL="67232" marR="67232" marT="44828" marB="44828"/>
                </a:tc>
                <a:tc>
                  <a:txBody>
                    <a:bodyPr/>
                    <a:lstStyle/>
                    <a:p>
                      <a:pPr algn="r"/>
                      <a:r>
                        <a:rPr lang="en-US" sz="2000" dirty="0" smtClean="0"/>
                        <a:t>300</a:t>
                      </a:r>
                      <a:endParaRPr lang="en-US" sz="2000" dirty="0"/>
                    </a:p>
                  </a:txBody>
                  <a:tcPr marL="67232" marR="67232" marT="44828" marB="44828"/>
                </a:tc>
                <a:tc>
                  <a:txBody>
                    <a:bodyPr/>
                    <a:lstStyle/>
                    <a:p>
                      <a:pPr algn="r"/>
                      <a:r>
                        <a:rPr lang="en-US" sz="2000" dirty="0" smtClean="0"/>
                        <a:t>1.6 billion</a:t>
                      </a:r>
                      <a:endParaRPr lang="en-US" sz="2000" dirty="0"/>
                    </a:p>
                  </a:txBody>
                  <a:tcPr marL="67232" marR="67232" marT="44828" marB="44828"/>
                </a:tc>
                <a:tc>
                  <a:txBody>
                    <a:bodyPr/>
                    <a:lstStyle/>
                    <a:p>
                      <a:pPr algn="r"/>
                      <a:r>
                        <a:rPr lang="en-US" sz="2000" dirty="0" smtClean="0"/>
                        <a:t>36.1</a:t>
                      </a:r>
                      <a:endParaRPr lang="en-US" sz="2000" dirty="0"/>
                    </a:p>
                  </a:txBody>
                  <a:tcPr marL="67232" marR="67232" marT="44828" marB="44828"/>
                </a:tc>
              </a:tr>
              <a:tr h="567816">
                <a:tc>
                  <a:txBody>
                    <a:bodyPr/>
                    <a:lstStyle/>
                    <a:p>
                      <a:r>
                        <a:rPr lang="en-US" sz="2000" b="1" dirty="0" err="1" smtClean="0"/>
                        <a:t>GloVe</a:t>
                      </a:r>
                      <a:r>
                        <a:rPr lang="en-US" sz="2000" b="1" dirty="0" smtClean="0"/>
                        <a:t> (this work)</a:t>
                      </a:r>
                      <a:endParaRPr lang="en-US" sz="2000" b="1" dirty="0"/>
                    </a:p>
                  </a:txBody>
                  <a:tcPr marL="67232" marR="67232" marT="44828" marB="44828"/>
                </a:tc>
                <a:tc>
                  <a:txBody>
                    <a:bodyPr/>
                    <a:lstStyle/>
                    <a:p>
                      <a:pPr algn="r"/>
                      <a:r>
                        <a:rPr lang="en-US" sz="2000" b="1" dirty="0" smtClean="0"/>
                        <a:t>300</a:t>
                      </a:r>
                      <a:endParaRPr lang="en-US" sz="2000" b="1" dirty="0"/>
                    </a:p>
                  </a:txBody>
                  <a:tcPr marL="67232" marR="67232" marT="44828" marB="44828"/>
                </a:tc>
                <a:tc>
                  <a:txBody>
                    <a:bodyPr/>
                    <a:lstStyle/>
                    <a:p>
                      <a:pPr algn="r"/>
                      <a:r>
                        <a:rPr lang="en-US" sz="2000" b="1" dirty="0" smtClean="0"/>
                        <a:t>1.6 billion</a:t>
                      </a:r>
                      <a:endParaRPr lang="en-US" sz="2000" b="1" dirty="0"/>
                    </a:p>
                  </a:txBody>
                  <a:tcPr marL="67232" marR="67232" marT="44828" marB="44828"/>
                </a:tc>
                <a:tc>
                  <a:txBody>
                    <a:bodyPr/>
                    <a:lstStyle/>
                    <a:p>
                      <a:pPr algn="r"/>
                      <a:r>
                        <a:rPr lang="en-US" sz="2000" b="1" dirty="0" smtClean="0"/>
                        <a:t>70.3</a:t>
                      </a:r>
                      <a:endParaRPr lang="en-US" sz="2000" b="1" dirty="0"/>
                    </a:p>
                  </a:txBody>
                  <a:tcPr marL="67232" marR="67232" marT="44828" marB="44828"/>
                </a:tc>
              </a:tr>
              <a:tr h="567816">
                <a:tc>
                  <a:txBody>
                    <a:bodyPr/>
                    <a:lstStyle/>
                    <a:p>
                      <a:r>
                        <a:rPr lang="en-US" sz="2000" dirty="0" smtClean="0"/>
                        <a:t>CBOW (M et al. 2013b, by us)</a:t>
                      </a:r>
                      <a:endParaRPr lang="en-US" sz="2000" dirty="0"/>
                    </a:p>
                  </a:txBody>
                  <a:tcPr marL="67232" marR="67232" marT="44828" marB="44828"/>
                </a:tc>
                <a:tc>
                  <a:txBody>
                    <a:bodyPr/>
                    <a:lstStyle/>
                    <a:p>
                      <a:pPr algn="r"/>
                      <a:r>
                        <a:rPr lang="en-US" sz="2000" dirty="0" smtClean="0"/>
                        <a:t>300</a:t>
                      </a:r>
                      <a:endParaRPr lang="en-US" sz="2000" dirty="0"/>
                    </a:p>
                  </a:txBody>
                  <a:tcPr marL="67232" marR="67232" marT="44828" marB="44828"/>
                </a:tc>
                <a:tc>
                  <a:txBody>
                    <a:bodyPr/>
                    <a:lstStyle/>
                    <a:p>
                      <a:pPr algn="r"/>
                      <a:r>
                        <a:rPr lang="en-US" sz="2000" dirty="0" smtClean="0"/>
                        <a:t>6 billion</a:t>
                      </a:r>
                      <a:endParaRPr lang="en-US" sz="2000" dirty="0"/>
                    </a:p>
                  </a:txBody>
                  <a:tcPr marL="67232" marR="67232" marT="44828" marB="44828"/>
                </a:tc>
                <a:tc>
                  <a:txBody>
                    <a:bodyPr/>
                    <a:lstStyle/>
                    <a:p>
                      <a:pPr algn="r"/>
                      <a:r>
                        <a:rPr lang="en-US" sz="2000" dirty="0" smtClean="0"/>
                        <a:t>65.7</a:t>
                      </a:r>
                      <a:endParaRPr lang="en-US" sz="2000" dirty="0"/>
                    </a:p>
                  </a:txBody>
                  <a:tcPr marL="67232" marR="67232" marT="44828" marB="44828"/>
                </a:tc>
              </a:tr>
              <a:tr h="567816">
                <a:tc>
                  <a:txBody>
                    <a:bodyPr/>
                    <a:lstStyle/>
                    <a:p>
                      <a:r>
                        <a:rPr lang="en-US" sz="2000" b="1" dirty="0" err="1" smtClean="0"/>
                        <a:t>GloVe</a:t>
                      </a:r>
                      <a:r>
                        <a:rPr lang="en-US" sz="2000" b="1" dirty="0" smtClean="0"/>
                        <a:t> (this work)</a:t>
                      </a:r>
                      <a:endParaRPr lang="en-US" sz="2000" b="1" dirty="0"/>
                    </a:p>
                  </a:txBody>
                  <a:tcPr marL="67232" marR="67232" marT="44828" marB="44828"/>
                </a:tc>
                <a:tc>
                  <a:txBody>
                    <a:bodyPr/>
                    <a:lstStyle/>
                    <a:p>
                      <a:pPr algn="r"/>
                      <a:r>
                        <a:rPr lang="en-US" sz="2000" b="1" dirty="0" smtClean="0"/>
                        <a:t>300</a:t>
                      </a:r>
                      <a:endParaRPr lang="en-US" sz="2000" b="1" dirty="0"/>
                    </a:p>
                  </a:txBody>
                  <a:tcPr marL="67232" marR="67232" marT="44828" marB="44828"/>
                </a:tc>
                <a:tc>
                  <a:txBody>
                    <a:bodyPr/>
                    <a:lstStyle/>
                    <a:p>
                      <a:pPr algn="r"/>
                      <a:r>
                        <a:rPr lang="en-US" sz="2000" b="1" dirty="0" smtClean="0"/>
                        <a:t>6 billion</a:t>
                      </a:r>
                      <a:endParaRPr lang="en-US" sz="2000" b="1" dirty="0"/>
                    </a:p>
                  </a:txBody>
                  <a:tcPr marL="67232" marR="67232" marT="44828" marB="44828"/>
                </a:tc>
                <a:tc>
                  <a:txBody>
                    <a:bodyPr/>
                    <a:lstStyle/>
                    <a:p>
                      <a:pPr algn="r"/>
                      <a:r>
                        <a:rPr lang="en-US" sz="2000" b="1" dirty="0" smtClean="0"/>
                        <a:t>71.7</a:t>
                      </a:r>
                      <a:endParaRPr lang="en-US" sz="2000" b="1" dirty="0"/>
                    </a:p>
                  </a:txBody>
                  <a:tcPr marL="67232" marR="67232" marT="44828" marB="44828"/>
                </a:tc>
              </a:tr>
              <a:tr h="567816">
                <a:tc>
                  <a:txBody>
                    <a:bodyPr/>
                    <a:lstStyle/>
                    <a:p>
                      <a:r>
                        <a:rPr lang="en-US" sz="2000" dirty="0" smtClean="0"/>
                        <a:t>CBOW</a:t>
                      </a:r>
                      <a:r>
                        <a:rPr lang="en-US" sz="2000" baseline="0" dirty="0" smtClean="0"/>
                        <a:t> (</a:t>
                      </a:r>
                      <a:r>
                        <a:rPr lang="en-US" sz="2000" baseline="0" dirty="0" err="1" smtClean="0"/>
                        <a:t>Mikolov</a:t>
                      </a:r>
                      <a:r>
                        <a:rPr lang="en-US" sz="2000" baseline="0" dirty="0" smtClean="0"/>
                        <a:t> et al. 2013b)</a:t>
                      </a:r>
                      <a:endParaRPr lang="en-US" sz="2000" dirty="0"/>
                    </a:p>
                  </a:txBody>
                  <a:tcPr marL="67232" marR="67232" marT="44828" marB="44828"/>
                </a:tc>
                <a:tc>
                  <a:txBody>
                    <a:bodyPr/>
                    <a:lstStyle/>
                    <a:p>
                      <a:pPr algn="r"/>
                      <a:r>
                        <a:rPr lang="en-US" sz="2000" dirty="0" smtClean="0"/>
                        <a:t>1000</a:t>
                      </a:r>
                      <a:endParaRPr lang="en-US" sz="2000" dirty="0"/>
                    </a:p>
                  </a:txBody>
                  <a:tcPr marL="67232" marR="67232" marT="44828" marB="44828"/>
                </a:tc>
                <a:tc>
                  <a:txBody>
                    <a:bodyPr/>
                    <a:lstStyle/>
                    <a:p>
                      <a:pPr algn="r"/>
                      <a:r>
                        <a:rPr lang="en-US" sz="2000" dirty="0" smtClean="0"/>
                        <a:t>6 billion</a:t>
                      </a:r>
                      <a:endParaRPr lang="en-US" sz="2000" dirty="0"/>
                    </a:p>
                  </a:txBody>
                  <a:tcPr marL="67232" marR="67232" marT="44828" marB="44828"/>
                </a:tc>
                <a:tc>
                  <a:txBody>
                    <a:bodyPr/>
                    <a:lstStyle/>
                    <a:p>
                      <a:pPr algn="r"/>
                      <a:r>
                        <a:rPr lang="en-US" sz="2000" dirty="0" smtClean="0"/>
                        <a:t>63.7</a:t>
                      </a:r>
                      <a:endParaRPr lang="en-US" sz="2000" dirty="0"/>
                    </a:p>
                  </a:txBody>
                  <a:tcPr marL="67232" marR="67232" marT="44828" marB="44828"/>
                </a:tc>
              </a:tr>
              <a:tr h="567816">
                <a:tc>
                  <a:txBody>
                    <a:bodyPr/>
                    <a:lstStyle/>
                    <a:p>
                      <a:r>
                        <a:rPr lang="en-US" sz="2000" b="1" dirty="0" err="1" smtClean="0"/>
                        <a:t>GloVe</a:t>
                      </a:r>
                      <a:r>
                        <a:rPr lang="en-US" sz="2000" b="1" dirty="0" smtClean="0"/>
                        <a:t> (this work)</a:t>
                      </a:r>
                      <a:endParaRPr lang="en-US" sz="2000" b="1" dirty="0"/>
                    </a:p>
                  </a:txBody>
                  <a:tcPr marL="67232" marR="67232" marT="44828" marB="44828"/>
                </a:tc>
                <a:tc>
                  <a:txBody>
                    <a:bodyPr/>
                    <a:lstStyle/>
                    <a:p>
                      <a:pPr algn="r"/>
                      <a:r>
                        <a:rPr lang="en-US" sz="2000" b="1" dirty="0" smtClean="0"/>
                        <a:t>300</a:t>
                      </a:r>
                      <a:endParaRPr lang="en-US" sz="2000" b="1" dirty="0"/>
                    </a:p>
                  </a:txBody>
                  <a:tcPr marL="67232" marR="67232" marT="44828" marB="44828"/>
                </a:tc>
                <a:tc>
                  <a:txBody>
                    <a:bodyPr/>
                    <a:lstStyle/>
                    <a:p>
                      <a:pPr algn="r"/>
                      <a:r>
                        <a:rPr lang="en-US" sz="2000" b="1" dirty="0" smtClean="0"/>
                        <a:t>42 billion</a:t>
                      </a:r>
                      <a:endParaRPr lang="en-US" sz="2000" b="1" dirty="0"/>
                    </a:p>
                  </a:txBody>
                  <a:tcPr marL="67232" marR="67232" marT="44828" marB="44828"/>
                </a:tc>
                <a:tc>
                  <a:txBody>
                    <a:bodyPr/>
                    <a:lstStyle/>
                    <a:p>
                      <a:pPr algn="r"/>
                      <a:r>
                        <a:rPr lang="en-US" sz="2000" b="1" dirty="0" smtClean="0"/>
                        <a:t>75.0</a:t>
                      </a:r>
                      <a:endParaRPr lang="en-US" sz="2000" b="1" dirty="0"/>
                    </a:p>
                  </a:txBody>
                  <a:tcPr marL="67232" marR="67232" marT="44828" marB="44828"/>
                </a:tc>
              </a:tr>
            </a:tbl>
          </a:graphicData>
        </a:graphic>
      </p:graphicFrame>
      <p:sp>
        <p:nvSpPr>
          <p:cNvPr id="2" name="Title 1"/>
          <p:cNvSpPr>
            <a:spLocks noGrp="1"/>
          </p:cNvSpPr>
          <p:nvPr>
            <p:ph type="title"/>
          </p:nvPr>
        </p:nvSpPr>
        <p:spPr/>
        <p:txBody>
          <a:bodyPr/>
          <a:lstStyle/>
          <a:p>
            <a:r>
              <a:rPr lang="en-US" dirty="0" smtClean="0"/>
              <a:t>Word analogy task   </a:t>
            </a:r>
            <a:r>
              <a:rPr lang="en-US" sz="2600" dirty="0">
                <a:solidFill>
                  <a:srgbClr val="177245"/>
                </a:solidFill>
              </a:rPr>
              <a:t>[</a:t>
            </a:r>
            <a:r>
              <a:rPr lang="en-US" sz="2600" dirty="0" err="1">
                <a:solidFill>
                  <a:srgbClr val="177245"/>
                </a:solidFill>
              </a:rPr>
              <a:t>Mikolov</a:t>
            </a:r>
            <a:r>
              <a:rPr lang="en-US" sz="2600" dirty="0">
                <a:solidFill>
                  <a:srgbClr val="177245"/>
                </a:solidFill>
              </a:rPr>
              <a:t>, </a:t>
            </a:r>
            <a:r>
              <a:rPr lang="en-US" sz="2600" dirty="0" err="1">
                <a:solidFill>
                  <a:srgbClr val="177245"/>
                </a:solidFill>
              </a:rPr>
              <a:t>Yih</a:t>
            </a:r>
            <a:r>
              <a:rPr lang="en-US" sz="2600" dirty="0">
                <a:solidFill>
                  <a:srgbClr val="177245"/>
                </a:solidFill>
              </a:rPr>
              <a:t> &amp; Zweig 2013a]</a:t>
            </a:r>
            <a:r>
              <a:rPr lang="en-US" dirty="0" smtClean="0"/>
              <a:t> </a:t>
            </a:r>
            <a:endParaRPr lang="en-US" dirty="0"/>
          </a:p>
        </p:txBody>
      </p:sp>
      <p:sp>
        <p:nvSpPr>
          <p:cNvPr id="6" name="Rectangle 5"/>
          <p:cNvSpPr/>
          <p:nvPr/>
        </p:nvSpPr>
        <p:spPr bwMode="auto">
          <a:xfrm>
            <a:off x="201929" y="3951988"/>
            <a:ext cx="8796168" cy="597701"/>
          </a:xfrm>
          <a:prstGeom prst="rect">
            <a:avLst/>
          </a:prstGeom>
          <a:solidFill>
            <a:srgbClr val="FFFFFF"/>
          </a:solidFill>
          <a:ln w="9525" cap="flat" cmpd="sng" algn="ctr">
            <a:noFill/>
            <a:prstDash val="solid"/>
            <a:miter lim="800000"/>
            <a:headEnd type="none" w="med" len="med"/>
            <a:tailEnd type="none" w="med" len="med"/>
          </a:ln>
          <a:effectLst/>
        </p:spPr>
        <p:txBody>
          <a:bodyPr rot="0" spcFirstLastPara="0" vertOverflow="overflow" horzOverflow="overflow" vert="horz" wrap="none" lIns="75301" tIns="37650" rIns="75301" bIns="37650" numCol="1" spcCol="0" rtlCol="0" fromWordArt="0" anchor="ctr" anchorCtr="0" forceAA="0" compatLnSpc="1">
            <a:prstTxWarp prst="textNoShape">
              <a:avLst/>
            </a:prstTxWarp>
            <a:noAutofit/>
          </a:bodyPr>
          <a:lstStyle/>
          <a:p>
            <a:pPr defTabSz="753008"/>
            <a:endParaRPr lang="en-US" sz="1200" dirty="0">
              <a:latin typeface="+mn-lt"/>
            </a:endParaRPr>
          </a:p>
        </p:txBody>
      </p:sp>
      <p:sp>
        <p:nvSpPr>
          <p:cNvPr id="8" name="Rectangle 7"/>
          <p:cNvSpPr/>
          <p:nvPr/>
        </p:nvSpPr>
        <p:spPr bwMode="auto">
          <a:xfrm>
            <a:off x="201929" y="3428999"/>
            <a:ext cx="8796168" cy="522989"/>
          </a:xfrm>
          <a:prstGeom prst="rect">
            <a:avLst/>
          </a:prstGeom>
          <a:solidFill>
            <a:srgbClr val="FFFFFF"/>
          </a:solidFill>
          <a:ln w="9525" cap="flat" cmpd="sng" algn="ctr">
            <a:noFill/>
            <a:prstDash val="solid"/>
            <a:miter lim="800000"/>
            <a:headEnd type="none" w="med" len="med"/>
            <a:tailEnd type="none" w="med" len="med"/>
          </a:ln>
          <a:effectLst/>
        </p:spPr>
        <p:txBody>
          <a:bodyPr rot="0" spcFirstLastPara="0" vertOverflow="overflow" horzOverflow="overflow" vert="horz" wrap="none" lIns="75301" tIns="37650" rIns="75301" bIns="37650" numCol="1" spcCol="0" rtlCol="0" fromWordArt="0" anchor="ctr" anchorCtr="0" forceAA="0" compatLnSpc="1">
            <a:prstTxWarp prst="textNoShape">
              <a:avLst/>
            </a:prstTxWarp>
            <a:noAutofit/>
          </a:bodyPr>
          <a:lstStyle/>
          <a:p>
            <a:pPr defTabSz="753008"/>
            <a:endParaRPr lang="en-US" sz="1200" dirty="0">
              <a:latin typeface="+mn-lt"/>
            </a:endParaRPr>
          </a:p>
        </p:txBody>
      </p:sp>
      <p:sp>
        <p:nvSpPr>
          <p:cNvPr id="7" name="Rectangle 6"/>
          <p:cNvSpPr/>
          <p:nvPr/>
        </p:nvSpPr>
        <p:spPr bwMode="auto">
          <a:xfrm>
            <a:off x="89876" y="4549690"/>
            <a:ext cx="8796168" cy="597701"/>
          </a:xfrm>
          <a:prstGeom prst="rect">
            <a:avLst/>
          </a:prstGeom>
          <a:solidFill>
            <a:srgbClr val="FFFFFF"/>
          </a:solidFill>
          <a:ln w="9525" cap="flat" cmpd="sng" algn="ctr">
            <a:noFill/>
            <a:prstDash val="solid"/>
            <a:miter lim="800000"/>
            <a:headEnd type="none" w="med" len="med"/>
            <a:tailEnd type="none" w="med" len="med"/>
          </a:ln>
          <a:effectLst/>
        </p:spPr>
        <p:txBody>
          <a:bodyPr rot="0" spcFirstLastPara="0" vertOverflow="overflow" horzOverflow="overflow" vert="horz" wrap="none" lIns="75301" tIns="37650" rIns="75301" bIns="37650" numCol="1" spcCol="0" rtlCol="0" fromWordArt="0" anchor="ctr" anchorCtr="0" forceAA="0" compatLnSpc="1">
            <a:prstTxWarp prst="textNoShape">
              <a:avLst/>
            </a:prstTxWarp>
            <a:noAutofit/>
          </a:bodyPr>
          <a:lstStyle/>
          <a:p>
            <a:pPr defTabSz="753008"/>
            <a:endParaRPr lang="en-US" sz="1200" dirty="0">
              <a:latin typeface="+mn-lt"/>
            </a:endParaRPr>
          </a:p>
        </p:txBody>
      </p:sp>
      <p:sp>
        <p:nvSpPr>
          <p:cNvPr id="9" name="Rectangle 8"/>
          <p:cNvSpPr/>
          <p:nvPr/>
        </p:nvSpPr>
        <p:spPr bwMode="auto">
          <a:xfrm>
            <a:off x="145902" y="5072678"/>
            <a:ext cx="8796168" cy="597701"/>
          </a:xfrm>
          <a:prstGeom prst="rect">
            <a:avLst/>
          </a:prstGeom>
          <a:solidFill>
            <a:srgbClr val="FFFFFF"/>
          </a:solidFill>
          <a:ln w="9525" cap="flat" cmpd="sng" algn="ctr">
            <a:noFill/>
            <a:prstDash val="solid"/>
            <a:miter lim="800000"/>
            <a:headEnd type="none" w="med" len="med"/>
            <a:tailEnd type="none" w="med" len="med"/>
          </a:ln>
          <a:effectLst/>
        </p:spPr>
        <p:txBody>
          <a:bodyPr rot="0" spcFirstLastPara="0" vertOverflow="overflow" horzOverflow="overflow" vert="horz" wrap="none" lIns="75301" tIns="37650" rIns="75301" bIns="37650" numCol="1" spcCol="0" rtlCol="0" fromWordArt="0" anchor="ctr" anchorCtr="0" forceAA="0" compatLnSpc="1">
            <a:prstTxWarp prst="textNoShape">
              <a:avLst/>
            </a:prstTxWarp>
            <a:noAutofit/>
          </a:bodyPr>
          <a:lstStyle/>
          <a:p>
            <a:pPr defTabSz="753008"/>
            <a:endParaRPr lang="en-US" sz="1200" dirty="0">
              <a:latin typeface="+mn-lt"/>
            </a:endParaRPr>
          </a:p>
        </p:txBody>
      </p:sp>
      <p:sp>
        <p:nvSpPr>
          <p:cNvPr id="10" name="Rectangle 9"/>
          <p:cNvSpPr/>
          <p:nvPr/>
        </p:nvSpPr>
        <p:spPr bwMode="auto">
          <a:xfrm>
            <a:off x="145902" y="5670380"/>
            <a:ext cx="8796168" cy="597701"/>
          </a:xfrm>
          <a:prstGeom prst="rect">
            <a:avLst/>
          </a:prstGeom>
          <a:solidFill>
            <a:srgbClr val="FFFFFF"/>
          </a:solidFill>
          <a:ln w="9525" cap="flat" cmpd="sng" algn="ctr">
            <a:noFill/>
            <a:prstDash val="solid"/>
            <a:miter lim="800000"/>
            <a:headEnd type="none" w="med" len="med"/>
            <a:tailEnd type="none" w="med" len="med"/>
          </a:ln>
          <a:effectLst/>
        </p:spPr>
        <p:txBody>
          <a:bodyPr rot="0" spcFirstLastPara="0" vertOverflow="overflow" horzOverflow="overflow" vert="horz" wrap="none" lIns="75301" tIns="37650" rIns="75301" bIns="37650" numCol="1" spcCol="0" rtlCol="0" fromWordArt="0" anchor="ctr" anchorCtr="0" forceAA="0" compatLnSpc="1">
            <a:prstTxWarp prst="textNoShape">
              <a:avLst/>
            </a:prstTxWarp>
            <a:noAutofit/>
          </a:bodyPr>
          <a:lstStyle/>
          <a:p>
            <a:pPr defTabSz="753008"/>
            <a:endParaRPr lang="en-US" sz="1200" dirty="0">
              <a:latin typeface="+mn-lt"/>
            </a:endParaRPr>
          </a:p>
        </p:txBody>
      </p:sp>
    </p:spTree>
    <p:extLst>
      <p:ext uri="{BB962C8B-B14F-4D97-AF65-F5344CB8AC3E}">
        <p14:creationId xmlns:p14="http://schemas.microsoft.com/office/powerpoint/2010/main" val="1515547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7" grpId="0" animBg="1"/>
      <p:bldP spid="9" grpId="0" animBg="1"/>
      <p:bldP spid="10"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TEXPOINT" val="latex"/>
  <p:tag name="SOURCE" val="\documentclass{article}&#10;\usepackage{amssymb}&#10;\pagestyle{empty}&#10;&#10;\begin{document}&#10;$\theta = &#10;\left[&#10;\begin{array}{l}&#10;  v_{aardvark}  \\&#10;  v_{a}  \\&#10;  \vdots\\&#10; v_{zebra}\\&#10;u_{aardvark}\\&#10;u_{a}  \\&#10;  \vdots\\&#10; u_{zebra}\\&#10; \end{array}&#10;\right]&#10;\in \mathbb{R}^{2dV}&#10;$&#10;\end{document}"/>
  <p:tag name="FILENAME" val="TP_tmp"/>
  <p:tag name="FORMAT" val="png16m"/>
  <p:tag name="RES" val="1200"/>
  <p:tag name="BLEND" val="0"/>
  <p:tag name="TRANSPARENT" val="0"/>
  <p:tag name="TBUG" val="0"/>
  <p:tag name="ALLOWFS" val="0"/>
  <p:tag name="ORIGWIDTH" val="115"/>
  <p:tag name="PICTUREFILESIZE" val="28319"/>
</p:tagLst>
</file>

<file path=ppt/tags/tag2.xml><?xml version="1.0" encoding="utf-8"?>
<p:tagLst xmlns:a="http://schemas.openxmlformats.org/drawingml/2006/main" xmlns:r="http://schemas.openxmlformats.org/officeDocument/2006/relationships" xmlns:p="http://schemas.openxmlformats.org/presentationml/2006/main">
  <p:tag name="TEXPOINT" val="latex"/>
  <p:tag name="SOURCE" val="\documentclass{article}&#10;&#10;\pagestyle{empty}&#10;&#10;\begin{document}&#10;$\theta$&#10;\end{document}"/>
  <p:tag name="FILENAME" val="TP_tmp"/>
  <p:tag name="FORMAT" val="png16m"/>
  <p:tag name="RES" val="1200"/>
  <p:tag name="BLEND" val="0"/>
  <p:tag name="TRANSPARENT" val="0"/>
  <p:tag name="TBUG" val="0"/>
  <p:tag name="ALLOWFS" val="0"/>
  <p:tag name="ORIGWIDTH" val="5"/>
  <p:tag name="PICTUREFILESIZE" val="855"/>
</p:tagLst>
</file>

<file path=ppt/tags/tag3.xml><?xml version="1.0" encoding="utf-8"?>
<p:tagLst xmlns:a="http://schemas.openxmlformats.org/drawingml/2006/main" xmlns:r="http://schemas.openxmlformats.org/officeDocument/2006/relationships" xmlns:p="http://schemas.openxmlformats.org/presentationml/2006/main">
  <p:tag name="TEXPOINT" val="latex"/>
  <p:tag name="SOURCE" val="\documentclass{article}&#10;&#10;\pagestyle{empty}&#10;&#10;\begin{document}&#10;$\theta^{new} = \theta^{old} - \alpha \nabla_{\theta}J(\theta)$&#10;&#10;\end{document}"/>
  <p:tag name="FILENAME" val="TP_tmp"/>
  <p:tag name="FORMAT" val="png16m"/>
  <p:tag name="RES" val="1200"/>
  <p:tag name="BLEND" val="0"/>
  <p:tag name="TRANSPARENT" val="0"/>
  <p:tag name="TBUG" val="0"/>
  <p:tag name="ALLOWFS" val="0"/>
  <p:tag name="ORIGWIDTH" val="99"/>
  <p:tag name="PICTUREFILESIZE" val="7085"/>
</p:tagLst>
</file>

<file path=ppt/tags/tag4.xml><?xml version="1.0" encoding="utf-8"?>
<p:tagLst xmlns:a="http://schemas.openxmlformats.org/drawingml/2006/main" xmlns:r="http://schemas.openxmlformats.org/officeDocument/2006/relationships" xmlns:p="http://schemas.openxmlformats.org/presentationml/2006/main">
  <p:tag name="TEXPOINT" val="latex"/>
  <p:tag name="SOURCE" val="\documentclass{article}&#10;&#10;\pagestyle{empty}&#10;&#10;\begin{document}&#10;$\theta^{new} = \theta^{old} - \alpha \nabla_{\theta}J_t(\theta)$&#10;&#10;\end{document}"/>
  <p:tag name="FILENAME" val="TP_tmp"/>
  <p:tag name="FORMAT" val="png16m"/>
  <p:tag name="RES" val="1200"/>
  <p:tag name="BLEND" val="0"/>
  <p:tag name="TRANSPARENT" val="0"/>
  <p:tag name="TBUG" val="0"/>
  <p:tag name="ALLOWFS" val="0"/>
  <p:tag name="ORIGWIDTH" val="102"/>
  <p:tag name="PICTUREFILESIZE" val="7302"/>
</p:tagLst>
</file>

<file path=ppt/tags/tag5.xml><?xml version="1.0" encoding="utf-8"?>
<p:tagLst xmlns:a="http://schemas.openxmlformats.org/drawingml/2006/main" xmlns:r="http://schemas.openxmlformats.org/officeDocument/2006/relationships" xmlns:p="http://schemas.openxmlformats.org/presentationml/2006/main">
  <p:tag name="TEXPOINT" val="latex"/>
  <p:tag name="SOURCE" val="\documentclass{article}&#10;&#10;\pagestyle{empty}&#10;&#10;\begin{document}&#10;$\frac{dy}{dx} = \frac{dy}{du}\frac{du}{dx} = \frac{d f(u)}{du}\frac{dg(x)}{dx} $&#10;&#10;\end{document}"/>
  <p:tag name="FILENAME" val="TP_tmp"/>
  <p:tag name="FORMAT" val="png16m"/>
  <p:tag name="RES" val="1200"/>
  <p:tag name="BLEND" val="0"/>
  <p:tag name="TRANSPARENT" val="0"/>
  <p:tag name="TBUG" val="0"/>
  <p:tag name="ALLOWFS" val="0"/>
  <p:tag name="ORIGWIDTH" val="101"/>
  <p:tag name="PICTUREFILESIZE" val="8878"/>
</p:tagLst>
</file>

<file path=ppt/tags/tag6.xml><?xml version="1.0" encoding="utf-8"?>
<p:tagLst xmlns:a="http://schemas.openxmlformats.org/drawingml/2006/main" xmlns:r="http://schemas.openxmlformats.org/officeDocument/2006/relationships" xmlns:p="http://schemas.openxmlformats.org/presentationml/2006/main">
  <p:tag name="TEXPOINT" val="latex"/>
  <p:tag name="SOURCE" val="\documentclass{article}&#10;&#10;\pagestyle{empty}&#10;&#10;\begin{document}&#10;\begin{eqnarray}&#10;\frac{dy}{dx} &amp;=&amp; \frac{d}{dx}  5(x^3 + 7)^4 \nonumber&#10;\end{eqnarray}&#10;&#10;\end{document}"/>
  <p:tag name="FILENAME" val="TP_tmp"/>
  <p:tag name="FORMAT" val="png16m"/>
  <p:tag name="RES" val="1200"/>
  <p:tag name="BLEND" val="0"/>
  <p:tag name="TRANSPARENT" val="0"/>
  <p:tag name="TBUG" val="0"/>
  <p:tag name="ALLOWFS" val="0"/>
  <p:tag name="ORIGWIDTH" val="98"/>
  <p:tag name="PICTUREFILESIZE" val="8647"/>
</p:tagLst>
</file>

<file path=ppt/tags/tag7.xml><?xml version="1.0" encoding="utf-8"?>
<p:tagLst xmlns:a="http://schemas.openxmlformats.org/drawingml/2006/main" xmlns:r="http://schemas.openxmlformats.org/officeDocument/2006/relationships" xmlns:p="http://schemas.openxmlformats.org/presentationml/2006/main">
  <p:tag name="TEXPOINT" val="latex"/>
  <p:tag name="SOURCE" val="\documentclass{article}&#10;&#10;\pagestyle{empty}&#10;&#10;\begin{document}&#10;$&#10;y = f(u) = 5 u ^ 4&#10;$&#10;\end{document}"/>
  <p:tag name="FILENAME" val="TP_tmp"/>
  <p:tag name="FORMAT" val="png16m"/>
  <p:tag name="RES" val="1200"/>
  <p:tag name="BLEND" val="0"/>
  <p:tag name="TRANSPARENT" val="0"/>
  <p:tag name="TBUG" val="0"/>
  <p:tag name="ALLOWFS" val="0"/>
  <p:tag name="ORIGWIDTH" val="67"/>
  <p:tag name="PICTUREFILESIZE" val="4292"/>
</p:tagLst>
</file>

<file path=ppt/tags/tag8.xml><?xml version="1.0" encoding="utf-8"?>
<p:tagLst xmlns:a="http://schemas.openxmlformats.org/drawingml/2006/main" xmlns:r="http://schemas.openxmlformats.org/officeDocument/2006/relationships" xmlns:p="http://schemas.openxmlformats.org/presentationml/2006/main">
  <p:tag name="TEXPOINT" val="latex"/>
  <p:tag name="SOURCE" val="\documentclass{article}&#10;&#10;\pagestyle{empty}&#10;&#10;\begin{document}&#10;$&#10;u = g(x) = x^3 + 7&#10;$&#10;\end{document}"/>
  <p:tag name="FILENAME" val="TP_tmp"/>
  <p:tag name="FORMAT" val="png16m"/>
  <p:tag name="RES" val="1200"/>
  <p:tag name="BLEND" val="0"/>
  <p:tag name="TRANSPARENT" val="0"/>
  <p:tag name="TBUG" val="0"/>
  <p:tag name="ALLOWFS" val="0"/>
  <p:tag name="ORIGWIDTH" val="79"/>
  <p:tag name="PICTUREFILESIZE" val="4659"/>
</p:tagLst>
</file>

<file path=ppt/tags/tag9.xml><?xml version="1.0" encoding="utf-8"?>
<p:tagLst xmlns:a="http://schemas.openxmlformats.org/drawingml/2006/main" xmlns:r="http://schemas.openxmlformats.org/officeDocument/2006/relationships" xmlns:p="http://schemas.openxmlformats.org/presentationml/2006/main">
  <p:tag name="TEXPOINT" val="latex"/>
  <p:tag name="SOURCE" val="\documentclass{article}&#10;&#10;\pagestyle{empty}&#10;&#10;\begin{document}&#10;\begin{eqnarray}&#10;\frac{dy}{du}= 20 u^3\nonumber&#10;\end{eqnarray}&#10;&#10;\end{document}"/>
  <p:tag name="FILENAME" val="TP_tmp"/>
  <p:tag name="FORMAT" val="png16m"/>
  <p:tag name="RES" val="1200"/>
  <p:tag name="BLEND" val="0"/>
  <p:tag name="TRANSPARENT" val="0"/>
  <p:tag name="TBUG" val="0"/>
  <p:tag name="ALLOWFS" val="0"/>
  <p:tag name="ORIGWIDTH" val="46"/>
  <p:tag name="PICTUREFILESIZE" val="5654"/>
</p:tagLst>
</file>

<file path=ppt/tags/tag10.xml><?xml version="1.0" encoding="utf-8"?>
<p:tagLst xmlns:a="http://schemas.openxmlformats.org/drawingml/2006/main" xmlns:r="http://schemas.openxmlformats.org/officeDocument/2006/relationships" xmlns:p="http://schemas.openxmlformats.org/presentationml/2006/main">
  <p:tag name="TEXPOINT" val="latex"/>
  <p:tag name="SOURCE" val="\documentclass{article}&#10;&#10;\pagestyle{empty}&#10;&#10;\begin{document}&#10;\begin{eqnarray}&#10;\frac{du}{dx} = 3x^2 \nonumber&#10;\end{eqnarray}&#10;&#10;\end{document}"/>
  <p:tag name="FILENAME" val="TP_tmp"/>
  <p:tag name="FORMAT" val="png16m"/>
  <p:tag name="RES" val="1200"/>
  <p:tag name="BLEND" val="0"/>
  <p:tag name="TRANSPARENT" val="0"/>
  <p:tag name="TBUG" val="0"/>
  <p:tag name="ALLOWFS" val="0"/>
  <p:tag name="ORIGWIDTH" val="41"/>
  <p:tag name="PICTUREFILESIZE" val="5265"/>
</p:tagLst>
</file>

<file path=ppt/theme/theme1.xml><?xml version="1.0" encoding="utf-8"?>
<a:theme xmlns:a="http://schemas.openxmlformats.org/drawingml/2006/main" name="IIR-slides">
  <a:themeElements>
    <a:clrScheme name="IIR Book">
      <a:dk1>
        <a:sysClr val="windowText" lastClr="000000"/>
      </a:dk1>
      <a:lt1>
        <a:sysClr val="window" lastClr="FFFFFF"/>
      </a:lt1>
      <a:dk2>
        <a:srgbClr val="1F497D"/>
      </a:dk2>
      <a:lt2>
        <a:srgbClr val="EEECE1"/>
      </a:lt2>
      <a:accent1>
        <a:srgbClr val="437085"/>
      </a:accent1>
      <a:accent2>
        <a:srgbClr val="C0504D"/>
      </a:accent2>
      <a:accent3>
        <a:srgbClr val="357E69"/>
      </a:accent3>
      <a:accent4>
        <a:srgbClr val="918BA3"/>
      </a:accent4>
      <a:accent5>
        <a:srgbClr val="139CB7"/>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IIR-slides.potx</Template>
  <TotalTime>20670</TotalTime>
  <Words>3674</Words>
  <Application>Microsoft Macintosh PowerPoint</Application>
  <PresentationFormat>On-screen Show (4:3)</PresentationFormat>
  <Paragraphs>569</Paragraphs>
  <Slides>68</Slides>
  <Notes>32</Notes>
  <HiddenSlides>0</HiddenSlides>
  <MMClips>0</MMClips>
  <ScaleCrop>false</ScaleCrop>
  <HeadingPairs>
    <vt:vector size="8" baseType="variant">
      <vt:variant>
        <vt:lpstr>Fonts Used</vt:lpstr>
      </vt:variant>
      <vt:variant>
        <vt:i4>19</vt:i4>
      </vt:variant>
      <vt:variant>
        <vt:lpstr>Theme</vt:lpstr>
      </vt:variant>
      <vt:variant>
        <vt:i4>1</vt:i4>
      </vt:variant>
      <vt:variant>
        <vt:lpstr>Embedded OLE Servers</vt:lpstr>
      </vt:variant>
      <vt:variant>
        <vt:i4>1</vt:i4>
      </vt:variant>
      <vt:variant>
        <vt:lpstr>Slide Titles</vt:lpstr>
      </vt:variant>
      <vt:variant>
        <vt:i4>68</vt:i4>
      </vt:variant>
    </vt:vector>
  </HeadingPairs>
  <TitlesOfParts>
    <vt:vector size="89" baseType="lpstr">
      <vt:lpstr>Arial Narrow</vt:lpstr>
      <vt:lpstr>Arial Unicode MS</vt:lpstr>
      <vt:lpstr>Calibri</vt:lpstr>
      <vt:lpstr>Cambria Math</vt:lpstr>
      <vt:lpstr>Chalkduster</vt:lpstr>
      <vt:lpstr>cmmi10</vt:lpstr>
      <vt:lpstr>Helvetica</vt:lpstr>
      <vt:lpstr>Helvetica Light</vt:lpstr>
      <vt:lpstr>Lucida Sans</vt:lpstr>
      <vt:lpstr>Marker Felt Thin</vt:lpstr>
      <vt:lpstr>ＭＳ Ｐゴシック</vt:lpstr>
      <vt:lpstr>ＭＳ ゴシック</vt:lpstr>
      <vt:lpstr>Symbol</vt:lpstr>
      <vt:lpstr>Tahoma</vt:lpstr>
      <vt:lpstr>Times</vt:lpstr>
      <vt:lpstr>Times New Roman</vt:lpstr>
      <vt:lpstr>Wingdings</vt:lpstr>
      <vt:lpstr>宋体</vt:lpstr>
      <vt:lpstr>Arial</vt:lpstr>
      <vt:lpstr>IIR-slides</vt:lpstr>
      <vt:lpstr>Chart</vt:lpstr>
      <vt:lpstr>PowerPoint Presentation</vt:lpstr>
      <vt:lpstr>How can we more robustly match a user’s search intent?</vt:lpstr>
      <vt:lpstr>How can we more robustly match a user’s search intent?</vt:lpstr>
      <vt:lpstr>Example of manual thesaurus </vt:lpstr>
      <vt:lpstr>Search log query expansion</vt:lpstr>
      <vt:lpstr>Automatic Thesaurus Generation</vt:lpstr>
      <vt:lpstr>Simple Co-occurrence Thesaurus</vt:lpstr>
      <vt:lpstr>Automatic thesaurus generation example … sort of works</vt:lpstr>
      <vt:lpstr>How can we represent term relations?</vt:lpstr>
      <vt:lpstr>Can you directly learn term relations?</vt:lpstr>
      <vt:lpstr>Is there a better way?</vt:lpstr>
      <vt:lpstr>Distributional similarity based representations</vt:lpstr>
      <vt:lpstr>Solution: Low dimensional vectors</vt:lpstr>
      <vt:lpstr>Traditional Way: Latent Semantic Indexing/Analysis</vt:lpstr>
      <vt:lpstr>“Neural Embeddings”</vt:lpstr>
      <vt:lpstr>Word meaning is defined in terms of vectors</vt:lpstr>
      <vt:lpstr>Neural word embeddings - visualization</vt:lpstr>
      <vt:lpstr>Basic idea of learning neural network word embeddings</vt:lpstr>
      <vt:lpstr>Idea: Directly learn low-dimensional word vectors based on ability to predict</vt:lpstr>
      <vt:lpstr>Word2vec is a family of algorithms [Mikolov et al. 2013]</vt:lpstr>
      <vt:lpstr>Skip-gram prediction</vt:lpstr>
      <vt:lpstr>Details of word2vec</vt:lpstr>
      <vt:lpstr>Details of Word2Vec</vt:lpstr>
      <vt:lpstr>Softmax function: Standard map from ℝV to a probability distribution</vt:lpstr>
      <vt:lpstr>Skip gram model structure</vt:lpstr>
      <vt:lpstr>To learn good word vectors:  Compute all vector gradients!</vt:lpstr>
      <vt:lpstr>Intuition of how to minimize loss for a simple function over two parameters</vt:lpstr>
      <vt:lpstr>Descending by using derivatives</vt:lpstr>
      <vt:lpstr>Vanilla Gradient Descent Code</vt:lpstr>
      <vt:lpstr>Stochastic Gradient Descent</vt:lpstr>
      <vt:lpstr>Working out how to optimize a neural network is really all the chain rule!</vt:lpstr>
      <vt:lpstr>PowerPoint Presentation</vt:lpstr>
      <vt:lpstr>PowerPoint Presentation</vt:lpstr>
      <vt:lpstr>PowerPoint Presentation</vt:lpstr>
      <vt:lpstr>PowerPoint Presentation</vt:lpstr>
      <vt:lpstr>PowerPoint Presentation</vt:lpstr>
      <vt:lpstr>Linear Relationships in word2vec</vt:lpstr>
      <vt:lpstr>Word Analogies</vt:lpstr>
      <vt:lpstr>GloVe Visualizations</vt:lpstr>
      <vt:lpstr>Glove Visualizations: Company - CEO</vt:lpstr>
      <vt:lpstr>Glove Visualizations: Superlatives</vt:lpstr>
      <vt:lpstr>Application to Information Retrieval</vt:lpstr>
      <vt:lpstr>Final Thoughts from Chris Manning SIGIR 2016 keynote</vt:lpstr>
      <vt:lpstr>An application to information retrieval</vt:lpstr>
      <vt:lpstr>Modeling document aboutness:  Results from a search for Albuquerque</vt:lpstr>
      <vt:lpstr>Using 2 word embeddings</vt:lpstr>
      <vt:lpstr>Using 2 word embeddings</vt:lpstr>
      <vt:lpstr>Dual Embedding Space Model (DESM)</vt:lpstr>
      <vt:lpstr>Dual Embedding Space Model (DESM)</vt:lpstr>
      <vt:lpstr>Experiments</vt:lpstr>
      <vt:lpstr>Results – reranking k-best list </vt:lpstr>
      <vt:lpstr>Results – whole ranking system</vt:lpstr>
      <vt:lpstr>A possible explanation</vt:lpstr>
      <vt:lpstr>DESM conclusions</vt:lpstr>
      <vt:lpstr>Global vs. local embedding [Diaz 2016]</vt:lpstr>
      <vt:lpstr>Global vs. local embedding [Diaz 2016]</vt:lpstr>
      <vt:lpstr>Ad-hoc retrieval using local and distributed representation [Mitra et al. 2017]</vt:lpstr>
      <vt:lpstr>Summary: Embed all the things!</vt:lpstr>
      <vt:lpstr>PowerPoint Presentation</vt:lpstr>
      <vt:lpstr>Thesaurus-based query expansion</vt:lpstr>
      <vt:lpstr>Automatic Thesaurus Generation Issues</vt:lpstr>
      <vt:lpstr>COALS model (count-modified LSA)  [Rohde, Gonnerman &amp; Plaut, ms., 2005]</vt:lpstr>
      <vt:lpstr>Count based vs. direct prediction</vt:lpstr>
      <vt:lpstr>Encoding meaning in vector differences [Pennington, Socher, and Manning, EMNLP 2014]</vt:lpstr>
      <vt:lpstr>Encoding meaning in vector differences [Pennington, Socher, and Manning, EMNLP 2014]</vt:lpstr>
      <vt:lpstr>GloVe: A new model for learning word representations [Pennington, Socher, and Manning, EMNLP 2014]</vt:lpstr>
      <vt:lpstr>Word similarities</vt:lpstr>
      <vt:lpstr>Word analogy task   [Mikolov, Yih &amp; Zweig 2013a] </vt:lpstr>
    </vt:vector>
  </TitlesOfParts>
  <Company>Stanford University</Company>
  <LinksUpToDate>false</LinksUpToDate>
  <SharedDoc>false</SharedDoc>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Christopher Manning</dc:creator>
  <cp:lastModifiedBy>Christopher Manning</cp:lastModifiedBy>
  <cp:revision>134</cp:revision>
  <cp:lastPrinted>2015-05-19T20:13:03Z</cp:lastPrinted>
  <dcterms:created xsi:type="dcterms:W3CDTF">2009-11-12T16:38:50Z</dcterms:created>
  <dcterms:modified xsi:type="dcterms:W3CDTF">2017-05-18T14:11:35Z</dcterms:modified>
</cp:coreProperties>
</file>