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127"/>
  </p:notesMasterIdLst>
  <p:handoutMasterIdLst>
    <p:handoutMasterId r:id="rId128"/>
  </p:handoutMasterIdLst>
  <p:sldIdLst>
    <p:sldId id="416" r:id="rId2"/>
    <p:sldId id="515" r:id="rId3"/>
    <p:sldId id="1977" r:id="rId4"/>
    <p:sldId id="517" r:id="rId5"/>
    <p:sldId id="518" r:id="rId6"/>
    <p:sldId id="1989" r:id="rId7"/>
    <p:sldId id="1987" r:id="rId8"/>
    <p:sldId id="520" r:id="rId9"/>
    <p:sldId id="1888" r:id="rId10"/>
    <p:sldId id="1952" r:id="rId11"/>
    <p:sldId id="1978" r:id="rId12"/>
    <p:sldId id="1980" r:id="rId13"/>
    <p:sldId id="1986" r:id="rId14"/>
    <p:sldId id="1982" r:id="rId15"/>
    <p:sldId id="1983" r:id="rId16"/>
    <p:sldId id="1984" r:id="rId17"/>
    <p:sldId id="1985" r:id="rId18"/>
    <p:sldId id="516" r:id="rId19"/>
    <p:sldId id="519" r:id="rId20"/>
    <p:sldId id="1891" r:id="rId21"/>
    <p:sldId id="1954" r:id="rId22"/>
    <p:sldId id="1953" r:id="rId23"/>
    <p:sldId id="487" r:id="rId24"/>
    <p:sldId id="488" r:id="rId25"/>
    <p:sldId id="489" r:id="rId26"/>
    <p:sldId id="1896" r:id="rId27"/>
    <p:sldId id="1889" r:id="rId28"/>
    <p:sldId id="1851" r:id="rId29"/>
    <p:sldId id="1897" r:id="rId30"/>
    <p:sldId id="1849" r:id="rId31"/>
    <p:sldId id="390" r:id="rId32"/>
    <p:sldId id="391" r:id="rId33"/>
    <p:sldId id="1998" r:id="rId34"/>
    <p:sldId id="1999" r:id="rId35"/>
    <p:sldId id="1997" r:id="rId36"/>
    <p:sldId id="1906" r:id="rId37"/>
    <p:sldId id="1892" r:id="rId38"/>
    <p:sldId id="494" r:id="rId39"/>
    <p:sldId id="1894" r:id="rId40"/>
    <p:sldId id="1852" r:id="rId41"/>
    <p:sldId id="1853" r:id="rId42"/>
    <p:sldId id="1854" r:id="rId43"/>
    <p:sldId id="1885" r:id="rId44"/>
    <p:sldId id="1855" r:id="rId45"/>
    <p:sldId id="1886" r:id="rId46"/>
    <p:sldId id="1898" r:id="rId47"/>
    <p:sldId id="1907" r:id="rId48"/>
    <p:sldId id="1909" r:id="rId49"/>
    <p:sldId id="1911" r:id="rId50"/>
    <p:sldId id="1908" r:id="rId51"/>
    <p:sldId id="1910" r:id="rId52"/>
    <p:sldId id="2002" r:id="rId53"/>
    <p:sldId id="2005" r:id="rId54"/>
    <p:sldId id="2000" r:id="rId55"/>
    <p:sldId id="2003" r:id="rId56"/>
    <p:sldId id="1912" r:id="rId57"/>
    <p:sldId id="2004" r:id="rId58"/>
    <p:sldId id="1914" r:id="rId59"/>
    <p:sldId id="1915" r:id="rId60"/>
    <p:sldId id="1916" r:id="rId61"/>
    <p:sldId id="1899" r:id="rId62"/>
    <p:sldId id="1901" r:id="rId63"/>
    <p:sldId id="1917" r:id="rId64"/>
    <p:sldId id="1918" r:id="rId65"/>
    <p:sldId id="1919" r:id="rId66"/>
    <p:sldId id="1920" r:id="rId67"/>
    <p:sldId id="1923" r:id="rId68"/>
    <p:sldId id="1921" r:id="rId69"/>
    <p:sldId id="1922" r:id="rId70"/>
    <p:sldId id="1955" r:id="rId71"/>
    <p:sldId id="1925" r:id="rId72"/>
    <p:sldId id="632" r:id="rId73"/>
    <p:sldId id="1926" r:id="rId74"/>
    <p:sldId id="1927" r:id="rId75"/>
    <p:sldId id="1929" r:id="rId76"/>
    <p:sldId id="1928" r:id="rId77"/>
    <p:sldId id="1930" r:id="rId78"/>
    <p:sldId id="1932" r:id="rId79"/>
    <p:sldId id="1933" r:id="rId80"/>
    <p:sldId id="1935" r:id="rId81"/>
    <p:sldId id="1931" r:id="rId82"/>
    <p:sldId id="1936" r:id="rId83"/>
    <p:sldId id="1934" r:id="rId84"/>
    <p:sldId id="1924" r:id="rId85"/>
    <p:sldId id="1902" r:id="rId86"/>
    <p:sldId id="1937" r:id="rId87"/>
    <p:sldId id="1938" r:id="rId88"/>
    <p:sldId id="700" r:id="rId89"/>
    <p:sldId id="2007" r:id="rId90"/>
    <p:sldId id="2008" r:id="rId91"/>
    <p:sldId id="2009" r:id="rId92"/>
    <p:sldId id="2010" r:id="rId93"/>
    <p:sldId id="2011" r:id="rId94"/>
    <p:sldId id="2015" r:id="rId95"/>
    <p:sldId id="2014" r:id="rId96"/>
    <p:sldId id="2012" r:id="rId97"/>
    <p:sldId id="2013" r:id="rId98"/>
    <p:sldId id="2016" r:id="rId99"/>
    <p:sldId id="2017" r:id="rId100"/>
    <p:sldId id="1939" r:id="rId101"/>
    <p:sldId id="1943" r:id="rId102"/>
    <p:sldId id="1945" r:id="rId103"/>
    <p:sldId id="1946" r:id="rId104"/>
    <p:sldId id="1947" r:id="rId105"/>
    <p:sldId id="1948" r:id="rId106"/>
    <p:sldId id="1904" r:id="rId107"/>
    <p:sldId id="1951" r:id="rId108"/>
    <p:sldId id="1994" r:id="rId109"/>
    <p:sldId id="1995" r:id="rId110"/>
    <p:sldId id="1957" r:id="rId111"/>
    <p:sldId id="1993" r:id="rId112"/>
    <p:sldId id="1962" r:id="rId113"/>
    <p:sldId id="1964" r:id="rId114"/>
    <p:sldId id="1965" r:id="rId115"/>
    <p:sldId id="1966" r:id="rId116"/>
    <p:sldId id="1967" r:id="rId117"/>
    <p:sldId id="1968" r:id="rId118"/>
    <p:sldId id="1969" r:id="rId119"/>
    <p:sldId id="1950" r:id="rId120"/>
    <p:sldId id="1971" r:id="rId121"/>
    <p:sldId id="1972" r:id="rId122"/>
    <p:sldId id="1973" r:id="rId123"/>
    <p:sldId id="1974" r:id="rId124"/>
    <p:sldId id="1975" r:id="rId125"/>
    <p:sldId id="1970" r:id="rId126"/>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C4DBFE"/>
    <a:srgbClr val="C4DBFD"/>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1644" autoAdjust="0"/>
  </p:normalViewPr>
  <p:slideViewPr>
    <p:cSldViewPr>
      <p:cViewPr varScale="1">
        <p:scale>
          <a:sx n="131" d="100"/>
          <a:sy n="131" d="100"/>
        </p:scale>
        <p:origin x="520" y="1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set of lectures we introduce the task of information retrieval, the vector space model for solving it, and it's use in the RAG method for LLMs</a:t>
            </a:r>
          </a:p>
        </p:txBody>
      </p:sp>
    </p:spTree>
    <p:extLst>
      <p:ext uri="{BB962C8B-B14F-4D97-AF65-F5344CB8AC3E}">
        <p14:creationId xmlns:p14="http://schemas.microsoft.com/office/powerpoint/2010/main" val="201432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139E-1F75-216E-1DF5-A0703F8C87A9}"/>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2EE4C09B-BC01-675A-63B3-11BDD1BBB35B}"/>
              </a:ext>
            </a:extLst>
          </p:cNvPr>
          <p:cNvSpPr>
            <a:spLocks noGrp="1" noChangeArrowheads="1"/>
          </p:cNvSpPr>
          <p:nvPr>
            <p:ph type="sldNum" sz="quarter" idx="5"/>
          </p:nvPr>
        </p:nvSpPr>
        <p:spPr>
          <a:noFill/>
        </p:spPr>
        <p:txBody>
          <a:bodyPr/>
          <a:lstStyle/>
          <a:p>
            <a:fld id="{ABE383AF-40C9-E847-ACCB-98F997084513}" type="slidenum">
              <a:rPr lang="en-US"/>
              <a:pPr/>
              <a:t>2</a:t>
            </a:fld>
            <a:endParaRPr lang="en-US"/>
          </a:p>
        </p:txBody>
      </p:sp>
      <p:sp>
        <p:nvSpPr>
          <p:cNvPr id="25603" name="Rectangle 2">
            <a:extLst>
              <a:ext uri="{FF2B5EF4-FFF2-40B4-BE49-F238E27FC236}">
                <a16:creationId xmlns:a16="http://schemas.microsoft.com/office/drawing/2014/main" id="{B34EF6B1-618F-7BA8-1516-60D19496D17D}"/>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8D405C7-3BA3-68F7-F332-9CB02643244F}"/>
              </a:ext>
            </a:extLst>
          </p:cNvPr>
          <p:cNvSpPr>
            <a:spLocks noGrp="1" noChangeArrowheads="1"/>
          </p:cNvSpPr>
          <p:nvPr>
            <p:ph type="body" idx="1"/>
          </p:nvPr>
        </p:nvSpPr>
        <p:spPr>
          <a:noFill/>
          <a:ln/>
        </p:spPr>
        <p:txBody>
          <a:bodyPr/>
          <a:lstStyle/>
          <a:p>
            <a:r>
              <a:rPr lang="en-US" dirty="0"/>
              <a:t>In the task of Information Retrieval, usually called IR, the user has some information need, and has some collection of documents.</a:t>
            </a:r>
          </a:p>
          <a:p>
            <a:endParaRPr lang="en-US" dirty="0"/>
          </a:p>
          <a:p>
            <a:r>
              <a:rPr lang="en-US" dirty="0"/>
              <a:t>The user is looking for a document in the collection that satisfies their information need</a:t>
            </a:r>
          </a:p>
          <a:p>
            <a:endParaRPr lang="en-US" dirty="0"/>
          </a:p>
          <a:p>
            <a:r>
              <a:rPr lang="en-US" dirty="0"/>
              <a:t>We call such document or documents a "relevant" document</a:t>
            </a:r>
          </a:p>
        </p:txBody>
      </p:sp>
    </p:spTree>
    <p:extLst>
      <p:ext uri="{BB962C8B-B14F-4D97-AF65-F5344CB8AC3E}">
        <p14:creationId xmlns:p14="http://schemas.microsoft.com/office/powerpoint/2010/main" val="1225957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needs could be simple factoid questions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319424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classic example of IR, and the classic way to answer factoid questions, is web search.</a:t>
            </a:r>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1117780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IR is relevant for more than just the web.</a:t>
            </a:r>
          </a:p>
        </p:txBody>
      </p:sp>
      <p:sp>
        <p:nvSpPr>
          <p:cNvPr id="4" name="Slide Number Placeholder 3"/>
          <p:cNvSpPr>
            <a:spLocks noGrp="1"/>
          </p:cNvSpPr>
          <p:nvPr>
            <p:ph type="sldNum" sz="quarter" idx="5"/>
          </p:nvPr>
        </p:nvSpPr>
        <p:spPr/>
        <p:txBody>
          <a:bodyPr/>
          <a:lstStyle/>
          <a:p>
            <a:fld id="{3EB9031F-EB71-7642-8F3C-6FDC1408CB92}" type="slidenum">
              <a:rPr lang="en-US" smtClean="0"/>
              <a:pPr/>
              <a:t>5</a:t>
            </a:fld>
            <a:endParaRPr lang="en-US"/>
          </a:p>
        </p:txBody>
      </p:sp>
    </p:spTree>
    <p:extLst>
      <p:ext uri="{BB962C8B-B14F-4D97-AF65-F5344CB8AC3E}">
        <p14:creationId xmlns:p14="http://schemas.microsoft.com/office/powerpoint/2010/main" val="1965399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we use to retrieve relevant documents is an extension of a pioneering early model called the "vector space" model of IR.</a:t>
            </a:r>
          </a:p>
        </p:txBody>
      </p:sp>
      <p:sp>
        <p:nvSpPr>
          <p:cNvPr id="4" name="Slide Number Placeholder 3"/>
          <p:cNvSpPr>
            <a:spLocks noGrp="1"/>
          </p:cNvSpPr>
          <p:nvPr>
            <p:ph type="sldNum" sz="quarter" idx="5"/>
          </p:nvPr>
        </p:nvSpPr>
        <p:spPr/>
        <p:txBody>
          <a:bodyPr/>
          <a:lstStyle/>
          <a:p>
            <a:fld id="{3EB9031F-EB71-7642-8F3C-6FDC1408CB92}" type="slidenum">
              <a:rPr lang="en-US" smtClean="0"/>
              <a:pPr/>
              <a:t>6</a:t>
            </a:fld>
            <a:endParaRPr lang="en-US"/>
          </a:p>
        </p:txBody>
      </p:sp>
    </p:spTree>
    <p:extLst>
      <p:ext uri="{BB962C8B-B14F-4D97-AF65-F5344CB8AC3E}">
        <p14:creationId xmlns:p14="http://schemas.microsoft.com/office/powerpoint/2010/main" val="1460426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we often want to return many potential documents, ranked. And we can show the user all or some of these</a:t>
            </a:r>
          </a:p>
        </p:txBody>
      </p:sp>
      <p:sp>
        <p:nvSpPr>
          <p:cNvPr id="4" name="Slide Number Placeholder 3"/>
          <p:cNvSpPr>
            <a:spLocks noGrp="1"/>
          </p:cNvSpPr>
          <p:nvPr>
            <p:ph type="sldNum" sz="quarter" idx="5"/>
          </p:nvPr>
        </p:nvSpPr>
        <p:spPr/>
        <p:txBody>
          <a:bodyPr/>
          <a:lstStyle/>
          <a:p>
            <a:fld id="{3EB9031F-EB71-7642-8F3C-6FDC1408CB92}" type="slidenum">
              <a:rPr lang="en-US" smtClean="0"/>
              <a:pPr/>
              <a:t>7</a:t>
            </a:fld>
            <a:endParaRPr lang="en-US"/>
          </a:p>
        </p:txBody>
      </p:sp>
    </p:spTree>
    <p:extLst>
      <p:ext uri="{BB962C8B-B14F-4D97-AF65-F5344CB8AC3E}">
        <p14:creationId xmlns:p14="http://schemas.microsoft.com/office/powerpoint/2010/main" val="352357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Traditionally this task in which we have single query (unrelated to any other queries, not part of a conversation), and doing ranked retrieval from a document collection is called ad-hoc retrieval, </a:t>
            </a:r>
          </a:p>
        </p:txBody>
      </p:sp>
      <p:sp>
        <p:nvSpPr>
          <p:cNvPr id="4" name="Slide Number Placeholder 3"/>
          <p:cNvSpPr>
            <a:spLocks noGrp="1"/>
          </p:cNvSpPr>
          <p:nvPr>
            <p:ph type="sldNum" sz="quarter" idx="5"/>
          </p:nvPr>
        </p:nvSpPr>
        <p:spPr/>
        <p:txBody>
          <a:bodyPr/>
          <a:lstStyle/>
          <a:p>
            <a:fld id="{3EB9031F-EB71-7642-8F3C-6FDC1408CB92}" type="slidenum">
              <a:rPr lang="en-US" smtClean="0"/>
              <a:pPr/>
              <a:t>8</a:t>
            </a:fld>
            <a:endParaRPr lang="en-US"/>
          </a:p>
        </p:txBody>
      </p:sp>
    </p:spTree>
    <p:extLst>
      <p:ext uri="{BB962C8B-B14F-4D97-AF65-F5344CB8AC3E}">
        <p14:creationId xmlns:p14="http://schemas.microsoft.com/office/powerpoint/2010/main" val="4021707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in this document relevance score in the previous slide, the goal…</a:t>
            </a:r>
          </a:p>
        </p:txBody>
      </p:sp>
      <p:sp>
        <p:nvSpPr>
          <p:cNvPr id="4" name="Slide Number Placeholder 3"/>
          <p:cNvSpPr>
            <a:spLocks noGrp="1"/>
          </p:cNvSpPr>
          <p:nvPr>
            <p:ph type="sldNum" sz="quarter" idx="5"/>
          </p:nvPr>
        </p:nvSpPr>
        <p:spPr/>
        <p:txBody>
          <a:bodyPr/>
          <a:lstStyle/>
          <a:p>
            <a:fld id="{3EB9031F-EB71-7642-8F3C-6FDC1408CB92}" type="slidenum">
              <a:rPr lang="en-US" smtClean="0"/>
              <a:pPr/>
              <a:t>9</a:t>
            </a:fld>
            <a:endParaRPr lang="en-US"/>
          </a:p>
        </p:txBody>
      </p:sp>
    </p:spTree>
    <p:extLst>
      <p:ext uri="{BB962C8B-B14F-4D97-AF65-F5344CB8AC3E}">
        <p14:creationId xmlns:p14="http://schemas.microsoft.com/office/powerpoint/2010/main" val="2920536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standard architectures for doing IR.</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a:t>
            </a:fld>
            <a:endParaRPr lang="en-US"/>
          </a:p>
        </p:txBody>
      </p:sp>
    </p:spTree>
    <p:extLst>
      <p:ext uri="{BB962C8B-B14F-4D97-AF65-F5344CB8AC3E}">
        <p14:creationId xmlns:p14="http://schemas.microsoft.com/office/powerpoint/2010/main" val="1768238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wait! Don't we have another way to answer simple factoid questions? If we want to know where the Louvre Museum is located we could just prompt an LLM!</a:t>
            </a:r>
          </a:p>
        </p:txBody>
      </p:sp>
      <p:sp>
        <p:nvSpPr>
          <p:cNvPr id="4" name="Slide Number Placeholder 3"/>
          <p:cNvSpPr>
            <a:spLocks noGrp="1"/>
          </p:cNvSpPr>
          <p:nvPr>
            <p:ph type="sldNum" sz="quarter" idx="5"/>
          </p:nvPr>
        </p:nvSpPr>
        <p:spPr/>
        <p:txBody>
          <a:bodyPr/>
          <a:lstStyle/>
          <a:p>
            <a:fld id="{3EB9031F-EB71-7642-8F3C-6FDC1408CB92}" type="slidenum">
              <a:rPr lang="en-US" smtClean="0"/>
              <a:pPr/>
              <a:t>11</a:t>
            </a:fld>
            <a:endParaRPr lang="en-US"/>
          </a:p>
        </p:txBody>
      </p:sp>
    </p:spTree>
    <p:extLst>
      <p:ext uri="{BB962C8B-B14F-4D97-AF65-F5344CB8AC3E}">
        <p14:creationId xmlns:p14="http://schemas.microsoft.com/office/powerpoint/2010/main" val="3326661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LLMs seem to have learned facts like this from their pretraining data, and research suggests they store facts in the connections in their feedforward layers!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12</a:t>
            </a:fld>
            <a:endParaRPr lang="en-US"/>
          </a:p>
        </p:txBody>
      </p:sp>
    </p:spTree>
    <p:extLst>
      <p:ext uri="{BB962C8B-B14F-4D97-AF65-F5344CB8AC3E}">
        <p14:creationId xmlns:p14="http://schemas.microsoft.com/office/powerpoint/2010/main" val="1238135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yet, IR is still quire relevant for LLMs too!</a:t>
            </a:r>
            <a:br>
              <a:rPr lang="en-US" dirty="0"/>
            </a:br>
            <a:br>
              <a:rPr lang="en-US" dirty="0"/>
            </a:br>
            <a:r>
              <a:rPr lang="en-US" dirty="0"/>
              <a:t>That's because LLMs have problems with meeting information needs, and IR can help!</a:t>
            </a:r>
          </a:p>
        </p:txBody>
      </p:sp>
      <p:sp>
        <p:nvSpPr>
          <p:cNvPr id="4" name="Slide Number Placeholder 3"/>
          <p:cNvSpPr>
            <a:spLocks noGrp="1"/>
          </p:cNvSpPr>
          <p:nvPr>
            <p:ph type="sldNum" sz="quarter" idx="5"/>
          </p:nvPr>
        </p:nvSpPr>
        <p:spPr/>
        <p:txBody>
          <a:bodyPr/>
          <a:lstStyle/>
          <a:p>
            <a:fld id="{3EB9031F-EB71-7642-8F3C-6FDC1408CB92}" type="slidenum">
              <a:rPr lang="en-US" smtClean="0"/>
              <a:pPr/>
              <a:t>13</a:t>
            </a:fld>
            <a:endParaRPr lang="en-US"/>
          </a:p>
        </p:txBody>
      </p:sp>
    </p:spTree>
    <p:extLst>
      <p:ext uri="{BB962C8B-B14F-4D97-AF65-F5344CB8AC3E}">
        <p14:creationId xmlns:p14="http://schemas.microsoft.com/office/powerpoint/2010/main" val="1598060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problem is hallucination!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14</a:t>
            </a:fld>
            <a:endParaRPr lang="en-US"/>
          </a:p>
        </p:txBody>
      </p:sp>
    </p:spTree>
    <p:extLst>
      <p:ext uri="{BB962C8B-B14F-4D97-AF65-F5344CB8AC3E}">
        <p14:creationId xmlns:p14="http://schemas.microsoft.com/office/powerpoint/2010/main" val="716197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problem is that LLMs can't help answer questions about proprietary data!</a:t>
            </a:r>
          </a:p>
        </p:txBody>
      </p:sp>
      <p:sp>
        <p:nvSpPr>
          <p:cNvPr id="4" name="Slide Number Placeholder 3"/>
          <p:cNvSpPr>
            <a:spLocks noGrp="1"/>
          </p:cNvSpPr>
          <p:nvPr>
            <p:ph type="sldNum" sz="quarter" idx="5"/>
          </p:nvPr>
        </p:nvSpPr>
        <p:spPr/>
        <p:txBody>
          <a:bodyPr/>
          <a:lstStyle/>
          <a:p>
            <a:fld id="{3EB9031F-EB71-7642-8F3C-6FDC1408CB92}" type="slidenum">
              <a:rPr lang="en-US" smtClean="0"/>
              <a:pPr/>
              <a:t>15</a:t>
            </a:fld>
            <a:endParaRPr lang="en-US"/>
          </a:p>
        </p:txBody>
      </p:sp>
    </p:spTree>
    <p:extLst>
      <p:ext uri="{BB962C8B-B14F-4D97-AF65-F5344CB8AC3E}">
        <p14:creationId xmlns:p14="http://schemas.microsoft.com/office/powerpoint/2010/main" val="1491804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LLMs can't </a:t>
            </a:r>
          </a:p>
        </p:txBody>
      </p:sp>
      <p:sp>
        <p:nvSpPr>
          <p:cNvPr id="4" name="Slide Number Placeholder 3"/>
          <p:cNvSpPr>
            <a:spLocks noGrp="1"/>
          </p:cNvSpPr>
          <p:nvPr>
            <p:ph type="sldNum" sz="quarter" idx="5"/>
          </p:nvPr>
        </p:nvSpPr>
        <p:spPr/>
        <p:txBody>
          <a:bodyPr/>
          <a:lstStyle/>
          <a:p>
            <a:fld id="{3EB9031F-EB71-7642-8F3C-6FDC1408CB92}" type="slidenum">
              <a:rPr lang="en-US" smtClean="0"/>
              <a:pPr/>
              <a:t>16</a:t>
            </a:fld>
            <a:endParaRPr lang="en-US"/>
          </a:p>
        </p:txBody>
      </p:sp>
    </p:spTree>
    <p:extLst>
      <p:ext uri="{BB962C8B-B14F-4D97-AF65-F5344CB8AC3E}">
        <p14:creationId xmlns:p14="http://schemas.microsoft.com/office/powerpoint/2010/main" val="372686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to these problems with LLMs for meeting information needs is a family of algorithms called Retrieval-Augmented Generation, or RAG.  In this algorithm we specify a relevant collection (like our personal emails or medical records), use IR to retrieve documents from the collection, and then use an LLM to generate an answer conditioned on the documents.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2575662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FD055-C8F6-4232-B8E1-08AFC95B803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EBEE551-7D9B-5342-9019-B616D185DE6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18</a:t>
            </a:fld>
            <a:endParaRPr lang="en-US" sz="1200"/>
          </a:p>
        </p:txBody>
      </p:sp>
      <p:sp>
        <p:nvSpPr>
          <p:cNvPr id="17411" name="Rectangle 2">
            <a:extLst>
              <a:ext uri="{FF2B5EF4-FFF2-40B4-BE49-F238E27FC236}">
                <a16:creationId xmlns:a16="http://schemas.microsoft.com/office/drawing/2014/main" id="{2116521A-B7AE-4591-53C8-D2A9FC98E9E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FFCE7A8-976E-7942-C4C6-37B03BF4C623}"/>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sketched an outline of the IR, information retrieval, task.  In the next lectures we'll see how it works!</a:t>
            </a:r>
          </a:p>
        </p:txBody>
      </p:sp>
    </p:spTree>
    <p:extLst>
      <p:ext uri="{BB962C8B-B14F-4D97-AF65-F5344CB8AC3E}">
        <p14:creationId xmlns:p14="http://schemas.microsoft.com/office/powerpoint/2010/main" val="306387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048D2-0FF5-0384-4340-206917399D3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8D2F04C-8FAD-40AA-FC60-486BDC51493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19</a:t>
            </a:fld>
            <a:endParaRPr lang="en-US" sz="1200"/>
          </a:p>
        </p:txBody>
      </p:sp>
      <p:sp>
        <p:nvSpPr>
          <p:cNvPr id="17411" name="Rectangle 2">
            <a:extLst>
              <a:ext uri="{FF2B5EF4-FFF2-40B4-BE49-F238E27FC236}">
                <a16:creationId xmlns:a16="http://schemas.microsoft.com/office/drawing/2014/main" id="{617AFD00-783A-E73F-42E1-1CCF4EAC6DB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5243F08-3637-8431-6A2D-19FAE8667EA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see the vector model of IR, including the cosine metric for similarity!</a:t>
            </a:r>
          </a:p>
        </p:txBody>
      </p:sp>
    </p:spTree>
    <p:extLst>
      <p:ext uri="{BB962C8B-B14F-4D97-AF65-F5344CB8AC3E}">
        <p14:creationId xmlns:p14="http://schemas.microsoft.com/office/powerpoint/2010/main" val="870123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could thus imagine representing that movie review document as this vector </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(if we limited ourselves to these 18 dimensions and ignored all the other words in English).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22</a:t>
            </a:fld>
            <a:endParaRPr lang="en-US"/>
          </a:p>
        </p:txBody>
      </p:sp>
    </p:spTree>
    <p:extLst>
      <p:ext uri="{BB962C8B-B14F-4D97-AF65-F5344CB8AC3E}">
        <p14:creationId xmlns:p14="http://schemas.microsoft.com/office/powerpoint/2010/main" val="1762063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Imagine we have a collection of documents, such as all the works of Shakespeare. We can represent documents in such a collection by a </a:t>
            </a:r>
            <a:r>
              <a:rPr lang="en-US" sz="1200" b="0" kern="1200" dirty="0">
                <a:solidFill>
                  <a:schemeClr val="tx1"/>
                </a:solidFill>
                <a:effectLst/>
                <a:latin typeface="+mn-lt"/>
                <a:ea typeface="+mn-ea"/>
                <a:cs typeface="+mn-cs"/>
              </a:rPr>
              <a:t>term-document matrix</a:t>
            </a:r>
            <a:r>
              <a:rPr lang="en-US" sz="1200" kern="1200" dirty="0">
                <a:solidFill>
                  <a:schemeClr val="tx1"/>
                </a:solidFill>
                <a:effectLst/>
                <a:latin typeface="+mn-lt"/>
                <a:ea typeface="+mn-ea"/>
                <a:cs typeface="+mn-cs"/>
              </a:rPr>
              <a:t>, in which each row represents a word in the vocabulary and each column represents a document from the collection.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small selection from a term-document matrix showing the occurrence of four words in four plays by Shakespeare.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cell represents the number of times a particular word (defined by the row) occurs in a particular document (defined by the column).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So fool </a:t>
            </a:r>
            <a:r>
              <a:rPr lang="en-US" sz="1200" kern="1200" dirty="0">
                <a:solidFill>
                  <a:schemeClr val="tx1"/>
                </a:solidFill>
                <a:effectLst/>
                <a:latin typeface="+mn-lt"/>
                <a:ea typeface="+mn-ea"/>
                <a:cs typeface="+mn-cs"/>
              </a:rPr>
              <a:t>appeared 58 times in </a:t>
            </a:r>
            <a:r>
              <a:rPr lang="en-US" sz="1200" i="1" kern="1200" dirty="0">
                <a:solidFill>
                  <a:schemeClr val="tx1"/>
                </a:solidFill>
                <a:effectLst/>
                <a:latin typeface="+mn-lt"/>
                <a:ea typeface="+mn-ea"/>
                <a:cs typeface="+mn-cs"/>
              </a:rPr>
              <a:t>Twelfth Night</a:t>
            </a:r>
            <a:r>
              <a:rPr lang="en-US" sz="1200" kern="1200" dirty="0">
                <a:solidFill>
                  <a:schemeClr val="tx1"/>
                </a:solidFill>
                <a:effectLst/>
                <a:latin typeface="+mn-lt"/>
                <a:ea typeface="+mn-ea"/>
                <a:cs typeface="+mn-cs"/>
              </a:rPr>
              <a:t>. We can think of each column as a vector representing a document as a point in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|-dimensional space; thus the documents in here are points in 4-dimensional space.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1640386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spatial visualization of the document vectors for the four Shakespeare play documents, showing just two of the dimensions, corresponding to the words </a:t>
            </a:r>
            <a:r>
              <a:rPr lang="en-US" sz="1200" i="1" kern="1200" dirty="0">
                <a:solidFill>
                  <a:schemeClr val="tx1"/>
                </a:solidFill>
                <a:effectLst/>
                <a:latin typeface="+mn-lt"/>
                <a:ea typeface="+mn-ea"/>
                <a:cs typeface="+mn-cs"/>
              </a:rPr>
              <a:t>battle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comedies have high values for the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dimension and low values for the </a:t>
            </a:r>
            <a:r>
              <a:rPr lang="en-US" sz="1200" i="1" kern="1200" dirty="0">
                <a:solidFill>
                  <a:schemeClr val="tx1"/>
                </a:solidFill>
                <a:effectLst/>
                <a:latin typeface="+mn-lt"/>
                <a:ea typeface="+mn-ea"/>
                <a:cs typeface="+mn-cs"/>
              </a:rPr>
              <a:t>battle </a:t>
            </a:r>
            <a:r>
              <a:rPr lang="en-US" sz="1200" kern="1200" dirty="0">
                <a:solidFill>
                  <a:schemeClr val="tx1"/>
                </a:solidFill>
                <a:effectLst/>
                <a:latin typeface="+mn-lt"/>
                <a:ea typeface="+mn-ea"/>
                <a:cs typeface="+mn-cs"/>
              </a:rPr>
              <a:t>dimension.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869514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Two documents that are similar will tend to have similar words, and if two documents have similar words their column vectors will tend to be similar.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vectors for the comedies </a:t>
            </a:r>
            <a:r>
              <a:rPr lang="en-US" sz="1200" i="1" kern="1200" dirty="0">
                <a:solidFill>
                  <a:schemeClr val="tx1"/>
                </a:solidFill>
                <a:effectLst/>
                <a:latin typeface="+mn-lt"/>
                <a:ea typeface="+mn-ea"/>
                <a:cs typeface="+mn-cs"/>
              </a:rPr>
              <a:t>As You Like It </a:t>
            </a:r>
            <a:r>
              <a:rPr lang="en-US" sz="1200" kern="1200" dirty="0">
                <a:solidFill>
                  <a:schemeClr val="tx1"/>
                </a:solidFill>
                <a:effectLst/>
                <a:latin typeface="+mn-lt"/>
                <a:ea typeface="+mn-ea"/>
                <a:cs typeface="+mn-cs"/>
              </a:rPr>
              <a:t>[1,114,36,20] and </a:t>
            </a:r>
            <a:r>
              <a:rPr lang="en-US" sz="1200" i="1" kern="1200" dirty="0">
                <a:solidFill>
                  <a:schemeClr val="tx1"/>
                </a:solidFill>
                <a:effectLst/>
                <a:latin typeface="+mn-lt"/>
                <a:ea typeface="+mn-ea"/>
                <a:cs typeface="+mn-cs"/>
              </a:rPr>
              <a:t>Twelfth Night </a:t>
            </a:r>
            <a:r>
              <a:rPr lang="en-US" sz="1200" kern="1200" dirty="0">
                <a:solidFill>
                  <a:schemeClr val="tx1"/>
                </a:solidFill>
                <a:effectLst/>
                <a:latin typeface="+mn-lt"/>
                <a:ea typeface="+mn-ea"/>
                <a:cs typeface="+mn-cs"/>
              </a:rPr>
              <a:t>[0,80,58,15] look a lot more like each other (more fools and wit than battles) than they look like </a:t>
            </a:r>
            <a:r>
              <a:rPr lang="en-US" sz="1200" i="1" kern="1200" dirty="0">
                <a:solidFill>
                  <a:schemeClr val="tx1"/>
                </a:solidFill>
                <a:effectLst/>
                <a:latin typeface="+mn-lt"/>
                <a:ea typeface="+mn-ea"/>
                <a:cs typeface="+mn-cs"/>
              </a:rPr>
              <a:t>Julius Caesar </a:t>
            </a:r>
            <a:r>
              <a:rPr lang="en-US" sz="1200" kern="1200" dirty="0">
                <a:solidFill>
                  <a:schemeClr val="tx1"/>
                </a:solidFill>
                <a:effectLst/>
                <a:latin typeface="+mn-lt"/>
                <a:ea typeface="+mn-ea"/>
                <a:cs typeface="+mn-cs"/>
              </a:rPr>
              <a:t>[7,62,1,2] or </a:t>
            </a:r>
            <a:r>
              <a:rPr lang="en-US" sz="1200" i="1" kern="1200" dirty="0">
                <a:solidFill>
                  <a:schemeClr val="tx1"/>
                </a:solidFill>
                <a:effectLst/>
                <a:latin typeface="+mn-lt"/>
                <a:ea typeface="+mn-ea"/>
                <a:cs typeface="+mn-cs"/>
              </a:rPr>
              <a:t>Henry V </a:t>
            </a:r>
            <a:r>
              <a:rPr lang="en-US" sz="1200" kern="1200" dirty="0">
                <a:solidFill>
                  <a:schemeClr val="tx1"/>
                </a:solidFill>
                <a:effectLst/>
                <a:latin typeface="+mn-lt"/>
                <a:ea typeface="+mn-ea"/>
                <a:cs typeface="+mn-cs"/>
              </a:rPr>
              <a:t>[13,89,4,3].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 real term-document matrix, of course, wouldn’t just have 4 rows and columns, let alone 2. More generally, the term-document matrix has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 rows (one for each word type in the vocabulary) and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columns, one for each document in the collection.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4057347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cosine—like most measures for vector similarity used in NLP—is based on the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operator from linear algebra, also called the </a:t>
            </a:r>
            <a:r>
              <a:rPr lang="en-US" sz="1200" b="0" kern="1200" dirty="0">
                <a:solidFill>
                  <a:schemeClr val="tx1"/>
                </a:solidFill>
                <a:effectLst/>
                <a:latin typeface="+mn-lt"/>
                <a:ea typeface="+mn-ea"/>
                <a:cs typeface="+mn-cs"/>
              </a:rPr>
              <a:t>inner product in which we multiply the vectors elementwise and add up to get a scalar value. </a:t>
            </a:r>
            <a:r>
              <a:rPr lang="en-US" sz="1200" kern="1200" dirty="0">
                <a:solidFill>
                  <a:schemeClr val="tx1"/>
                </a:solidFill>
                <a:effectLst/>
                <a:latin typeface="+mn-lt"/>
                <a:ea typeface="+mn-ea"/>
                <a:cs typeface="+mn-cs"/>
              </a:rPr>
              <a:t>The dot product acts as a similarity metric because it will tend to be high just when the two vectors have large values in the same dimensions. Alternatively, vectors that have zeros in different dimensions—orthogonal vectors—will have a dot product of 0, representing their strong dissimilarity.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27315071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 x 13 + 0 x 89 + 1 x 4 + 1 * 3  = 12</a:t>
            </a:r>
            <a:br>
              <a:rPr lang="en-US" dirty="0"/>
            </a:br>
            <a:br>
              <a:rPr lang="en-US" dirty="0"/>
            </a:br>
            <a:r>
              <a:rPr lang="en-US" dirty="0"/>
              <a:t>Let's try d2</a:t>
            </a:r>
          </a:p>
          <a:p>
            <a:r>
              <a:rPr lang="en-US" dirty="0"/>
              <a:t>0 x 0 + 0 x 80 + 1 * 58 + 1 * 15 = 73  that's much higher.</a:t>
            </a:r>
            <a:br>
              <a:rPr lang="en-US" dirty="0"/>
            </a:br>
            <a:r>
              <a:rPr lang="en-US" dirty="0"/>
              <a:t>Try pausing the video and compute the dot product of q with the remaining two </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29</a:t>
            </a:fld>
            <a:endParaRPr lang="en-US"/>
          </a:p>
        </p:txBody>
      </p:sp>
    </p:spTree>
    <p:extLst>
      <p:ext uri="{BB962C8B-B14F-4D97-AF65-F5344CB8AC3E}">
        <p14:creationId xmlns:p14="http://schemas.microsoft.com/office/powerpoint/2010/main" val="3556854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raw dot product, however, has a problem as a similarity metric: it favors </a:t>
            </a:r>
            <a:r>
              <a:rPr lang="en-US" sz="1200" b="0" kern="1200" dirty="0">
                <a:solidFill>
                  <a:schemeClr val="tx1"/>
                </a:solidFill>
                <a:effectLst/>
                <a:latin typeface="+mn-lt"/>
                <a:ea typeface="+mn-ea"/>
                <a:cs typeface="+mn-cs"/>
              </a:rPr>
              <a:t>long </a:t>
            </a:r>
            <a:r>
              <a:rPr lang="en-US" sz="1200" kern="1200" dirty="0">
                <a:solidFill>
                  <a:schemeClr val="tx1"/>
                </a:solidFill>
                <a:effectLst/>
                <a:latin typeface="+mn-lt"/>
                <a:ea typeface="+mn-ea"/>
                <a:cs typeface="+mn-cs"/>
              </a:rPr>
              <a:t>vectors. The </a:t>
            </a:r>
            <a:r>
              <a:rPr lang="en-US" sz="1200" b="0" kern="1200" dirty="0">
                <a:solidFill>
                  <a:schemeClr val="tx1"/>
                </a:solidFill>
                <a:effectLst/>
                <a:latin typeface="+mn-lt"/>
                <a:ea typeface="+mn-ea"/>
                <a:cs typeface="+mn-cs"/>
              </a:rPr>
              <a:t>vector length </a:t>
            </a:r>
            <a:r>
              <a:rPr lang="en-US" sz="1200" kern="1200" dirty="0">
                <a:solidFill>
                  <a:schemeClr val="tx1"/>
                </a:solidFill>
                <a:effectLst/>
                <a:latin typeface="+mn-lt"/>
                <a:ea typeface="+mn-ea"/>
                <a:cs typeface="+mn-cs"/>
              </a:rPr>
              <a:t>is defined as the square root of the sum of the square of the values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is higher if a vector is longer, with higher values in each dimension. More frequent words have longer vectors, since they tend to co-occur with more words and have higher co-occurrence values with each of them. The raw dot product thus will be higher for frequent words. But this is a problem; we’d like a similarity metric that tells us how similar two words are regardless of their frequency.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4104812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a:xfrm>
            <a:off x="457200" y="720725"/>
            <a:ext cx="6400800" cy="3600450"/>
          </a:xfrm>
          <a:ln/>
        </p:spPr>
      </p:sp>
      <p:sp>
        <p:nvSpPr>
          <p:cNvPr id="55299" name="Notes Placeholder 2"/>
          <p:cNvSpPr>
            <a:spLocks noGrp="1"/>
          </p:cNvSpPr>
          <p:nvPr>
            <p:ph type="body" idx="1"/>
          </p:nvPr>
        </p:nvSpPr>
        <p:spPr>
          <a:noFill/>
          <a:ln/>
        </p:spPr>
        <p:txBody>
          <a:bodyPr/>
          <a:lstStyle/>
          <a:p>
            <a:r>
              <a:rPr lang="en-US" sz="1200" kern="1200" dirty="0">
                <a:solidFill>
                  <a:schemeClr val="tx1"/>
                </a:solidFill>
                <a:effectLst/>
                <a:latin typeface="+mn-lt"/>
                <a:ea typeface="+mn-ea"/>
                <a:cs typeface="+mn-cs"/>
              </a:rPr>
              <a:t>We modify the dot product to normalize for the vector length by dividing the dot product by the lengths of each of the two vectors. This </a:t>
            </a:r>
            <a:r>
              <a:rPr lang="en-US" sz="1200" b="0" kern="1200" dirty="0">
                <a:solidFill>
                  <a:schemeClr val="tx1"/>
                </a:solidFill>
                <a:effectLst/>
                <a:latin typeface="+mn-lt"/>
                <a:ea typeface="+mn-ea"/>
                <a:cs typeface="+mn-cs"/>
              </a:rPr>
              <a:t>normalized dot product </a:t>
            </a:r>
            <a:r>
              <a:rPr lang="en-US" sz="1200" kern="1200" dirty="0">
                <a:solidFill>
                  <a:schemeClr val="tx1"/>
                </a:solidFill>
                <a:effectLst/>
                <a:latin typeface="+mn-lt"/>
                <a:ea typeface="+mn-ea"/>
                <a:cs typeface="+mn-cs"/>
              </a:rPr>
              <a:t>turns out to be the same as the cosine of the angle between the two vectors (</a:t>
            </a:r>
            <a:r>
              <a:rPr lang="en-US" sz="1200" b="0" i="0" kern="1200" dirty="0">
                <a:solidFill>
                  <a:schemeClr val="tx1"/>
                </a:solidFill>
                <a:effectLst/>
                <a:latin typeface="+mn-lt"/>
                <a:ea typeface="+mn-ea"/>
                <a:cs typeface="+mn-cs"/>
              </a:rPr>
              <a:t>Geometrically, it is the product of the Euclidean magnitudes of the two vectors and the cosine of the angle between them).</a:t>
            </a:r>
            <a:endParaRPr lang="en-US" dirty="0"/>
          </a:p>
        </p:txBody>
      </p:sp>
      <p:sp>
        <p:nvSpPr>
          <p:cNvPr id="55300" name="Slide Number Placeholder 3"/>
          <p:cNvSpPr>
            <a:spLocks noGrp="1"/>
          </p:cNvSpPr>
          <p:nvPr>
            <p:ph type="sldNum" sz="quarter" idx="5"/>
          </p:nvPr>
        </p:nvSpPr>
        <p:spPr>
          <a:noFill/>
        </p:spPr>
        <p:txBody>
          <a:bodyPr/>
          <a:lstStyle/>
          <a:p>
            <a:fld id="{3EABE09E-F152-7744-8C90-5FE0EE9195EA}" type="slidenum">
              <a:rPr lang="en-US" smtClean="0"/>
              <a:pPr/>
              <a:t>31</a:t>
            </a:fld>
            <a:endParaRPr lang="en-US"/>
          </a:p>
        </p:txBody>
      </p:sp>
    </p:spTree>
    <p:extLst>
      <p:ext uri="{BB962C8B-B14F-4D97-AF65-F5344CB8AC3E}">
        <p14:creationId xmlns:p14="http://schemas.microsoft.com/office/powerpoint/2010/main" val="1723216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 value ranges from 1 for vectors pointing in the same direction, through 0 for orthogonal vectors, to -1 for vectors pointing in opposite directions. But since raw frequency values are non-negative, the cosine for these vectors ranges from 0–1.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352217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DEEF6-6974-0E55-7A0E-C6072B2897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F55354-E248-42E3-8AD0-6B464C5D0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78424-6744-BFD9-AE71-93540DAC2B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 value ranges from 1 for vectors pointing in the same direction, through 0 for orthogonal vectors, to -1 for vectors pointing in opposite directions. But since raw frequency values are non-negative, the cosine for these vectors ranges from 0–1. </a:t>
            </a:r>
            <a:endParaRPr lang="en-US" dirty="0"/>
          </a:p>
          <a:p>
            <a:endParaRPr lang="en-US" dirty="0"/>
          </a:p>
        </p:txBody>
      </p:sp>
      <p:sp>
        <p:nvSpPr>
          <p:cNvPr id="4" name="Slide Number Placeholder 3">
            <a:extLst>
              <a:ext uri="{FF2B5EF4-FFF2-40B4-BE49-F238E27FC236}">
                <a16:creationId xmlns:a16="http://schemas.microsoft.com/office/drawing/2014/main" id="{64A615E9-71C8-9717-FF1F-A1F6C20C9E8B}"/>
              </a:ext>
            </a:extLst>
          </p:cNvPr>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2724518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35</a:t>
            </a:fld>
            <a:endParaRPr lang="en-US"/>
          </a:p>
        </p:txBody>
      </p:sp>
    </p:spTree>
    <p:extLst>
      <p:ext uri="{BB962C8B-B14F-4D97-AF65-F5344CB8AC3E}">
        <p14:creationId xmlns:p14="http://schemas.microsoft.com/office/powerpoint/2010/main" val="912576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0A112-393A-0432-E4F3-A0725445D1D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63C2767-FC2D-290E-4FB9-B6D41B3716C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36</a:t>
            </a:fld>
            <a:endParaRPr lang="en-US" sz="1200"/>
          </a:p>
        </p:txBody>
      </p:sp>
      <p:sp>
        <p:nvSpPr>
          <p:cNvPr id="17411" name="Rectangle 2">
            <a:extLst>
              <a:ext uri="{FF2B5EF4-FFF2-40B4-BE49-F238E27FC236}">
                <a16:creationId xmlns:a16="http://schemas.microsoft.com/office/drawing/2014/main" id="{8DF91A0F-BFF3-778A-2A25-3F39F501349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3992B6C-BCF8-6DEF-69F7-521EDD41250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vector model of IR, and the commonly used cosine metric.</a:t>
            </a:r>
          </a:p>
        </p:txBody>
      </p:sp>
    </p:spTree>
    <p:extLst>
      <p:ext uri="{BB962C8B-B14F-4D97-AF65-F5344CB8AC3E}">
        <p14:creationId xmlns:p14="http://schemas.microsoft.com/office/powerpoint/2010/main" val="1480767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EEA80-AC2D-A0AA-9167-7DAD397AE71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1C7BBA9-2B23-E8AC-18D4-2F898A92564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37</a:t>
            </a:fld>
            <a:endParaRPr lang="en-US" sz="1200"/>
          </a:p>
        </p:txBody>
      </p:sp>
      <p:sp>
        <p:nvSpPr>
          <p:cNvPr id="17411" name="Rectangle 2">
            <a:extLst>
              <a:ext uri="{FF2B5EF4-FFF2-40B4-BE49-F238E27FC236}">
                <a16:creationId xmlns:a16="http://schemas.microsoft.com/office/drawing/2014/main" id="{5A4E4200-DF07-B571-F3D6-D1A5D15DDFEE}"/>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0FAC594-4D83-A614-9CA1-096E9F716615}"/>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It's common to weight the document counts before computing cosines. Here we introduce the popular TF-IDF weighting function.</a:t>
            </a:r>
          </a:p>
        </p:txBody>
      </p:sp>
    </p:spTree>
    <p:extLst>
      <p:ext uri="{BB962C8B-B14F-4D97-AF65-F5344CB8AC3E}">
        <p14:creationId xmlns:p14="http://schemas.microsoft.com/office/powerpoint/2010/main" val="1343714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co-occurrence matrices we've been using represent each cell by frequencies of words in documents.  But raw frequency is is very skewed and not very discriminative. If </a:t>
            </a:r>
            <a:r>
              <a:rPr lang="en-US" sz="1200" kern="1200" dirty="0" err="1">
                <a:solidFill>
                  <a:schemeClr val="tx1"/>
                </a:solidFill>
                <a:effectLst/>
                <a:latin typeface="+mn-lt"/>
                <a:ea typeface="+mn-ea"/>
                <a:cs typeface="+mn-cs"/>
              </a:rPr>
              <a:t>foold</a:t>
            </a:r>
            <a:r>
              <a:rPr lang="en-US" sz="1200" kern="1200" dirty="0">
                <a:solidFill>
                  <a:schemeClr val="tx1"/>
                </a:solidFill>
                <a:effectLst/>
                <a:latin typeface="+mn-lt"/>
                <a:ea typeface="+mn-ea"/>
                <a:cs typeface="+mn-cs"/>
              </a:rPr>
              <a:t> appears a lot in a doc, that's useful information.  But words like  </a:t>
            </a:r>
            <a:r>
              <a:rPr lang="en-US" sz="1200" i="1" kern="1200" dirty="0">
                <a:solidFill>
                  <a:schemeClr val="tx1"/>
                </a:solidFill>
                <a:effectLst/>
                <a:latin typeface="+mn-lt"/>
                <a:ea typeface="+mn-ea"/>
                <a:cs typeface="+mn-cs"/>
              </a:rPr>
              <a:t>the</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it</a:t>
            </a:r>
            <a:r>
              <a:rPr lang="en-US" sz="1200" kern="1200" dirty="0">
                <a:solidFill>
                  <a:schemeClr val="tx1"/>
                </a:solidFill>
                <a:effectLst/>
                <a:latin typeface="+mn-lt"/>
                <a:ea typeface="+mn-ea"/>
                <a:cs typeface="+mn-cs"/>
              </a:rPr>
              <a:t>, which occur frequently in all sorts of docs, aren’t informative about any particular word . It’s a bit of a paradox. </a:t>
            </a:r>
            <a:r>
              <a:rPr lang="en-US" sz="1200" dirty="0"/>
              <a:t>How can we balance these two conflicting constraints?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70319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two common solutions to this problem: 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algorithm, usually used when the dimensions are documents, and algorithms based on pointwise mutual information, or PMI (usually used when the dimensions are words).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makes use of a special weight call the "inverse document frequency or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to </a:t>
            </a:r>
            <a:r>
              <a:rPr lang="en-US" sz="1200" kern="1200" dirty="0" err="1">
                <a:solidFill>
                  <a:schemeClr val="tx1"/>
                </a:solidFill>
                <a:effectLst/>
                <a:latin typeface="+mn-lt"/>
                <a:ea typeface="+mn-ea"/>
                <a:cs typeface="+mn-cs"/>
              </a:rPr>
              <a:t>downweight</a:t>
            </a:r>
            <a:r>
              <a:rPr lang="en-US" sz="1200" kern="1200" dirty="0">
                <a:solidFill>
                  <a:schemeClr val="tx1"/>
                </a:solidFill>
                <a:effectLst/>
                <a:latin typeface="+mn-lt"/>
                <a:ea typeface="+mn-ea"/>
                <a:cs typeface="+mn-cs"/>
              </a:rPr>
              <a:t> words like "the" or "it".  PMI is a statistical measure that compares the probabilities we see with what we would have expected by change.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60351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algorithm </a:t>
            </a:r>
            <a:r>
              <a:rPr lang="en-US" sz="1200" kern="1200" dirty="0">
                <a:solidFill>
                  <a:schemeClr val="tx1"/>
                </a:solidFill>
                <a:effectLst/>
                <a:latin typeface="+mn-lt"/>
                <a:ea typeface="+mn-ea"/>
                <a:cs typeface="+mn-cs"/>
              </a:rPr>
              <a:t>(the ‘-’ here is a hyphen, not a minus sign) is the product of two factors. The first factor is the </a:t>
            </a:r>
            <a:r>
              <a:rPr lang="en-US" sz="1200" b="0" kern="1200" dirty="0">
                <a:solidFill>
                  <a:schemeClr val="tx1"/>
                </a:solidFill>
                <a:effectLst/>
                <a:latin typeface="+mn-lt"/>
                <a:ea typeface="+mn-ea"/>
                <a:cs typeface="+mn-cs"/>
              </a:rPr>
              <a:t>term frequency: </a:t>
            </a:r>
            <a:r>
              <a:rPr lang="en-US" sz="1200" kern="1200" dirty="0">
                <a:solidFill>
                  <a:schemeClr val="tx1"/>
                </a:solidFill>
                <a:effectLst/>
                <a:latin typeface="+mn-lt"/>
                <a:ea typeface="+mn-ea"/>
                <a:cs typeface="+mn-cs"/>
              </a:rPr>
              <a:t>the frequency of the word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in the document </a:t>
            </a:r>
            <a:r>
              <a:rPr lang="en-US" sz="1200" i="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Although we can just use the raw count as the term frequency,  more commonly we squash the raw frequency a bit, by using the log10 of the frequency instead. The intuition is that a word appearing 100 times in a document doesn’t make that word 100 times more likely to be relevant to the meaning of the document. Because we can’t take the log of 0, we normally return 0 for counts of 0, and add 1 to the log otherwise, so counts of 0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0, counts of 1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1, but counts of 10 get a </a:t>
            </a:r>
            <a:r>
              <a:rPr lang="en-US" sz="1200" kern="1200" dirty="0" err="1">
                <a:solidFill>
                  <a:schemeClr val="tx1"/>
                </a:solidFill>
                <a:effectLst/>
                <a:latin typeface="+mn-lt"/>
                <a:ea typeface="+mn-ea"/>
                <a:cs typeface="+mn-cs"/>
              </a:rPr>
              <a:t>tf</a:t>
            </a:r>
            <a:r>
              <a:rPr lang="en-US" sz="1200" kern="1200" dirty="0">
                <a:solidFill>
                  <a:schemeClr val="tx1"/>
                </a:solidFill>
                <a:effectLst/>
                <a:latin typeface="+mn-lt"/>
                <a:ea typeface="+mn-ea"/>
                <a:cs typeface="+mn-cs"/>
              </a:rPr>
              <a:t> of 2 (and counts of 5 are in between).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165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second factor in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is used to give a higher weight to words that occur only in a few documents. Terms that are limited to a few documents are useful for discriminating those documents from the rest of the collection; terms that occur frequently across the entire collection aren’t as helpful. The </a:t>
            </a:r>
            <a:r>
              <a:rPr lang="en-US" sz="1200" b="0" kern="1200" dirty="0">
                <a:solidFill>
                  <a:schemeClr val="tx1"/>
                </a:solidFill>
                <a:effectLst/>
                <a:latin typeface="+mn-lt"/>
                <a:ea typeface="+mn-ea"/>
                <a:cs typeface="+mn-cs"/>
              </a:rPr>
              <a:t>document frequency </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a term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is the number of documents it occurs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Document frequency is not the same as the </a:t>
            </a:r>
            <a:r>
              <a:rPr lang="en-US" sz="1200" b="0" kern="1200" dirty="0">
                <a:solidFill>
                  <a:schemeClr val="tx1"/>
                </a:solidFill>
                <a:effectLst/>
                <a:latin typeface="+mn-lt"/>
                <a:ea typeface="+mn-ea"/>
                <a:cs typeface="+mn-cs"/>
              </a:rPr>
              <a:t>collection frequency </a:t>
            </a:r>
            <a:r>
              <a:rPr lang="en-US" sz="1200" kern="1200" dirty="0">
                <a:solidFill>
                  <a:schemeClr val="tx1"/>
                </a:solidFill>
                <a:effectLst/>
                <a:latin typeface="+mn-lt"/>
                <a:ea typeface="+mn-ea"/>
                <a:cs typeface="+mn-cs"/>
              </a:rPr>
              <a:t>of a term, which is the total number of times the word appears in the whole collection in any document. Consider in the collection of Shakespeare’s 37 plays the two words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action</a:t>
            </a:r>
            <a:r>
              <a:rPr lang="en-US" sz="1200" kern="1200" dirty="0">
                <a:solidFill>
                  <a:schemeClr val="tx1"/>
                </a:solidFill>
                <a:effectLst/>
                <a:latin typeface="+mn-lt"/>
                <a:ea typeface="+mn-ea"/>
                <a:cs typeface="+mn-cs"/>
              </a:rPr>
              <a:t>. The words have identical collection frequencies (they both occur 113 times in all the plays) but very different document frequencies, since Romeo only occurs in a single play. If our goal is to find documents about the romantic tribulations of Romeo, the word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should be highly weighted, but not </a:t>
            </a:r>
            <a:r>
              <a:rPr lang="en-US" sz="1200" i="1" kern="1200" dirty="0">
                <a:solidFill>
                  <a:schemeClr val="tx1"/>
                </a:solidFill>
                <a:effectLst/>
                <a:latin typeface="+mn-lt"/>
                <a:ea typeface="+mn-ea"/>
                <a:cs typeface="+mn-cs"/>
              </a:rPr>
              <a:t>action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Important: documents can be </a:t>
            </a:r>
            <a:r>
              <a:rPr lang="en-US" b="1" dirty="0"/>
              <a:t>anything, they don't have to be original documents.  For example we often</a:t>
            </a:r>
            <a:r>
              <a:rPr lang="en-US" dirty="0"/>
              <a:t> treat each paragraph as a document, which lets use compute </a:t>
            </a:r>
            <a:r>
              <a:rPr lang="en-US" dirty="0" err="1"/>
              <a:t>tf-idf</a:t>
            </a:r>
            <a:r>
              <a:rPr lang="en-US" dirty="0"/>
              <a:t> values for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1476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emphasize discriminative words like </a:t>
            </a:r>
            <a:r>
              <a:rPr lang="en-US" sz="1200" i="1" kern="1200" dirty="0">
                <a:solidFill>
                  <a:schemeClr val="tx1"/>
                </a:solidFill>
                <a:effectLst/>
                <a:latin typeface="+mn-lt"/>
                <a:ea typeface="+mn-ea"/>
                <a:cs typeface="+mn-cs"/>
              </a:rPr>
              <a:t>Romeo </a:t>
            </a:r>
            <a:r>
              <a:rPr lang="en-US" sz="1200" kern="1200" dirty="0">
                <a:solidFill>
                  <a:schemeClr val="tx1"/>
                </a:solidFill>
                <a:effectLst/>
                <a:latin typeface="+mn-lt"/>
                <a:ea typeface="+mn-ea"/>
                <a:cs typeface="+mn-cs"/>
              </a:rPr>
              <a:t>via the </a:t>
            </a:r>
            <a:r>
              <a:rPr lang="en-US" sz="1200" b="0" kern="1200" dirty="0">
                <a:solidFill>
                  <a:schemeClr val="tx1"/>
                </a:solidFill>
                <a:effectLst/>
                <a:latin typeface="+mn-lt"/>
                <a:ea typeface="+mn-ea"/>
                <a:cs typeface="+mn-cs"/>
              </a:rPr>
              <a:t>inverse document </a:t>
            </a:r>
            <a:r>
              <a:rPr lang="en-US" sz="1200" b="0" kern="1200" dirty="0" err="1">
                <a:solidFill>
                  <a:schemeClr val="tx1"/>
                </a:solidFill>
                <a:effectLst/>
                <a:latin typeface="+mn-lt"/>
                <a:ea typeface="+mn-ea"/>
                <a:cs typeface="+mn-cs"/>
              </a:rPr>
              <a:t>fre</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quency</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or </a:t>
            </a:r>
            <a:r>
              <a:rPr lang="en-US" sz="1200" b="0" kern="1200" dirty="0" err="1">
                <a:solidFill>
                  <a:schemeClr val="tx1"/>
                </a:solidFill>
                <a:effectLst/>
                <a:latin typeface="+mn-lt"/>
                <a:ea typeface="+mn-ea"/>
                <a:cs typeface="+mn-cs"/>
              </a:rPr>
              <a:t>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term weight (</a:t>
            </a:r>
            <a:r>
              <a:rPr lang="en-US" sz="1200" kern="1200" dirty="0" err="1">
                <a:solidFill>
                  <a:schemeClr val="tx1"/>
                </a:solidFill>
                <a:effectLst/>
                <a:latin typeface="+mn-lt"/>
                <a:ea typeface="+mn-ea"/>
                <a:cs typeface="+mn-cs"/>
              </a:rPr>
              <a:t>Sparck</a:t>
            </a:r>
            <a:r>
              <a:rPr lang="en-US" sz="1200" kern="1200" dirty="0">
                <a:solidFill>
                  <a:schemeClr val="tx1"/>
                </a:solidFill>
                <a:effectLst/>
                <a:latin typeface="+mn-lt"/>
                <a:ea typeface="+mn-ea"/>
                <a:cs typeface="+mn-cs"/>
              </a:rPr>
              <a:t> Jones, 1972). The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is defined using the frac- </a:t>
            </a:r>
            <a:r>
              <a:rPr lang="en-US" sz="1200" kern="1200" dirty="0" err="1">
                <a:solidFill>
                  <a:schemeClr val="tx1"/>
                </a:solidFill>
                <a:effectLst/>
                <a:latin typeface="+mn-lt"/>
                <a:ea typeface="+mn-ea"/>
                <a:cs typeface="+mn-cs"/>
              </a:rPr>
              <a:t>tion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kern="1200" dirty="0">
                <a:solidFill>
                  <a:schemeClr val="tx1"/>
                </a:solidFill>
                <a:effectLst/>
                <a:latin typeface="+mn-lt"/>
                <a:ea typeface="+mn-ea"/>
                <a:cs typeface="+mn-cs"/>
              </a:rPr>
              <a:t>, where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is the total number of documents in the collection, and </a:t>
            </a:r>
            <a:r>
              <a:rPr lang="en-US" sz="1200" kern="1200" dirty="0" err="1">
                <a:solidFill>
                  <a:schemeClr val="tx1"/>
                </a:solidFill>
                <a:effectLst/>
                <a:latin typeface="+mn-lt"/>
                <a:ea typeface="+mn-ea"/>
                <a:cs typeface="+mn-cs"/>
              </a:rPr>
              <a:t>df</a:t>
            </a:r>
            <a:r>
              <a:rPr lang="en-US" sz="1200" i="1" kern="1200" dirty="0" err="1">
                <a:solidFill>
                  <a:schemeClr val="tx1"/>
                </a:solidFill>
                <a:effectLst/>
                <a:latin typeface="+mn-lt"/>
                <a:ea typeface="+mn-ea"/>
                <a:cs typeface="+mn-cs"/>
              </a:rPr>
              <a:t>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the number of documents in which term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occurs. The fewer documents in which a term occurs, the higher this weight. The lowest weight of 1 is assigned to terms that occur in all the documents. Because of the large number of documents in many collections, this measure too is usually squashed with a log function. The resulting definition for inverse document frequency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is thus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are some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values for some words in the Shakespeare corpus, ranging from  extremely informative words which occur in only one play like </a:t>
            </a:r>
            <a:r>
              <a:rPr lang="en-US" sz="1200" i="1" kern="1200" dirty="0">
                <a:solidFill>
                  <a:schemeClr val="tx1"/>
                </a:solidFill>
                <a:effectLst/>
                <a:latin typeface="+mn-lt"/>
                <a:ea typeface="+mn-ea"/>
                <a:cs typeface="+mn-cs"/>
              </a:rPr>
              <a:t>Romeo</a:t>
            </a:r>
            <a:r>
              <a:rPr lang="en-US" sz="1200" kern="1200" dirty="0">
                <a:solidFill>
                  <a:schemeClr val="tx1"/>
                </a:solidFill>
                <a:effectLst/>
                <a:latin typeface="+mn-lt"/>
                <a:ea typeface="+mn-ea"/>
                <a:cs typeface="+mn-cs"/>
              </a:rPr>
              <a:t>, to those that  occur in a few like </a:t>
            </a:r>
            <a:r>
              <a:rPr lang="en-US" sz="1200" i="1" kern="1200" dirty="0">
                <a:solidFill>
                  <a:schemeClr val="tx1"/>
                </a:solidFill>
                <a:effectLst/>
                <a:latin typeface="+mn-lt"/>
                <a:ea typeface="+mn-ea"/>
                <a:cs typeface="+mn-cs"/>
              </a:rPr>
              <a:t>salad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Falstaff</a:t>
            </a:r>
            <a:r>
              <a:rPr lang="en-US" sz="1200" kern="1200" dirty="0">
                <a:solidFill>
                  <a:schemeClr val="tx1"/>
                </a:solidFill>
                <a:effectLst/>
                <a:latin typeface="+mn-lt"/>
                <a:ea typeface="+mn-ea"/>
                <a:cs typeface="+mn-cs"/>
              </a:rPr>
              <a:t>, to those which are very common like </a:t>
            </a:r>
            <a:r>
              <a:rPr lang="en-US" sz="1200" i="1" kern="1200" dirty="0">
                <a:solidFill>
                  <a:schemeClr val="tx1"/>
                </a:solidFill>
                <a:effectLst/>
                <a:latin typeface="+mn-lt"/>
                <a:ea typeface="+mn-ea"/>
                <a:cs typeface="+mn-cs"/>
              </a:rPr>
              <a:t>fool </a:t>
            </a:r>
            <a:r>
              <a:rPr lang="en-US" sz="1200" kern="1200" dirty="0">
                <a:solidFill>
                  <a:schemeClr val="tx1"/>
                </a:solidFill>
                <a:effectLst/>
                <a:latin typeface="+mn-lt"/>
                <a:ea typeface="+mn-ea"/>
                <a:cs typeface="+mn-cs"/>
              </a:rPr>
              <a:t>or so common as to be completely non-discriminative since they occur in all 37 plays like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good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sweet</a:t>
            </a:r>
            <a:r>
              <a:rPr lang="en-US" sz="1200" kern="1200" dirty="0">
                <a:solidFill>
                  <a:schemeClr val="tx1"/>
                </a:solidFill>
                <a:effectLst/>
                <a:latin typeface="+mn-lt"/>
                <a:ea typeface="+mn-ea"/>
                <a:cs typeface="+mn-cs"/>
              </a:rPr>
              <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4723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usually clear what counts as a document: in Shake-</a:t>
            </a:r>
            <a:r>
              <a:rPr lang="en-US" sz="1200" kern="1200" dirty="0" err="1">
                <a:solidFill>
                  <a:schemeClr val="tx1"/>
                </a:solidFill>
                <a:effectLst/>
                <a:latin typeface="+mn-lt"/>
                <a:ea typeface="+mn-ea"/>
                <a:cs typeface="+mn-cs"/>
              </a:rPr>
              <a:t>speare</a:t>
            </a:r>
            <a:r>
              <a:rPr lang="en-US" sz="1200" kern="1200" dirty="0">
                <a:solidFill>
                  <a:schemeClr val="tx1"/>
                </a:solidFill>
                <a:effectLst/>
                <a:latin typeface="+mn-lt"/>
                <a:ea typeface="+mn-ea"/>
                <a:cs typeface="+mn-cs"/>
              </a:rPr>
              <a:t> we would use a play; when processing a collection of encyclopedia articles like Wikipedia, the document is a Wikipedia page; in processing newspaper articles, the document is a single article. But very frequently  you might need to break up the corpus into documents yourself for the purposes of computing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 </a:t>
            </a:r>
            <a:r>
              <a:rPr lang="en-US" dirty="0"/>
              <a:t>Because that documents can be </a:t>
            </a:r>
            <a:r>
              <a:rPr lang="en-US" b="1" dirty="0"/>
              <a:t>anything, they don't have to be original documents.  </a:t>
            </a:r>
            <a:r>
              <a:rPr lang="en-US" b="0" dirty="0"/>
              <a:t>For example we often </a:t>
            </a:r>
            <a:r>
              <a:rPr lang="en-US" dirty="0"/>
              <a:t>treat each paragraph as a document, which lets use compute </a:t>
            </a:r>
            <a:r>
              <a:rPr lang="en-US" dirty="0" err="1"/>
              <a:t>tf-idf</a:t>
            </a:r>
            <a:r>
              <a:rPr lang="en-US" dirty="0"/>
              <a:t> values even when we are dealing say with a single document like a 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384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0" kern="1200" dirty="0" err="1">
                <a:solidFill>
                  <a:schemeClr val="tx1"/>
                </a:solidFill>
                <a:effectLst/>
                <a:latin typeface="+mn-lt"/>
                <a:ea typeface="+mn-ea"/>
                <a:cs typeface="+mn-cs"/>
              </a:rPr>
              <a:t>tf-idf</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weighted value </a:t>
            </a:r>
            <a:r>
              <a:rPr lang="en-US" sz="1200" i="1" kern="1200" dirty="0" err="1">
                <a:solidFill>
                  <a:schemeClr val="tx1"/>
                </a:solidFill>
                <a:effectLst/>
                <a:latin typeface="+mn-lt"/>
                <a:ea typeface="+mn-ea"/>
                <a:cs typeface="+mn-cs"/>
              </a:rPr>
              <a:t>wt</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for word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in document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thus combines term  frequency </a:t>
            </a:r>
            <a:r>
              <a:rPr lang="en-US" sz="1200" kern="1200" dirty="0" err="1">
                <a:solidFill>
                  <a:schemeClr val="tx1"/>
                </a:solidFill>
                <a:effectLst/>
                <a:latin typeface="+mn-lt"/>
                <a:ea typeface="+mn-ea"/>
                <a:cs typeface="+mn-cs"/>
              </a:rPr>
              <a:t>tf</a:t>
            </a:r>
            <a:r>
              <a:rPr lang="en-US" sz="1200" i="1" kern="1200" dirty="0" err="1">
                <a:solidFill>
                  <a:schemeClr val="tx1"/>
                </a:solidFill>
                <a:effectLst/>
                <a:latin typeface="+mn-lt"/>
                <a:ea typeface="+mn-ea"/>
                <a:cs typeface="+mn-cs"/>
              </a:rPr>
              <a:t>t</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a:t>
            </a:r>
            <a:r>
              <a:rPr lang="en-US" sz="1200" kern="1200" dirty="0" err="1">
                <a:solidFill>
                  <a:schemeClr val="tx1"/>
                </a:solidFill>
                <a:effectLst/>
                <a:latin typeface="+mn-lt"/>
                <a:ea typeface="+mn-ea"/>
                <a:cs typeface="+mn-cs"/>
              </a:rPr>
              <a:t>idf</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raw counts in the Shakespeare term-document matrix, and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weighted version of the </a:t>
            </a:r>
            <a:r>
              <a:rPr lang="en-US" sz="1200" kern="1200">
                <a:solidFill>
                  <a:schemeClr val="tx1"/>
                </a:solidFill>
                <a:effectLst/>
                <a:latin typeface="+mn-lt"/>
                <a:ea typeface="+mn-ea"/>
                <a:cs typeface="+mn-cs"/>
              </a:rPr>
              <a:t>same matrix. </a:t>
            </a:r>
            <a:r>
              <a:rPr lang="en-US" sz="1200" kern="1200" dirty="0">
                <a:solidFill>
                  <a:schemeClr val="tx1"/>
                </a:solidFill>
                <a:effectLst/>
                <a:latin typeface="+mn-lt"/>
                <a:ea typeface="+mn-ea"/>
                <a:cs typeface="+mn-cs"/>
              </a:rPr>
              <a:t>Note that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values for the dimension corresponding to the word </a:t>
            </a:r>
            <a:r>
              <a:rPr lang="en-US" sz="1200" i="1" kern="1200" dirty="0">
                <a:solidFill>
                  <a:schemeClr val="tx1"/>
                </a:solidFill>
                <a:effectLst/>
                <a:latin typeface="+mn-lt"/>
                <a:ea typeface="+mn-ea"/>
                <a:cs typeface="+mn-cs"/>
              </a:rPr>
              <a:t>good </a:t>
            </a:r>
            <a:r>
              <a:rPr lang="en-US" sz="1200" kern="1200" dirty="0">
                <a:solidFill>
                  <a:schemeClr val="tx1"/>
                </a:solidFill>
                <a:effectLst/>
                <a:latin typeface="+mn-lt"/>
                <a:ea typeface="+mn-ea"/>
                <a:cs typeface="+mn-cs"/>
              </a:rPr>
              <a:t>have now all become 0; since this word appears in every document, the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algorithm leads it to be ignored. Similarly, the word </a:t>
            </a:r>
            <a:r>
              <a:rPr lang="en-US" sz="1200" i="1" kern="1200" dirty="0">
                <a:solidFill>
                  <a:schemeClr val="tx1"/>
                </a:solidFill>
                <a:effectLst/>
                <a:latin typeface="+mn-lt"/>
                <a:ea typeface="+mn-ea"/>
                <a:cs typeface="+mn-cs"/>
              </a:rPr>
              <a:t>fool</a:t>
            </a:r>
            <a:r>
              <a:rPr lang="en-US" sz="1200" kern="1200" dirty="0">
                <a:solidFill>
                  <a:schemeClr val="tx1"/>
                </a:solidFill>
                <a:effectLst/>
                <a:latin typeface="+mn-lt"/>
                <a:ea typeface="+mn-ea"/>
                <a:cs typeface="+mn-cs"/>
              </a:rPr>
              <a:t>, which appears in 36 out of the 37 plays, has a much lower weight.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46150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D1073-4B7D-AAD8-2D53-153754687EF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FE048AE-EBD4-8CA0-2AD6-D199C42030B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45</a:t>
            </a:fld>
            <a:endParaRPr lang="en-US" sz="1200"/>
          </a:p>
        </p:txBody>
      </p:sp>
      <p:sp>
        <p:nvSpPr>
          <p:cNvPr id="17411" name="Rectangle 2">
            <a:extLst>
              <a:ext uri="{FF2B5EF4-FFF2-40B4-BE49-F238E27FC236}">
                <a16:creationId xmlns:a16="http://schemas.microsoft.com/office/drawing/2014/main" id="{294B93A2-C98C-7E9D-C833-F76F2CDEF78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DAB3F86-5A6F-BF7D-14FD-B95331B6347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useful </a:t>
            </a:r>
            <a:r>
              <a:rPr lang="en-US" dirty="0" err="1">
                <a:latin typeface="Arial" charset="0"/>
                <a:ea typeface="ＭＳ Ｐゴシック" charset="0"/>
                <a:cs typeface="ＭＳ Ｐゴシック" charset="0"/>
              </a:rPr>
              <a:t>tf-idf</a:t>
            </a:r>
            <a:r>
              <a:rPr lang="en-US" dirty="0">
                <a:latin typeface="Arial" charset="0"/>
                <a:ea typeface="ＭＳ Ｐゴシック" charset="0"/>
                <a:cs typeface="ＭＳ Ｐゴシック" charset="0"/>
              </a:rPr>
              <a:t> weighting scheme</a:t>
            </a:r>
          </a:p>
        </p:txBody>
      </p:sp>
    </p:spTree>
    <p:extLst>
      <p:ext uri="{BB962C8B-B14F-4D97-AF65-F5344CB8AC3E}">
        <p14:creationId xmlns:p14="http://schemas.microsoft.com/office/powerpoint/2010/main" val="8388948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EC1D5-CFC6-0EE5-E22E-9B67F4096CE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065039F-29D3-3F93-CE40-9A4F8BFDEF1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46</a:t>
            </a:fld>
            <a:endParaRPr lang="en-US" sz="1200"/>
          </a:p>
        </p:txBody>
      </p:sp>
      <p:sp>
        <p:nvSpPr>
          <p:cNvPr id="17411" name="Rectangle 2">
            <a:extLst>
              <a:ext uri="{FF2B5EF4-FFF2-40B4-BE49-F238E27FC236}">
                <a16:creationId xmlns:a16="http://schemas.microsoft.com/office/drawing/2014/main" id="{9C76BABD-E4A2-3641-83DB-E1889B8A467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31C727B-18CC-CB39-6996-128A2AEBECC2}"/>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walk through a detailed nano-example of computing the </a:t>
            </a:r>
            <a:r>
              <a:rPr lang="en-US" dirty="0" err="1">
                <a:latin typeface="Arial" charset="0"/>
                <a:ea typeface="ＭＳ Ｐゴシック" charset="0"/>
                <a:cs typeface="ＭＳ Ｐゴシック" charset="0"/>
              </a:rPr>
              <a:t>tf-idf</a:t>
            </a:r>
            <a:r>
              <a:rPr lang="en-US" dirty="0">
                <a:latin typeface="Arial" charset="0"/>
                <a:ea typeface="ＭＳ Ｐゴシック" charset="0"/>
                <a:cs typeface="ＭＳ Ｐゴシック" charset="0"/>
              </a:rPr>
              <a:t> weighted cosine between a query and some documents.</a:t>
            </a:r>
          </a:p>
        </p:txBody>
      </p:sp>
    </p:spTree>
    <p:extLst>
      <p:ext uri="{BB962C8B-B14F-4D97-AF65-F5344CB8AC3E}">
        <p14:creationId xmlns:p14="http://schemas.microsoft.com/office/powerpoint/2010/main" val="12651967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be computing the score of the query against a document. For each document, we're computing the cos(</a:t>
            </a:r>
            <a:r>
              <a:rPr lang="en-US" dirty="0" err="1"/>
              <a:t>q,d</a:t>
            </a:r>
            <a:r>
              <a:rPr lang="en-US" dirty="0"/>
              <a:t>)</a:t>
            </a:r>
          </a:p>
        </p:txBody>
      </p:sp>
      <p:sp>
        <p:nvSpPr>
          <p:cNvPr id="4" name="Slide Number Placeholder 3"/>
          <p:cNvSpPr>
            <a:spLocks noGrp="1"/>
          </p:cNvSpPr>
          <p:nvPr>
            <p:ph type="sldNum" sz="quarter" idx="5"/>
          </p:nvPr>
        </p:nvSpPr>
        <p:spPr/>
        <p:txBody>
          <a:bodyPr/>
          <a:lstStyle/>
          <a:p>
            <a:fld id="{3EB9031F-EB71-7642-8F3C-6FDC1408CB92}" type="slidenum">
              <a:rPr lang="en-US" smtClean="0"/>
              <a:pPr/>
              <a:t>47</a:t>
            </a:fld>
            <a:endParaRPr lang="en-US"/>
          </a:p>
        </p:txBody>
      </p:sp>
    </p:spTree>
    <p:extLst>
      <p:ext uri="{BB962C8B-B14F-4D97-AF65-F5344CB8AC3E}">
        <p14:creationId xmlns:p14="http://schemas.microsoft.com/office/powerpoint/2010/main" val="10034279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We can instantiate this equation using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tf-idf</a:t>
            </a:r>
            <a:r>
              <a:rPr kumimoji="1" lang="en-US" sz="1200" kern="1200" dirty="0">
                <a:solidFill>
                  <a:schemeClr val="tx1"/>
                </a:solidFill>
                <a:effectLst/>
                <a:latin typeface="Arial" pitchFamily="-65" charset="0"/>
                <a:ea typeface="ＭＳ Ｐゴシック" pitchFamily="-65" charset="-128"/>
                <a:cs typeface="ＭＳ Ｐゴシック" pitchFamily="-65" charset="-128"/>
              </a:rPr>
              <a:t> values and spelling out the dot product as a sum of products: </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48</a:t>
            </a:fld>
            <a:endParaRPr lang="en-US"/>
          </a:p>
        </p:txBody>
      </p:sp>
    </p:spTree>
    <p:extLst>
      <p:ext uri="{BB962C8B-B14F-4D97-AF65-F5344CB8AC3E}">
        <p14:creationId xmlns:p14="http://schemas.microsoft.com/office/powerpoint/2010/main" val="25370844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just a reminder of how we're computing </a:t>
            </a:r>
            <a:r>
              <a:rPr lang="en-US" dirty="0" err="1"/>
              <a:t>tf</a:t>
            </a:r>
            <a:r>
              <a:rPr lang="en-US" dirty="0"/>
              <a:t> and </a:t>
            </a:r>
            <a:r>
              <a:rPr lang="en-US" dirty="0" err="1"/>
              <a:t>idf</a:t>
            </a:r>
            <a:r>
              <a:rPr lang="en-US" dirty="0"/>
              <a:t>.</a:t>
            </a:r>
            <a:br>
              <a:rPr lang="en-US" dirty="0"/>
            </a:br>
            <a:br>
              <a:rPr lang="en-US" dirty="0"/>
            </a:br>
            <a:r>
              <a:rPr lang="en-US" dirty="0"/>
              <a:t>So for the query and each document we'll look at each term in the query and multiply these two normalized scores , the normalized </a:t>
            </a:r>
            <a:r>
              <a:rPr lang="en-US" dirty="0" err="1"/>
              <a:t>tifidf</a:t>
            </a:r>
            <a:r>
              <a:rPr lang="en-US" dirty="0"/>
              <a:t> value for the term in the query and the normalized </a:t>
            </a:r>
            <a:r>
              <a:rPr lang="en-US" dirty="0" err="1"/>
              <a:t>tfidf</a:t>
            </a:r>
            <a:r>
              <a:rPr lang="en-US" dirty="0"/>
              <a:t> value for the term in the document. </a:t>
            </a:r>
          </a:p>
        </p:txBody>
      </p:sp>
      <p:sp>
        <p:nvSpPr>
          <p:cNvPr id="4" name="Slide Number Placeholder 3"/>
          <p:cNvSpPr>
            <a:spLocks noGrp="1"/>
          </p:cNvSpPr>
          <p:nvPr>
            <p:ph type="sldNum" sz="quarter" idx="5"/>
          </p:nvPr>
        </p:nvSpPr>
        <p:spPr/>
        <p:txBody>
          <a:bodyPr/>
          <a:lstStyle/>
          <a:p>
            <a:fld id="{3EB9031F-EB71-7642-8F3C-6FDC1408CB92}" type="slidenum">
              <a:rPr lang="en-US" smtClean="0"/>
              <a:pPr/>
              <a:t>49</a:t>
            </a:fld>
            <a:endParaRPr lang="en-US"/>
          </a:p>
        </p:txBody>
      </p:sp>
    </p:spTree>
    <p:extLst>
      <p:ext uri="{BB962C8B-B14F-4D97-AF65-F5344CB8AC3E}">
        <p14:creationId xmlns:p14="http://schemas.microsoft.com/office/powerpoint/2010/main" val="11164752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our Shakespeare-inspired nano-example. </a:t>
            </a:r>
            <a:r>
              <a:rPr lang="en-US" dirty="0" err="1"/>
              <a:t>L:et's</a:t>
            </a:r>
            <a:r>
              <a:rPr lang="en-US" dirty="0"/>
              <a:t> see what the </a:t>
            </a:r>
            <a:r>
              <a:rPr lang="en-US" dirty="0" err="1"/>
              <a:t>tf-idf</a:t>
            </a:r>
            <a:r>
              <a:rPr lang="en-US" dirty="0"/>
              <a:t> weighted cosine is between the query and some documents.</a:t>
            </a:r>
          </a:p>
        </p:txBody>
      </p:sp>
      <p:sp>
        <p:nvSpPr>
          <p:cNvPr id="4" name="Slide Number Placeholder 3"/>
          <p:cNvSpPr>
            <a:spLocks noGrp="1"/>
          </p:cNvSpPr>
          <p:nvPr>
            <p:ph type="sldNum" sz="quarter" idx="5"/>
          </p:nvPr>
        </p:nvSpPr>
        <p:spPr/>
        <p:txBody>
          <a:bodyPr/>
          <a:lstStyle/>
          <a:p>
            <a:fld id="{3EB9031F-EB71-7642-8F3C-6FDC1408CB92}" type="slidenum">
              <a:rPr lang="en-US" smtClean="0"/>
              <a:pPr/>
              <a:t>50</a:t>
            </a:fld>
            <a:endParaRPr lang="en-US"/>
          </a:p>
        </p:txBody>
      </p:sp>
    </p:spTree>
    <p:extLst>
      <p:ext uri="{BB962C8B-B14F-4D97-AF65-F5344CB8AC3E}">
        <p14:creationId xmlns:p14="http://schemas.microsoft.com/office/powerpoint/2010/main" val="16881183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22284521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Tf</a:t>
            </a:r>
            <a:r>
              <a:rPr lang="en-US" dirty="0"/>
              <a:t> is 1 + log10(1) which is 1 plus 0 which is 1</a:t>
            </a:r>
            <a:br>
              <a:rPr lang="en-US" dirty="0"/>
            </a:br>
            <a:r>
              <a:rPr lang="en-US" dirty="0"/>
              <a:t>and the document frequence for sweet is 3 (see)</a:t>
            </a:r>
          </a:p>
          <a:p>
            <a:r>
              <a:rPr lang="en-US" dirty="0"/>
              <a:t>And love is 2 (see)</a:t>
            </a:r>
          </a:p>
          <a:p>
            <a:r>
              <a:rPr lang="en-US" dirty="0"/>
              <a:t>And the </a:t>
            </a:r>
          </a:p>
        </p:txBody>
      </p:sp>
      <p:sp>
        <p:nvSpPr>
          <p:cNvPr id="4" name="Slide Number Placeholder 3"/>
          <p:cNvSpPr>
            <a:spLocks noGrp="1"/>
          </p:cNvSpPr>
          <p:nvPr>
            <p:ph type="sldNum" sz="quarter" idx="5"/>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26131368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87399-2DD3-6A9F-74F1-77A947745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605BB-54BE-6C04-2B75-101B89A45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DEC11-DFD7-104E-6E6B-42B1769DEF65}"/>
              </a:ext>
            </a:extLst>
          </p:cNvPr>
          <p:cNvSpPr>
            <a:spLocks noGrp="1"/>
          </p:cNvSpPr>
          <p:nvPr>
            <p:ph type="body" idx="1"/>
          </p:nvPr>
        </p:nvSpPr>
        <p:spPr/>
        <p:txBody>
          <a:bodyPr/>
          <a:lstStyle/>
          <a:p>
            <a:r>
              <a:rPr lang="en-US" dirty="0" err="1"/>
              <a:t>Tf</a:t>
            </a:r>
            <a:r>
              <a:rPr lang="en-US" dirty="0"/>
              <a:t> is 1 + log10(1) which is 1 plus 0 which is 1</a:t>
            </a:r>
            <a:br>
              <a:rPr lang="en-US" dirty="0"/>
            </a:br>
            <a:r>
              <a:rPr lang="en-US" dirty="0"/>
              <a:t>and the document frequence for sweet is 3 (see)</a:t>
            </a:r>
          </a:p>
          <a:p>
            <a:r>
              <a:rPr lang="en-US" dirty="0"/>
              <a:t>And love is 2 (see)</a:t>
            </a:r>
          </a:p>
          <a:p>
            <a:r>
              <a:rPr lang="en-US" dirty="0"/>
              <a:t>And the </a:t>
            </a:r>
          </a:p>
        </p:txBody>
      </p:sp>
      <p:sp>
        <p:nvSpPr>
          <p:cNvPr id="4" name="Slide Number Placeholder 3">
            <a:extLst>
              <a:ext uri="{FF2B5EF4-FFF2-40B4-BE49-F238E27FC236}">
                <a16:creationId xmlns:a16="http://schemas.microsoft.com/office/drawing/2014/main" id="{E6E2D980-34C3-396F-5827-A7AD7C99E379}"/>
              </a:ext>
            </a:extLst>
          </p:cNvPr>
          <p:cNvSpPr>
            <a:spLocks noGrp="1"/>
          </p:cNvSpPr>
          <p:nvPr>
            <p:ph type="sldNum" sz="quarter" idx="5"/>
          </p:nvPr>
        </p:nvSpPr>
        <p:spPr/>
        <p:txBody>
          <a:bodyPr/>
          <a:lstStyle/>
          <a:p>
            <a:fld id="{3EB9031F-EB71-7642-8F3C-6FDC1408CB92}" type="slidenum">
              <a:rPr lang="en-US" smtClean="0"/>
              <a:pPr/>
              <a:t>53</a:t>
            </a:fld>
            <a:endParaRPr lang="en-US"/>
          </a:p>
        </p:txBody>
      </p:sp>
    </p:spTree>
    <p:extLst>
      <p:ext uri="{BB962C8B-B14F-4D97-AF65-F5344CB8AC3E}">
        <p14:creationId xmlns:p14="http://schemas.microsoft.com/office/powerpoint/2010/main" val="18414039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 =4 documents, so the IDFs are Log10(4/3)  and log10(4/2) which come out to .124 and .301</a:t>
            </a:r>
          </a:p>
        </p:txBody>
      </p:sp>
      <p:sp>
        <p:nvSpPr>
          <p:cNvPr id="4" name="Slide Number Placeholder 3"/>
          <p:cNvSpPr>
            <a:spLocks noGrp="1"/>
          </p:cNvSpPr>
          <p:nvPr>
            <p:ph type="sldNum" sz="quarter" idx="5"/>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20331136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EB905-BAFA-6D36-B675-34307AA8D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6C018-A985-6629-790F-4EEC6713C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C66A0-D9DC-59B4-7DF5-C12ABC68F70A}"/>
              </a:ext>
            </a:extLst>
          </p:cNvPr>
          <p:cNvSpPr>
            <a:spLocks noGrp="1"/>
          </p:cNvSpPr>
          <p:nvPr>
            <p:ph type="body" idx="1"/>
          </p:nvPr>
        </p:nvSpPr>
        <p:spPr/>
        <p:txBody>
          <a:bodyPr/>
          <a:lstStyle/>
          <a:p>
            <a:r>
              <a:rPr lang="en-US" dirty="0"/>
              <a:t>And we just multiple these by the TFs which are both 1.</a:t>
            </a:r>
            <a:br>
              <a:rPr lang="en-US" dirty="0"/>
            </a:br>
            <a:br>
              <a:rPr lang="en-US" dirty="0"/>
            </a:br>
            <a:r>
              <a:rPr lang="en-US" dirty="0"/>
              <a:t>Next we'll need to compute the denominator, the document vector length for the query and document vectors</a:t>
            </a:r>
          </a:p>
        </p:txBody>
      </p:sp>
      <p:sp>
        <p:nvSpPr>
          <p:cNvPr id="4" name="Slide Number Placeholder 3">
            <a:extLst>
              <a:ext uri="{FF2B5EF4-FFF2-40B4-BE49-F238E27FC236}">
                <a16:creationId xmlns:a16="http://schemas.microsoft.com/office/drawing/2014/main" id="{6248BFB7-C295-7994-2D69-B6A492CDC03E}"/>
              </a:ext>
            </a:extLst>
          </p:cNvPr>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4344743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.125/.615 = .203</a:t>
            </a:r>
          </a:p>
          <a:p>
            <a:r>
              <a:rPr lang="en-US" dirty="0"/>
              <a:t>.602/.615 = .979</a:t>
            </a:r>
          </a:p>
        </p:txBody>
      </p:sp>
      <p:sp>
        <p:nvSpPr>
          <p:cNvPr id="4" name="Slide Number Placeholder 3"/>
          <p:cNvSpPr>
            <a:spLocks noGrp="1"/>
          </p:cNvSpPr>
          <p:nvPr>
            <p:ph type="sldNum" sz="quarter" idx="5"/>
          </p:nvPr>
        </p:nvSpPr>
        <p:spPr/>
        <p:txBody>
          <a:bodyPr/>
          <a:lstStyle/>
          <a:p>
            <a:fld id="{3EB9031F-EB71-7642-8F3C-6FDC1408CB92}" type="slidenum">
              <a:rPr lang="en-US" smtClean="0"/>
              <a:pPr/>
              <a:t>58</a:t>
            </a:fld>
            <a:endParaRPr lang="en-US"/>
          </a:p>
        </p:txBody>
      </p:sp>
    </p:spTree>
    <p:extLst>
      <p:ext uri="{BB962C8B-B14F-4D97-AF65-F5344CB8AC3E}">
        <p14:creationId xmlns:p14="http://schemas.microsoft.com/office/powerpoint/2010/main" val="33705643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0.203 *0.383 = 0.0779</a:t>
            </a:r>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13734577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D2FE4-745F-BB04-BA6A-59C16280DBA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19CA2B2-3A3F-D885-B75F-16853871798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a:extLst>
              <a:ext uri="{FF2B5EF4-FFF2-40B4-BE49-F238E27FC236}">
                <a16:creationId xmlns:a16="http://schemas.microsoft.com/office/drawing/2014/main" id="{659C2FCF-F373-59AA-F986-FF63320AC43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AA684A4-0323-32E8-152E-B17706F06AC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all the arithmetic of computing a query-document similarity score using </a:t>
            </a:r>
            <a:r>
              <a:rPr lang="en-US" dirty="0" err="1">
                <a:latin typeface="Arial" charset="0"/>
                <a:ea typeface="ＭＳ Ｐゴシック" charset="0"/>
                <a:cs typeface="ＭＳ Ｐゴシック" charset="0"/>
              </a:rPr>
              <a:t>tf-idf</a:t>
            </a:r>
            <a:r>
              <a:rPr lang="en-US" dirty="0">
                <a:latin typeface="Arial" charset="0"/>
                <a:ea typeface="ＭＳ Ｐゴシック" charset="0"/>
                <a:cs typeface="ＭＳ Ｐゴシック" charset="0"/>
              </a:rPr>
              <a:t> weighted cosine!</a:t>
            </a:r>
          </a:p>
        </p:txBody>
      </p:sp>
    </p:spTree>
    <p:extLst>
      <p:ext uri="{BB962C8B-B14F-4D97-AF65-F5344CB8AC3E}">
        <p14:creationId xmlns:p14="http://schemas.microsoft.com/office/powerpoint/2010/main" val="2329216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7027F-C779-10B9-B41D-561E11F5DE95}"/>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4C40F71-313A-785D-6F61-A12E92CA92C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62</a:t>
            </a:fld>
            <a:endParaRPr lang="en-US" sz="1200"/>
          </a:p>
        </p:txBody>
      </p:sp>
      <p:sp>
        <p:nvSpPr>
          <p:cNvPr id="17411" name="Rectangle 2">
            <a:extLst>
              <a:ext uri="{FF2B5EF4-FFF2-40B4-BE49-F238E27FC236}">
                <a16:creationId xmlns:a16="http://schemas.microsoft.com/office/drawing/2014/main" id="{F1D39E90-A68F-EA81-D55E-AE9BEEC7D3C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28228FD6-63C9-593F-DAEB-E66C2F37D64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turn now to a useful hack for speeding up the ranking computation: the inverted index</a:t>
            </a:r>
          </a:p>
        </p:txBody>
      </p:sp>
    </p:spTree>
    <p:extLst>
      <p:ext uri="{BB962C8B-B14F-4D97-AF65-F5344CB8AC3E}">
        <p14:creationId xmlns:p14="http://schemas.microsoft.com/office/powerpoint/2010/main" val="9222273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want to rank all the documents in our collection D,</a:t>
            </a:r>
          </a:p>
          <a:p>
            <a:r>
              <a:rPr lang="en-US" dirty="0"/>
              <a:t>by their cosine with the query q</a:t>
            </a:r>
          </a:p>
        </p:txBody>
      </p:sp>
      <p:sp>
        <p:nvSpPr>
          <p:cNvPr id="4" name="Slide Number Placeholder 3"/>
          <p:cNvSpPr>
            <a:spLocks noGrp="1"/>
          </p:cNvSpPr>
          <p:nvPr>
            <p:ph type="sldNum" sz="quarter" idx="5"/>
          </p:nvPr>
        </p:nvSpPr>
        <p:spPr/>
        <p:txBody>
          <a:bodyPr/>
          <a:lstStyle/>
          <a:p>
            <a:fld id="{3EB9031F-EB71-7642-8F3C-6FDC1408CB92}" type="slidenum">
              <a:rPr lang="en-US" smtClean="0"/>
              <a:pPr/>
              <a:t>63</a:t>
            </a:fld>
            <a:endParaRPr lang="en-US"/>
          </a:p>
        </p:txBody>
      </p:sp>
    </p:spTree>
    <p:extLst>
      <p:ext uri="{BB962C8B-B14F-4D97-AF65-F5344CB8AC3E}">
        <p14:creationId xmlns:p14="http://schemas.microsoft.com/office/powerpoint/2010/main" val="4787133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could avoid processing all those useless documents we could save a lot of time, especially if our collection has a lot of documents</a:t>
            </a:r>
            <a:br>
              <a:rPr lang="en-US" dirty="0"/>
            </a:br>
            <a:br>
              <a:rPr lang="en-US" dirty="0"/>
            </a:br>
            <a:r>
              <a:rPr lang="en-US" dirty="0"/>
              <a:t>To do that, we need a way to efficiently find all and only the documents that contain a particular query term.</a:t>
            </a:r>
          </a:p>
        </p:txBody>
      </p:sp>
      <p:sp>
        <p:nvSpPr>
          <p:cNvPr id="4" name="Slide Number Placeholder 3"/>
          <p:cNvSpPr>
            <a:spLocks noGrp="1"/>
          </p:cNvSpPr>
          <p:nvPr>
            <p:ph type="sldNum" sz="quarter" idx="5"/>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28927182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An inverted index, given a query term, gives a list of documents that contain the term. It consists of two parts,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dictionary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postings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dictionary is a list of terms (designed to be efficiently accessed, like by a hash), each pointing to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postings list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for the term. A postings list is the list of document IDs associated with each term,</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65</a:t>
            </a:fld>
            <a:endParaRPr lang="en-US"/>
          </a:p>
        </p:txBody>
      </p:sp>
    </p:spTree>
    <p:extLst>
      <p:ext uri="{BB962C8B-B14F-4D97-AF65-F5344CB8AC3E}">
        <p14:creationId xmlns:p14="http://schemas.microsoft.com/office/powerpoint/2010/main" val="31052274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compute an inverted index?  We start with the documents, then walk through the documents storing a list of each word instance that occurs, and the document it occurs in.</a:t>
            </a:r>
            <a:br>
              <a:rPr lang="en-US" dirty="0"/>
            </a:br>
            <a:br>
              <a:rPr lang="en-US" dirty="0"/>
            </a:br>
            <a:r>
              <a:rPr lang="en-US" dirty="0"/>
              <a:t>Then we sort by term and document,</a:t>
            </a:r>
            <a:br>
              <a:rPr lang="en-US" dirty="0"/>
            </a:br>
            <a:br>
              <a:rPr lang="en-US" dirty="0"/>
            </a:br>
            <a:r>
              <a:rPr lang="en-US" dirty="0"/>
              <a:t>And create a linked postings list</a:t>
            </a:r>
          </a:p>
        </p:txBody>
      </p:sp>
      <p:sp>
        <p:nvSpPr>
          <p:cNvPr id="4" name="Slide Number Placeholder 3"/>
          <p:cNvSpPr>
            <a:spLocks noGrp="1"/>
          </p:cNvSpPr>
          <p:nvPr>
            <p:ph type="sldNum" sz="quarter" idx="5"/>
          </p:nvPr>
        </p:nvSpPr>
        <p:spPr/>
        <p:txBody>
          <a:bodyPr/>
          <a:lstStyle/>
          <a:p>
            <a:fld id="{3EB9031F-EB71-7642-8F3C-6FDC1408CB92}" type="slidenum">
              <a:rPr lang="en-US" smtClean="0"/>
              <a:pPr/>
              <a:t>66</a:t>
            </a:fld>
            <a:endParaRPr lang="en-US"/>
          </a:p>
        </p:txBody>
      </p:sp>
    </p:spTree>
    <p:extLst>
      <p:ext uri="{BB962C8B-B14F-4D97-AF65-F5344CB8AC3E}">
        <p14:creationId xmlns:p14="http://schemas.microsoft.com/office/powerpoint/2010/main" val="36111806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t>
            </a:r>
            <a:r>
              <a:rPr lang="en-US" dirty="0" err="1"/>
              <a:t>agan</a:t>
            </a:r>
            <a:r>
              <a:rPr lang="en-US" dirty="0"/>
              <a:t> here's a picture of the final inverted index.</a:t>
            </a:r>
          </a:p>
        </p:txBody>
      </p:sp>
      <p:sp>
        <p:nvSpPr>
          <p:cNvPr id="4" name="Slide Number Placeholder 3"/>
          <p:cNvSpPr>
            <a:spLocks noGrp="1"/>
          </p:cNvSpPr>
          <p:nvPr>
            <p:ph type="sldNum" sz="quarter" idx="5"/>
          </p:nvPr>
        </p:nvSpPr>
        <p:spPr/>
        <p:txBody>
          <a:bodyPr/>
          <a:lstStyle/>
          <a:p>
            <a:fld id="{3EB9031F-EB71-7642-8F3C-6FDC1408CB92}" type="slidenum">
              <a:rPr lang="en-US" smtClean="0"/>
              <a:pPr/>
              <a:t>67</a:t>
            </a:fld>
            <a:endParaRPr lang="en-US"/>
          </a:p>
        </p:txBody>
      </p:sp>
    </p:spTree>
    <p:extLst>
      <p:ext uri="{BB962C8B-B14F-4D97-AF65-F5344CB8AC3E}">
        <p14:creationId xmlns:p14="http://schemas.microsoft.com/office/powerpoint/2010/main" val="35016082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Wait, we need to add more information to the inverted index.  We need information to compute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tf-idf</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So we need the term frequency for each term in each document. And we need the document frequency for each term. </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68</a:t>
            </a:fld>
            <a:endParaRPr lang="en-US"/>
          </a:p>
        </p:txBody>
      </p:sp>
    </p:spTree>
    <p:extLst>
      <p:ext uri="{BB962C8B-B14F-4D97-AF65-F5344CB8AC3E}">
        <p14:creationId xmlns:p14="http://schemas.microsoft.com/office/powerpoint/2010/main" val="14696831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For example each term has a document frequency so we can store it with each dictionary entry.  And each term in each document has a term frequency, so the postings list will need to be updated with a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tf</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each mention of a document.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list of terms in query, we can very efficiently get lists of all candidate documents, together with the information necessary to compute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tf-idf</a:t>
            </a:r>
            <a:r>
              <a:rPr kumimoji="1" lang="en-US" sz="1200" kern="1200" dirty="0">
                <a:solidFill>
                  <a:schemeClr val="tx1"/>
                </a:solidFill>
                <a:effectLst/>
                <a:latin typeface="Arial" pitchFamily="-65" charset="0"/>
                <a:ea typeface="ＭＳ Ｐゴシック" pitchFamily="-65" charset="-128"/>
                <a:cs typeface="ＭＳ Ｐゴシック" pitchFamily="-65" charset="-128"/>
              </a:rPr>
              <a:t> scores we need.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69</a:t>
            </a:fld>
            <a:endParaRPr lang="en-US"/>
          </a:p>
        </p:txBody>
      </p:sp>
    </p:spTree>
    <p:extLst>
      <p:ext uri="{BB962C8B-B14F-4D97-AF65-F5344CB8AC3E}">
        <p14:creationId xmlns:p14="http://schemas.microsoft.com/office/powerpoint/2010/main" val="11949109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5308-011B-B61F-1A85-EC67AA3E5DA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3A70465-8FE2-A410-BAD7-90281BDEC557}"/>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70</a:t>
            </a:fld>
            <a:endParaRPr lang="en-US" sz="1200"/>
          </a:p>
        </p:txBody>
      </p:sp>
      <p:sp>
        <p:nvSpPr>
          <p:cNvPr id="17411" name="Rectangle 2">
            <a:extLst>
              <a:ext uri="{FF2B5EF4-FFF2-40B4-BE49-F238E27FC236}">
                <a16:creationId xmlns:a16="http://schemas.microsoft.com/office/drawing/2014/main" id="{903DF87D-CE4B-B2A6-71D9-00CED3617AB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B201D8A-1FB1-3DD6-BD0A-47E226B18F7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summary, the inverted index is a standard way of efficiently storing the information we need to compute query-document similarities even with a very large document collection</a:t>
            </a:r>
          </a:p>
        </p:txBody>
      </p:sp>
    </p:spTree>
    <p:extLst>
      <p:ext uri="{BB962C8B-B14F-4D97-AF65-F5344CB8AC3E}">
        <p14:creationId xmlns:p14="http://schemas.microsoft.com/office/powerpoint/2010/main" val="37005565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2DC01-3286-FF46-098B-6A465EFB754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F0FD07A3-46EF-4BF1-3DF7-C1AA00ED06A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71</a:t>
            </a:fld>
            <a:endParaRPr lang="en-US" sz="1200"/>
          </a:p>
        </p:txBody>
      </p:sp>
      <p:sp>
        <p:nvSpPr>
          <p:cNvPr id="17411" name="Rectangle 2">
            <a:extLst>
              <a:ext uri="{FF2B5EF4-FFF2-40B4-BE49-F238E27FC236}">
                <a16:creationId xmlns:a16="http://schemas.microsoft.com/office/drawing/2014/main" id="{15A8E068-45A0-468A-3274-E973241FD1D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B900EE6-D665-2F52-B17F-7B62D8665D8D}"/>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stalk about how to evaluate IR</a:t>
            </a:r>
          </a:p>
        </p:txBody>
      </p:sp>
    </p:spTree>
    <p:extLst>
      <p:ext uri="{BB962C8B-B14F-4D97-AF65-F5344CB8AC3E}">
        <p14:creationId xmlns:p14="http://schemas.microsoft.com/office/powerpoint/2010/main" val="24506429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think about precision and recall for IR.</a:t>
            </a:r>
          </a:p>
          <a:p>
            <a:endParaRPr lang="en-US" dirty="0"/>
          </a:p>
          <a:p>
            <a:r>
              <a:rPr lang="en-US" dirty="0"/>
              <a:t>In the IR context, </a:t>
            </a:r>
          </a:p>
        </p:txBody>
      </p:sp>
      <p:sp>
        <p:nvSpPr>
          <p:cNvPr id="4" name="Slide Number Placeholder 3"/>
          <p:cNvSpPr>
            <a:spLocks noGrp="1"/>
          </p:cNvSpPr>
          <p:nvPr>
            <p:ph type="sldNum" sz="quarter" idx="5"/>
          </p:nvPr>
        </p:nvSpPr>
        <p:spPr/>
        <p:txBody>
          <a:bodyPr/>
          <a:lstStyle/>
          <a:p>
            <a:fld id="{3EB9031F-EB71-7642-8F3C-6FDC1408CB92}" type="slidenum">
              <a:rPr lang="en-US" smtClean="0"/>
              <a:pPr/>
              <a:t>73</a:t>
            </a:fld>
            <a:endParaRPr lang="en-US"/>
          </a:p>
        </p:txBody>
      </p:sp>
    </p:spTree>
    <p:extLst>
      <p:ext uri="{BB962C8B-B14F-4D97-AF65-F5344CB8AC3E}">
        <p14:creationId xmlns:p14="http://schemas.microsoft.com/office/powerpoint/2010/main" val="590511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Precision is out of the documents the system  returned,  how many did it get right? how many were true positives, out of what I returned (true positives + false positives). </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74</a:t>
            </a:fld>
            <a:endParaRPr lang="en-US"/>
          </a:p>
        </p:txBody>
      </p:sp>
    </p:spTree>
    <p:extLst>
      <p:ext uri="{BB962C8B-B14F-4D97-AF65-F5344CB8AC3E}">
        <p14:creationId xmlns:p14="http://schemas.microsoft.com/office/powerpoint/2010/main" val="24361213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is out of all the correct documents that should have been positive, what % of them did the IR system return?  So out of  all the documents that are gold positive, how many did the system find as true positives?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So precision is about how much garbage we included in the list of documents we returned; recall is more about making sure we didn't miss any treasure.</a:t>
            </a:r>
          </a:p>
          <a:p>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75</a:t>
            </a:fld>
            <a:endParaRPr lang="en-US"/>
          </a:p>
        </p:txBody>
      </p:sp>
    </p:spTree>
    <p:extLst>
      <p:ext uri="{BB962C8B-B14F-4D97-AF65-F5344CB8AC3E}">
        <p14:creationId xmlns:p14="http://schemas.microsoft.com/office/powerpoint/2010/main" val="10419011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this is still not sufficient to apply precision and recall to IR. The reason is that in IR we don't generally just return a single document.</a:t>
            </a:r>
          </a:p>
          <a:p>
            <a:endParaRPr lang="en-US" dirty="0"/>
          </a:p>
          <a:p>
            <a:r>
              <a:rPr lang="en-US" dirty="0"/>
              <a:t>Instead, we're doing ranked retrieval, where we return the documents ranked for relevance.</a:t>
            </a:r>
          </a:p>
        </p:txBody>
      </p:sp>
      <p:sp>
        <p:nvSpPr>
          <p:cNvPr id="4" name="Slide Number Placeholder 3"/>
          <p:cNvSpPr>
            <a:spLocks noGrp="1"/>
          </p:cNvSpPr>
          <p:nvPr>
            <p:ph type="sldNum" sz="quarter" idx="5"/>
          </p:nvPr>
        </p:nvSpPr>
        <p:spPr/>
        <p:txBody>
          <a:bodyPr/>
          <a:lstStyle/>
          <a:p>
            <a:fld id="{3EB9031F-EB71-7642-8F3C-6FDC1408CB92}" type="slidenum">
              <a:rPr lang="en-US" smtClean="0"/>
              <a:pPr/>
              <a:t>76</a:t>
            </a:fld>
            <a:endParaRPr lang="en-US"/>
          </a:p>
        </p:txBody>
      </p:sp>
    </p:spTree>
    <p:extLst>
      <p:ext uri="{BB962C8B-B14F-4D97-AF65-F5344CB8AC3E}">
        <p14:creationId xmlns:p14="http://schemas.microsoft.com/office/powerpoint/2010/main" val="20480654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define a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rank-specific</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precision and recall.</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precisions are the fraction of relevant documents seen at a given rank, and recalls the fraction of relevant documents found at the same rank</a:t>
            </a:r>
          </a:p>
          <a:p>
            <a:pPr marL="0" marR="0" lvl="0" indent="0" algn="l" defTabSz="914400" rtl="0" eaLnBrk="0" fontAlgn="base" latinLnBrk="0" hangingPunct="0">
              <a:lnSpc>
                <a:spcPct val="100000"/>
              </a:lnSpc>
              <a:spcBef>
                <a:spcPct val="30000"/>
              </a:spcBef>
              <a:spcAft>
                <a:spcPct val="0"/>
              </a:spcAft>
              <a:buClrTx/>
              <a:buSzTx/>
              <a:buFontTx/>
              <a:buNone/>
              <a:tabLst/>
              <a:defRPr/>
            </a:pPr>
            <a:br>
              <a:rPr kumimoji="1" lang="en-US" sz="1200" kern="1200" dirty="0">
                <a:solidFill>
                  <a:schemeClr val="tx1"/>
                </a:solidFill>
                <a:effectLst/>
                <a:latin typeface="Arial" pitchFamily="-65" charset="0"/>
                <a:ea typeface="ＭＳ Ｐゴシック" pitchFamily="-65" charset="-128"/>
              </a:rPr>
            </a:br>
            <a:r>
              <a:rPr kumimoji="1" lang="en-US" sz="1200" kern="1200" dirty="0">
                <a:solidFill>
                  <a:schemeClr val="tx1"/>
                </a:solidFill>
                <a:effectLst/>
                <a:latin typeface="Arial" pitchFamily="-65" charset="0"/>
                <a:ea typeface="ＭＳ Ｐゴシック" pitchFamily="-65" charset="-128"/>
              </a:rPr>
              <a:t>For example, suppose we had 25 documents of which 9 are relevant.  Clearly if we return all 25, our precision is 9/25 and our recall is 1.</a:t>
            </a:r>
            <a:br>
              <a:rPr kumimoji="1" lang="en-US" sz="1200" kern="1200" dirty="0">
                <a:solidFill>
                  <a:schemeClr val="tx1"/>
                </a:solidFill>
                <a:effectLst/>
                <a:latin typeface="Arial" pitchFamily="-65" charset="0"/>
                <a:ea typeface="ＭＳ Ｐゴシック" pitchFamily="-65" charset="-128"/>
              </a:rPr>
            </a:br>
            <a:br>
              <a:rPr kumimoji="1" lang="en-US" sz="1200" kern="1200" dirty="0">
                <a:solidFill>
                  <a:schemeClr val="tx1"/>
                </a:solidFill>
                <a:effectLst/>
                <a:latin typeface="Arial" pitchFamily="-65" charset="0"/>
                <a:ea typeface="ＭＳ Ｐゴシック" pitchFamily="-65" charset="-128"/>
              </a:rPr>
            </a:br>
            <a:r>
              <a:rPr kumimoji="1" lang="en-US" sz="1200" kern="1200" dirty="0">
                <a:solidFill>
                  <a:schemeClr val="tx1"/>
                </a:solidFill>
                <a:effectLst/>
                <a:latin typeface="Arial" pitchFamily="-65" charset="0"/>
                <a:ea typeface="ＭＳ Ｐゴシック" pitchFamily="-65" charset="-128"/>
              </a:rPr>
              <a:t>But suppose we just returned 1, and it is relevant?  Now our precision is 1, since we only returned one document and it's relevant. And our recall is 1/9 since we found 1 of the 9 relevant documents.</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77</a:t>
            </a:fld>
            <a:endParaRPr lang="en-US"/>
          </a:p>
        </p:txBody>
      </p:sp>
    </p:spTree>
    <p:extLst>
      <p:ext uri="{BB962C8B-B14F-4D97-AF65-F5344CB8AC3E}">
        <p14:creationId xmlns:p14="http://schemas.microsoft.com/office/powerpoint/2010/main" val="31830918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5464-433A-103D-7545-9AC836891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86898-70DA-2734-1AB8-DA6A887703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267EC-EFC8-B8E3-0BE7-D878C76269D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Now let's imagine computing this rank-specific precision and recall for every rank up to N, the number of documents.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Here the precisions are the fraction of relevant documents seen at a given rank, and recalls the fraction of relevant documents found at the same rank.</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So for example at rank 10, we've seen 5 relevant documents and 5 nonrelevant, so precision is .5, and we've seen 5 out of the 9 relevant documents, so recall is 5/9</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Noe that recall is non-decreasing! </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But precision jumps up and down. Increasing for relevant docs, decreasing otherwise.</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So if we go to rank 11, we've seen one more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relvant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document, so precision goes up from 5/10 to 6/11</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but then at rank 12, it's irrelevant, so precision is back to .5, 6/12</a:t>
            </a:r>
            <a:endParaRPr lang="en-US" dirty="0"/>
          </a:p>
          <a:p>
            <a:endParaRPr lang="en-US" dirty="0"/>
          </a:p>
        </p:txBody>
      </p:sp>
      <p:sp>
        <p:nvSpPr>
          <p:cNvPr id="4" name="Slide Number Placeholder 3">
            <a:extLst>
              <a:ext uri="{FF2B5EF4-FFF2-40B4-BE49-F238E27FC236}">
                <a16:creationId xmlns:a16="http://schemas.microsoft.com/office/drawing/2014/main" id="{98FC7A08-320C-3A61-7932-BD8FBBBCCB98}"/>
              </a:ext>
            </a:extLst>
          </p:cNvPr>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22592697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102A-30C9-DD67-19F1-065FD28D0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12AE8-154B-F85B-FFF5-729836459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86561-6184-4C4A-AEB7-5838B0E008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C5D764-1301-F29B-18CF-E7EC280B63C0}"/>
              </a:ext>
            </a:extLst>
          </p:cNvPr>
          <p:cNvSpPr>
            <a:spLocks noGrp="1"/>
          </p:cNvSpPr>
          <p:nvPr>
            <p:ph type="sldNum" sz="quarter" idx="5"/>
          </p:nvPr>
        </p:nvSpPr>
        <p:spPr/>
        <p:txBody>
          <a:bodyPr/>
          <a:lstStyle/>
          <a:p>
            <a:fld id="{3EB9031F-EB71-7642-8F3C-6FDC1408CB92}" type="slidenum">
              <a:rPr lang="en-US" smtClean="0"/>
              <a:pPr/>
              <a:t>79</a:t>
            </a:fld>
            <a:endParaRPr lang="en-US"/>
          </a:p>
        </p:txBody>
      </p:sp>
    </p:spTree>
    <p:extLst>
      <p:ext uri="{BB962C8B-B14F-4D97-AF65-F5344CB8AC3E}">
        <p14:creationId xmlns:p14="http://schemas.microsoft.com/office/powerpoint/2010/main" val="23771999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descend through the ranked list of items, and note the precision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only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those points where a relevant item has been encountered (for example at ranks 1, 3, 5, 6 but not 2 or 4</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81</a:t>
            </a:fld>
            <a:endParaRPr lang="en-US"/>
          </a:p>
        </p:txBody>
      </p:sp>
    </p:spTree>
    <p:extLst>
      <p:ext uri="{BB962C8B-B14F-4D97-AF65-F5344CB8AC3E}">
        <p14:creationId xmlns:p14="http://schemas.microsoft.com/office/powerpoint/2010/main" val="40935684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For a single query, we average these individual precision measurements over the return set (up to some fixed cutoff).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More formally, if we assume that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Rr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the set of relevant documents at or above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r</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then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average precision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AP</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a single query is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where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Precisionr</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the precision measured at the rank at which document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was found.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82</a:t>
            </a:fld>
            <a:endParaRPr lang="en-US"/>
          </a:p>
        </p:txBody>
      </p:sp>
    </p:spTree>
    <p:extLst>
      <p:ext uri="{BB962C8B-B14F-4D97-AF65-F5344CB8AC3E}">
        <p14:creationId xmlns:p14="http://schemas.microsoft.com/office/powerpoint/2010/main" val="6914875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For an ensemble of queries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then average over these averages, to get our final MAP measure: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MAP for the single query (hence = AP) in Fig. 11.7 is 0.6.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rPr>
              <a:t>It can sometimes be confused that we have the word "Mean" and "Average". Average precision </a:t>
            </a:r>
            <a:r>
              <a:rPr kumimoji="1" lang="en-US" sz="1200" kern="1200" dirty="0" err="1">
                <a:solidFill>
                  <a:schemeClr val="tx1"/>
                </a:solidFill>
                <a:effectLst/>
                <a:latin typeface="Arial" pitchFamily="-65" charset="0"/>
                <a:ea typeface="ＭＳ Ｐゴシック" pitchFamily="-65" charset="-128"/>
              </a:rPr>
              <a:t>measn</a:t>
            </a:r>
            <a:r>
              <a:rPr kumimoji="1" lang="en-US" sz="1200" kern="1200" dirty="0">
                <a:solidFill>
                  <a:schemeClr val="tx1"/>
                </a:solidFill>
                <a:effectLst/>
                <a:latin typeface="Arial" pitchFamily="-65" charset="0"/>
                <a:ea typeface="ＭＳ Ｐゴシック" pitchFamily="-65" charset="-128"/>
              </a:rPr>
              <a:t> averaging over documents; it's a value for a single query.  Mean average precision means averaging over queries, averaging over the average precision for each query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83</a:t>
            </a:fld>
            <a:endParaRPr lang="en-US"/>
          </a:p>
        </p:txBody>
      </p:sp>
    </p:spTree>
    <p:extLst>
      <p:ext uri="{BB962C8B-B14F-4D97-AF65-F5344CB8AC3E}">
        <p14:creationId xmlns:p14="http://schemas.microsoft.com/office/powerpoint/2010/main" val="19263462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62BD1-70E7-FA54-9C8C-DD7486EB60EC}"/>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7E9E55B-9313-2D71-FAC6-7E7C5760D53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84</a:t>
            </a:fld>
            <a:endParaRPr lang="en-US" sz="1200"/>
          </a:p>
        </p:txBody>
      </p:sp>
      <p:sp>
        <p:nvSpPr>
          <p:cNvPr id="17411" name="Rectangle 2">
            <a:extLst>
              <a:ext uri="{FF2B5EF4-FFF2-40B4-BE49-F238E27FC236}">
                <a16:creationId xmlns:a16="http://schemas.microsoft.com/office/drawing/2014/main" id="{BB8CB015-CCFE-55A1-B614-BDC068A9254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C8308B9-D36C-0E11-A216-D7495EDDF4C3}"/>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introduced the Mean Average Precision metric used to evaluated ranked IR systems</a:t>
            </a:r>
          </a:p>
        </p:txBody>
      </p:sp>
    </p:spTree>
    <p:extLst>
      <p:ext uri="{BB962C8B-B14F-4D97-AF65-F5344CB8AC3E}">
        <p14:creationId xmlns:p14="http://schemas.microsoft.com/office/powerpoint/2010/main" val="25962747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F4141-1DAC-2CF5-A414-1F73B6201F7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1F1C1E6-0CE0-F3B9-12D1-A191FF2B380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85</a:t>
            </a:fld>
            <a:endParaRPr lang="en-US" sz="1200"/>
          </a:p>
        </p:txBody>
      </p:sp>
      <p:sp>
        <p:nvSpPr>
          <p:cNvPr id="17411" name="Rectangle 2">
            <a:extLst>
              <a:ext uri="{FF2B5EF4-FFF2-40B4-BE49-F238E27FC236}">
                <a16:creationId xmlns:a16="http://schemas.microsoft.com/office/drawing/2014/main" id="{50F5E426-B8FE-4C04-F478-1CD669D44DA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DBBF52E-4FF8-B33B-E14D-409C565FD14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Modern information retrieval uses a more sophisticated way to represent query and document vectors, called dense retrieval</a:t>
            </a:r>
          </a:p>
        </p:txBody>
      </p:sp>
    </p:spTree>
    <p:extLst>
      <p:ext uri="{BB962C8B-B14F-4D97-AF65-F5344CB8AC3E}">
        <p14:creationId xmlns:p14="http://schemas.microsoft.com/office/powerpoint/2010/main" val="6942706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Unlike the vectors we’ve seen so far, embeddings are </a:t>
            </a:r>
            <a:r>
              <a:rPr lang="en-US" sz="1200" b="0" kern="1200" dirty="0">
                <a:solidFill>
                  <a:schemeClr val="tx1"/>
                </a:solidFill>
                <a:effectLst/>
                <a:latin typeface="+mn-lt"/>
                <a:ea typeface="+mn-ea"/>
                <a:cs typeface="+mn-cs"/>
              </a:rPr>
              <a:t>short</a:t>
            </a:r>
            <a:r>
              <a:rPr lang="en-US" sz="1200" kern="1200" dirty="0">
                <a:solidFill>
                  <a:schemeClr val="tx1"/>
                </a:solidFill>
                <a:effectLst/>
                <a:latin typeface="+mn-lt"/>
                <a:ea typeface="+mn-ea"/>
                <a:cs typeface="+mn-cs"/>
              </a:rPr>
              <a:t>, with number of elements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ranging from 50-1000, rather than the much larger vocabulary size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or number of documents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we’ve seen. These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dimensions don’t have a clear interpretation. And the vectors are </a:t>
            </a:r>
            <a:r>
              <a:rPr lang="en-US" sz="1200" b="0" kern="1200" dirty="0">
                <a:solidFill>
                  <a:schemeClr val="tx1"/>
                </a:solidFill>
                <a:effectLst/>
                <a:latin typeface="+mn-lt"/>
                <a:ea typeface="+mn-ea"/>
                <a:cs typeface="+mn-cs"/>
              </a:rPr>
              <a:t>dense</a:t>
            </a:r>
            <a:r>
              <a:rPr lang="en-US" sz="1200" kern="1200" dirty="0">
                <a:solidFill>
                  <a:schemeClr val="tx1"/>
                </a:solidFill>
                <a:effectLst/>
                <a:latin typeface="+mn-lt"/>
                <a:ea typeface="+mn-ea"/>
                <a:cs typeface="+mn-cs"/>
              </a:rPr>
              <a:t>: instead of vector entries being sparse, mostly-zero counts or functions of counts, the values will be real-valued numbers that can be negative.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88</a:t>
            </a:fld>
            <a:endParaRPr lang="en-US"/>
          </a:p>
        </p:txBody>
      </p:sp>
    </p:spTree>
    <p:extLst>
      <p:ext uri="{BB962C8B-B14F-4D97-AF65-F5344CB8AC3E}">
        <p14:creationId xmlns:p14="http://schemas.microsoft.com/office/powerpoint/2010/main" val="12404004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Encoder is a kind of language model that maps each word, in its context, into a dense embedding vector that represents the meaning of that word in its context.  So what does this vector V4 represent?</a:t>
            </a:r>
          </a:p>
        </p:txBody>
      </p:sp>
      <p:sp>
        <p:nvSpPr>
          <p:cNvPr id="4" name="Slide Number Placeholder 3"/>
          <p:cNvSpPr>
            <a:spLocks noGrp="1"/>
          </p:cNvSpPr>
          <p:nvPr>
            <p:ph type="sldNum" sz="quarter" idx="5"/>
          </p:nvPr>
        </p:nvSpPr>
        <p:spPr/>
        <p:txBody>
          <a:bodyPr/>
          <a:lstStyle/>
          <a:p>
            <a:fld id="{3EB9031F-EB71-7642-8F3C-6FDC1408CB92}" type="slidenum">
              <a:rPr lang="en-US" smtClean="0"/>
              <a:pPr/>
              <a:t>90</a:t>
            </a:fld>
            <a:endParaRPr lang="en-US"/>
          </a:p>
        </p:txBody>
      </p:sp>
    </p:spTree>
    <p:extLst>
      <p:ext uri="{BB962C8B-B14F-4D97-AF65-F5344CB8AC3E}">
        <p14:creationId xmlns:p14="http://schemas.microsoft.com/office/powerpoint/2010/main" val="8654594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 V4 might be a dense 1000-dimensional vector</a:t>
            </a:r>
          </a:p>
        </p:txBody>
      </p:sp>
      <p:sp>
        <p:nvSpPr>
          <p:cNvPr id="4" name="Slide Number Placeholder 3"/>
          <p:cNvSpPr>
            <a:spLocks noGrp="1"/>
          </p:cNvSpPr>
          <p:nvPr>
            <p:ph type="sldNum" sz="quarter" idx="5"/>
          </p:nvPr>
        </p:nvSpPr>
        <p:spPr/>
        <p:txBody>
          <a:bodyPr/>
          <a:lstStyle/>
          <a:p>
            <a:fld id="{3EB9031F-EB71-7642-8F3C-6FDC1408CB92}" type="slidenum">
              <a:rPr lang="en-US" smtClean="0"/>
              <a:pPr/>
              <a:t>91</a:t>
            </a:fld>
            <a:endParaRPr lang="en-US"/>
          </a:p>
        </p:txBody>
      </p:sp>
    </p:spTree>
    <p:extLst>
      <p:ext uri="{BB962C8B-B14F-4D97-AF65-F5344CB8AC3E}">
        <p14:creationId xmlns:p14="http://schemas.microsoft.com/office/powerpoint/2010/main" val="19516652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these vectors look like?</a:t>
            </a:r>
          </a:p>
        </p:txBody>
      </p:sp>
      <p:sp>
        <p:nvSpPr>
          <p:cNvPr id="4" name="Slide Number Placeholder 3"/>
          <p:cNvSpPr>
            <a:spLocks noGrp="1"/>
          </p:cNvSpPr>
          <p:nvPr>
            <p:ph type="sldNum" sz="quarter" idx="5"/>
          </p:nvPr>
        </p:nvSpPr>
        <p:spPr/>
        <p:txBody>
          <a:bodyPr/>
          <a:lstStyle/>
          <a:p>
            <a:fld id="{3EB9031F-EB71-7642-8F3C-6FDC1408CB92}" type="slidenum">
              <a:rPr lang="en-US" smtClean="0"/>
              <a:pPr/>
              <a:t>92</a:t>
            </a:fld>
            <a:endParaRPr lang="en-US"/>
          </a:p>
        </p:txBody>
      </p:sp>
    </p:spTree>
    <p:extLst>
      <p:ext uri="{BB962C8B-B14F-4D97-AF65-F5344CB8AC3E}">
        <p14:creationId xmlns:p14="http://schemas.microsoft.com/office/powerpoint/2010/main" val="26381151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341F9-5974-6AFA-3F51-CEEA64ECD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28330-D41A-CF11-1BAA-36620CF87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1014B6-60E9-3B23-2E55-B023C37D7D7F}"/>
              </a:ext>
            </a:extLst>
          </p:cNvPr>
          <p:cNvSpPr>
            <a:spLocks noGrp="1"/>
          </p:cNvSpPr>
          <p:nvPr>
            <p:ph type="body" idx="1"/>
          </p:nvPr>
        </p:nvSpPr>
        <p:spPr/>
        <p:txBody>
          <a:bodyPr/>
          <a:lstStyle/>
          <a:p>
            <a:r>
              <a:rPr lang="en-US" dirty="0"/>
              <a:t>So to return to the IR case, we can pass a query through a LLM encoder, and get out a vector for each word in the sentence</a:t>
            </a:r>
          </a:p>
        </p:txBody>
      </p:sp>
      <p:sp>
        <p:nvSpPr>
          <p:cNvPr id="4" name="Slide Number Placeholder 3">
            <a:extLst>
              <a:ext uri="{FF2B5EF4-FFF2-40B4-BE49-F238E27FC236}">
                <a16:creationId xmlns:a16="http://schemas.microsoft.com/office/drawing/2014/main" id="{E30C72C7-0697-21AD-DE19-3191EAB06B7D}"/>
              </a:ext>
            </a:extLst>
          </p:cNvPr>
          <p:cNvSpPr>
            <a:spLocks noGrp="1"/>
          </p:cNvSpPr>
          <p:nvPr>
            <p:ph type="sldNum" sz="quarter" idx="5"/>
          </p:nvPr>
        </p:nvSpPr>
        <p:spPr/>
        <p:txBody>
          <a:bodyPr/>
          <a:lstStyle/>
          <a:p>
            <a:fld id="{3EB9031F-EB71-7642-8F3C-6FDC1408CB92}" type="slidenum">
              <a:rPr lang="en-US" smtClean="0"/>
              <a:pPr/>
              <a:t>94</a:t>
            </a:fld>
            <a:endParaRPr lang="en-US"/>
          </a:p>
        </p:txBody>
      </p:sp>
    </p:spTree>
    <p:extLst>
      <p:ext uri="{BB962C8B-B14F-4D97-AF65-F5344CB8AC3E}">
        <p14:creationId xmlns:p14="http://schemas.microsoft.com/office/powerpoint/2010/main" val="12222486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87EA5-5988-4255-7E87-F5122DD1A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F0AC5-F96D-2420-ABAE-BD290D8CA5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66700-4F18-4216-42A0-A318DADDEC26}"/>
              </a:ext>
            </a:extLst>
          </p:cNvPr>
          <p:cNvSpPr>
            <a:spLocks noGrp="1"/>
          </p:cNvSpPr>
          <p:nvPr>
            <p:ph type="body" idx="1"/>
          </p:nvPr>
        </p:nvSpPr>
        <p:spPr/>
        <p:txBody>
          <a:bodyPr/>
          <a:lstStyle/>
          <a:p>
            <a:r>
              <a:rPr lang="en-US" dirty="0"/>
              <a:t>LLMs like BERT can do something even fancier, which is that they can output a single embedding that integrates the meanings of each of these words to represent the whole sentence.  This embedding is called the CLS output, which stands for Classification, since it's often used for classification tasks. </a:t>
            </a:r>
          </a:p>
        </p:txBody>
      </p:sp>
      <p:sp>
        <p:nvSpPr>
          <p:cNvPr id="4" name="Slide Number Placeholder 3">
            <a:extLst>
              <a:ext uri="{FF2B5EF4-FFF2-40B4-BE49-F238E27FC236}">
                <a16:creationId xmlns:a16="http://schemas.microsoft.com/office/drawing/2014/main" id="{B891DB28-07DE-CB2E-61B0-454D1FBD82BB}"/>
              </a:ext>
            </a:extLst>
          </p:cNvPr>
          <p:cNvSpPr>
            <a:spLocks noGrp="1"/>
          </p:cNvSpPr>
          <p:nvPr>
            <p:ph type="sldNum" sz="quarter" idx="5"/>
          </p:nvPr>
        </p:nvSpPr>
        <p:spPr/>
        <p:txBody>
          <a:bodyPr/>
          <a:lstStyle/>
          <a:p>
            <a:fld id="{3EB9031F-EB71-7642-8F3C-6FDC1408CB92}" type="slidenum">
              <a:rPr lang="en-US" smtClean="0"/>
              <a:pPr/>
              <a:t>95</a:t>
            </a:fld>
            <a:endParaRPr lang="en-US"/>
          </a:p>
        </p:txBody>
      </p:sp>
    </p:spTree>
    <p:extLst>
      <p:ext uri="{BB962C8B-B14F-4D97-AF65-F5344CB8AC3E}">
        <p14:creationId xmlns:p14="http://schemas.microsoft.com/office/powerpoint/2010/main" val="24509824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E9563-585C-F262-F1C1-6D96E0235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840FB-03DD-DCF7-83DA-BA763B98F0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4F126-6F95-88CE-0FDA-82FB746EDFEA}"/>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So to compute the similarity score between a query and a document, we run both through a BERT LLM encoder,, and then use the dot product between the CLS outputs for the query and document as the score. </a:t>
            </a:r>
            <a:endParaRPr lang="en-US" dirty="0"/>
          </a:p>
          <a:p>
            <a:endParaRPr lang="en-US" dirty="0"/>
          </a:p>
        </p:txBody>
      </p:sp>
      <p:sp>
        <p:nvSpPr>
          <p:cNvPr id="4" name="Slide Number Placeholder 3">
            <a:extLst>
              <a:ext uri="{FF2B5EF4-FFF2-40B4-BE49-F238E27FC236}">
                <a16:creationId xmlns:a16="http://schemas.microsoft.com/office/drawing/2014/main" id="{5784D978-6BA7-10DD-47BD-5674E28E806A}"/>
              </a:ext>
            </a:extLst>
          </p:cNvPr>
          <p:cNvSpPr>
            <a:spLocks noGrp="1"/>
          </p:cNvSpPr>
          <p:nvPr>
            <p:ph type="sldNum" sz="quarter" idx="5"/>
          </p:nvPr>
        </p:nvSpPr>
        <p:spPr/>
        <p:txBody>
          <a:bodyPr/>
          <a:lstStyle/>
          <a:p>
            <a:fld id="{3EB9031F-EB71-7642-8F3C-6FDC1408CB92}" type="slidenum">
              <a:rPr lang="en-US" smtClean="0"/>
              <a:pPr/>
              <a:t>96</a:t>
            </a:fld>
            <a:endParaRPr lang="en-US"/>
          </a:p>
        </p:txBody>
      </p:sp>
    </p:spTree>
    <p:extLst>
      <p:ext uri="{BB962C8B-B14F-4D97-AF65-F5344CB8AC3E}">
        <p14:creationId xmlns:p14="http://schemas.microsoft.com/office/powerpoint/2010/main" val="40052998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4F60-17EF-CBBD-B578-4DC1933F7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84BA9-FFE1-A6BB-AB8A-CA0431440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7C6C4-4737-19CF-6BA5-A7F96202D33C}"/>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1E3DF2AF-440C-ACB6-1385-5FAB8C3EBACD}"/>
              </a:ext>
            </a:extLst>
          </p:cNvPr>
          <p:cNvSpPr>
            <a:spLocks noGrp="1"/>
          </p:cNvSpPr>
          <p:nvPr>
            <p:ph type="sldNum" sz="quarter" idx="5"/>
          </p:nvPr>
        </p:nvSpPr>
        <p:spPr/>
        <p:txBody>
          <a:bodyPr/>
          <a:lstStyle/>
          <a:p>
            <a:fld id="{3EB9031F-EB71-7642-8F3C-6FDC1408CB92}" type="slidenum">
              <a:rPr lang="en-US" smtClean="0"/>
              <a:pPr/>
              <a:t>97</a:t>
            </a:fld>
            <a:endParaRPr lang="en-US"/>
          </a:p>
        </p:txBody>
      </p:sp>
    </p:spTree>
    <p:extLst>
      <p:ext uri="{BB962C8B-B14F-4D97-AF65-F5344CB8AC3E}">
        <p14:creationId xmlns:p14="http://schemas.microsoft.com/office/powerpoint/2010/main" val="4979057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Use a single encoder to jointly encode query and document and finetune to produce a relevance score with a linear layer over the CLS token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bi-encoder is much cheaper than a full query/document encoder, but is also less accurate, since its relevance decision can’t take full advantage of all the possible meaning interactions between all the tokens in the query and the tokens in the document.  The single encoder can do that.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100</a:t>
            </a:fld>
            <a:endParaRPr lang="en-US"/>
          </a:p>
        </p:txBody>
      </p:sp>
    </p:spTree>
    <p:extLst>
      <p:ext uri="{BB962C8B-B14F-4D97-AF65-F5344CB8AC3E}">
        <p14:creationId xmlns:p14="http://schemas.microsoft.com/office/powerpoint/2010/main" val="27972109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69F16-128F-4396-D4E2-DE83B2202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1F62BF-0001-7918-085D-8DFBFBDDD1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2732C-D337-AB3A-0A17-CBF2FACC7D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21A0F1-5404-BCEE-7C80-1265FF891DF9}"/>
              </a:ext>
            </a:extLst>
          </p:cNvPr>
          <p:cNvSpPr>
            <a:spLocks noGrp="1"/>
          </p:cNvSpPr>
          <p:nvPr>
            <p:ph type="sldNum" sz="quarter" idx="5"/>
          </p:nvPr>
        </p:nvSpPr>
        <p:spPr/>
        <p:txBody>
          <a:bodyPr/>
          <a:lstStyle/>
          <a:p>
            <a:fld id="{3EB9031F-EB71-7642-8F3C-6FDC1408CB92}" type="slidenum">
              <a:rPr lang="en-US" smtClean="0"/>
              <a:pPr/>
              <a:t>101</a:t>
            </a:fld>
            <a:endParaRPr lang="en-US"/>
          </a:p>
        </p:txBody>
      </p:sp>
    </p:spTree>
    <p:extLst>
      <p:ext uri="{BB962C8B-B14F-4D97-AF65-F5344CB8AC3E}">
        <p14:creationId xmlns:p14="http://schemas.microsoft.com/office/powerpoint/2010/main" val="14687577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query and docu-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ment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are first passed through separate BERT encoders. Similarity between query and doc-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ument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computed by summing a soft alignment between the contextual representations of tokens in the query and the document. Training is end-to-end.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 question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tokenized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prepended with a [CLS] and a special [Q] token, truncated to N=32 tokens (or padded with [MASK] tokens if it is shorter), and passed through BERT to get output vectors q = [q1,...,</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q</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passage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with tokens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processed similarly, including a [CLS] and special [D] token. A linear layer is applied on top of d and q to control the output dimension, so as to keep the vectors small for storage efficiency, and vectors are rescaled to unit length, producing the final vector sequences E</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(length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E</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(length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ColBERT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scoring mechanism is: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104</a:t>
            </a:fld>
            <a:endParaRPr lang="en-US"/>
          </a:p>
        </p:txBody>
      </p:sp>
    </p:spTree>
    <p:extLst>
      <p:ext uri="{BB962C8B-B14F-4D97-AF65-F5344CB8AC3E}">
        <p14:creationId xmlns:p14="http://schemas.microsoft.com/office/powerpoint/2010/main" val="34329151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315F-CB59-BA5B-2570-814F45E1D7BC}"/>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A7A2836-81A9-9A9F-7A97-4137F1ECF21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106</a:t>
            </a:fld>
            <a:endParaRPr lang="en-US" sz="1200"/>
          </a:p>
        </p:txBody>
      </p:sp>
      <p:sp>
        <p:nvSpPr>
          <p:cNvPr id="17411" name="Rectangle 2">
            <a:extLst>
              <a:ext uri="{FF2B5EF4-FFF2-40B4-BE49-F238E27FC236}">
                <a16:creationId xmlns:a16="http://schemas.microsoft.com/office/drawing/2014/main" id="{758D5F10-98E3-7FEC-32B6-094A91E9B0C5}"/>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DCE33FAD-0A87-0003-11CD-6E06400CD18B}"/>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more sophisticated dense retrieval method for IR.</a:t>
            </a:r>
          </a:p>
        </p:txBody>
      </p:sp>
    </p:spTree>
    <p:extLst>
      <p:ext uri="{BB962C8B-B14F-4D97-AF65-F5344CB8AC3E}">
        <p14:creationId xmlns:p14="http://schemas.microsoft.com/office/powerpoint/2010/main" val="12991329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6133B-BA9E-F6F4-E06F-18466584AE3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7421A5B-F21D-A104-BD7B-31D206B0E69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107</a:t>
            </a:fld>
            <a:endParaRPr lang="en-US" sz="1200"/>
          </a:p>
        </p:txBody>
      </p:sp>
      <p:sp>
        <p:nvSpPr>
          <p:cNvPr id="17411" name="Rectangle 2">
            <a:extLst>
              <a:ext uri="{FF2B5EF4-FFF2-40B4-BE49-F238E27FC236}">
                <a16:creationId xmlns:a16="http://schemas.microsoft.com/office/drawing/2014/main" id="{313754B9-F284-51B4-FFD5-4BC88B3EBD8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2BD16B14-474F-8F07-404D-0DE531C28DBB}"/>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see how IR can be relevant to large language models in the retrieval-augmented generation method</a:t>
            </a:r>
          </a:p>
        </p:txBody>
      </p:sp>
    </p:spTree>
    <p:extLst>
      <p:ext uri="{BB962C8B-B14F-4D97-AF65-F5344CB8AC3E}">
        <p14:creationId xmlns:p14="http://schemas.microsoft.com/office/powerpoint/2010/main" val="32810626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8EB9-2C13-BEB1-601F-1483A8CDF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7D608-C440-6A6B-9526-D87B8EAEE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58B94-A342-17A8-F367-B85BDEC1C4FF}"/>
              </a:ext>
            </a:extLst>
          </p:cNvPr>
          <p:cNvSpPr>
            <a:spLocks noGrp="1"/>
          </p:cNvSpPr>
          <p:nvPr>
            <p:ph type="body" idx="1"/>
          </p:nvPr>
        </p:nvSpPr>
        <p:spPr/>
        <p:txBody>
          <a:bodyPr/>
          <a:lstStyle/>
          <a:p>
            <a:r>
              <a:rPr lang="en-US" dirty="0"/>
              <a:t>IR can play an important role in LLMs!  Why is that true?  After all, If we want to know where the Louvre Museum is located we could just prompt an LLM!</a:t>
            </a:r>
          </a:p>
        </p:txBody>
      </p:sp>
      <p:sp>
        <p:nvSpPr>
          <p:cNvPr id="4" name="Slide Number Placeholder 3">
            <a:extLst>
              <a:ext uri="{FF2B5EF4-FFF2-40B4-BE49-F238E27FC236}">
                <a16:creationId xmlns:a16="http://schemas.microsoft.com/office/drawing/2014/main" id="{BD7A24B6-8A8D-BCA6-1796-499368C891CB}"/>
              </a:ext>
            </a:extLst>
          </p:cNvPr>
          <p:cNvSpPr>
            <a:spLocks noGrp="1"/>
          </p:cNvSpPr>
          <p:nvPr>
            <p:ph type="sldNum" sz="quarter" idx="5"/>
          </p:nvPr>
        </p:nvSpPr>
        <p:spPr/>
        <p:txBody>
          <a:bodyPr/>
          <a:lstStyle/>
          <a:p>
            <a:fld id="{3EB9031F-EB71-7642-8F3C-6FDC1408CB92}" type="slidenum">
              <a:rPr lang="en-US" smtClean="0"/>
              <a:pPr/>
              <a:t>108</a:t>
            </a:fld>
            <a:endParaRPr lang="en-US"/>
          </a:p>
        </p:txBody>
      </p:sp>
    </p:spTree>
    <p:extLst>
      <p:ext uri="{BB962C8B-B14F-4D97-AF65-F5344CB8AC3E}">
        <p14:creationId xmlns:p14="http://schemas.microsoft.com/office/powerpoint/2010/main" val="14183255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6A582-8A2E-9502-EC45-FB3BBC9F4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862EA-3D87-FD36-EA1C-2ACEFF3DA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C6350-780D-C647-EC71-5F262CF06539}"/>
              </a:ext>
            </a:extLst>
          </p:cNvPr>
          <p:cNvSpPr>
            <a:spLocks noGrp="1"/>
          </p:cNvSpPr>
          <p:nvPr>
            <p:ph type="body" idx="1"/>
          </p:nvPr>
        </p:nvSpPr>
        <p:spPr/>
        <p:txBody>
          <a:bodyPr/>
          <a:lstStyle/>
          <a:p>
            <a:r>
              <a:rPr lang="en-US" dirty="0"/>
              <a:t>LLMs seem to have learned facts like this from their pretraining data, and research suggests they store facts in the connections in their feedforward layers!</a:t>
            </a:r>
          </a:p>
        </p:txBody>
      </p:sp>
      <p:sp>
        <p:nvSpPr>
          <p:cNvPr id="4" name="Slide Number Placeholder 3">
            <a:extLst>
              <a:ext uri="{FF2B5EF4-FFF2-40B4-BE49-F238E27FC236}">
                <a16:creationId xmlns:a16="http://schemas.microsoft.com/office/drawing/2014/main" id="{40F56257-D09A-F57B-15AD-7479321909D0}"/>
              </a:ext>
            </a:extLst>
          </p:cNvPr>
          <p:cNvSpPr>
            <a:spLocks noGrp="1"/>
          </p:cNvSpPr>
          <p:nvPr>
            <p:ph type="sldNum" sz="quarter" idx="5"/>
          </p:nvPr>
        </p:nvSpPr>
        <p:spPr/>
        <p:txBody>
          <a:bodyPr/>
          <a:lstStyle/>
          <a:p>
            <a:fld id="{3EB9031F-EB71-7642-8F3C-6FDC1408CB92}" type="slidenum">
              <a:rPr lang="en-US" smtClean="0"/>
              <a:pPr/>
              <a:t>109</a:t>
            </a:fld>
            <a:endParaRPr lang="en-US"/>
          </a:p>
        </p:txBody>
      </p:sp>
    </p:spTree>
    <p:extLst>
      <p:ext uri="{BB962C8B-B14F-4D97-AF65-F5344CB8AC3E}">
        <p14:creationId xmlns:p14="http://schemas.microsoft.com/office/powerpoint/2010/main" val="29278416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E555B-F43E-ACB5-2FF1-83B49E0A7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78B01-A4AE-4C57-4A75-5EBCFB225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52B39-75A5-A0CC-F390-C00F839C6DC3}"/>
              </a:ext>
            </a:extLst>
          </p:cNvPr>
          <p:cNvSpPr>
            <a:spLocks noGrp="1"/>
          </p:cNvSpPr>
          <p:nvPr>
            <p:ph type="body" idx="1"/>
          </p:nvPr>
        </p:nvSpPr>
        <p:spPr/>
        <p:txBody>
          <a:bodyPr/>
          <a:lstStyle/>
          <a:p>
            <a:r>
              <a:rPr lang="en-US" dirty="0"/>
              <a:t>The solution to these problems with LLMs for meeting information needs is a family of algorithms called Retrieval-Augmented Generation, or RAG.  In this algorithm we specify a relevant collection (like our personal emails or medical records), use IR to retrieve documents from the collection, and then use an LLM to generate an answer conditioned on the documents.</a:t>
            </a:r>
          </a:p>
        </p:txBody>
      </p:sp>
      <p:sp>
        <p:nvSpPr>
          <p:cNvPr id="4" name="Slide Number Placeholder 3">
            <a:extLst>
              <a:ext uri="{FF2B5EF4-FFF2-40B4-BE49-F238E27FC236}">
                <a16:creationId xmlns:a16="http://schemas.microsoft.com/office/drawing/2014/main" id="{086E7156-0728-D90A-7863-0D6E437467D5}"/>
              </a:ext>
            </a:extLst>
          </p:cNvPr>
          <p:cNvSpPr>
            <a:spLocks noGrp="1"/>
          </p:cNvSpPr>
          <p:nvPr>
            <p:ph type="sldNum" sz="quarter" idx="5"/>
          </p:nvPr>
        </p:nvSpPr>
        <p:spPr/>
        <p:txBody>
          <a:bodyPr/>
          <a:lstStyle/>
          <a:p>
            <a:fld id="{3EB9031F-EB71-7642-8F3C-6FDC1408CB92}" type="slidenum">
              <a:rPr lang="en-US" smtClean="0"/>
              <a:pPr/>
              <a:t>111</a:t>
            </a:fld>
            <a:endParaRPr lang="en-US"/>
          </a:p>
        </p:txBody>
      </p:sp>
    </p:spTree>
    <p:extLst>
      <p:ext uri="{BB962C8B-B14F-4D97-AF65-F5344CB8AC3E}">
        <p14:creationId xmlns:p14="http://schemas.microsoft.com/office/powerpoint/2010/main" val="10670743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Retrieval-augmented generation takes as input a user prompt (which may express an information need like this question example), and a corpus of documents that may be useful in meeting the information need.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method has two stages: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retrieval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returns relevant documents from the collection, and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generation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which an LLM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generates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text given the documents as a prompt.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Some generations include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knowledge citation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can help the user decide whether to trust the generation, or follow up if they are interested.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112</a:t>
            </a:fld>
            <a:endParaRPr lang="en-US"/>
          </a:p>
        </p:txBody>
      </p:sp>
    </p:spTree>
    <p:extLst>
      <p:ext uri="{BB962C8B-B14F-4D97-AF65-F5344CB8AC3E}">
        <p14:creationId xmlns:p14="http://schemas.microsoft.com/office/powerpoint/2010/main" val="36508206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document collection D and a user query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q</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most basic RAG algorithm is: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113</a:t>
            </a:fld>
            <a:endParaRPr lang="en-US"/>
          </a:p>
        </p:txBody>
      </p:sp>
    </p:spTree>
    <p:extLst>
      <p:ext uri="{BB962C8B-B14F-4D97-AF65-F5344CB8AC3E}">
        <p14:creationId xmlns:p14="http://schemas.microsoft.com/office/powerpoint/2010/main" val="240955206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resulting prompts might look something like: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114</a:t>
            </a:fld>
            <a:endParaRPr lang="en-US"/>
          </a:p>
        </p:txBody>
      </p:sp>
    </p:spTree>
    <p:extLst>
      <p:ext uri="{BB962C8B-B14F-4D97-AF65-F5344CB8AC3E}">
        <p14:creationId xmlns:p14="http://schemas.microsoft.com/office/powerpoint/2010/main" val="14498852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task for the language model is then to generate text according to this probability model: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115</a:t>
            </a:fld>
            <a:endParaRPr lang="en-US"/>
          </a:p>
        </p:txBody>
      </p:sp>
    </p:spTree>
    <p:extLst>
      <p:ext uri="{BB962C8B-B14F-4D97-AF65-F5344CB8AC3E}">
        <p14:creationId xmlns:p14="http://schemas.microsoft.com/office/powerpoint/2010/main" val="10592435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There are many augmentations of this basic RAG paradigm.</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One addition is the use of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agent-based RAG</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the RAG paradigm described so far, a search is always run and then retrieved passages are combined with the user’s question in a prompt.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But in actual applications, we may not want to run retrieval for every user turn.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Or we may want to retrieve from different collections for different user needs (sometimes the web, other times a private collection).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In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agent-based RAG</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system decides when to call a retrieval agent and for which collection.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116</a:t>
            </a:fld>
            <a:endParaRPr lang="en-US"/>
          </a:p>
        </p:txBody>
      </p:sp>
    </p:spTree>
    <p:extLst>
      <p:ext uri="{BB962C8B-B14F-4D97-AF65-F5344CB8AC3E}">
        <p14:creationId xmlns:p14="http://schemas.microsoft.com/office/powerpoint/2010/main" val="11277947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Another class of solutions is to train the LLM for RAG. The basic version of RAG describe above involves no training; we take an off-the-shelf LLM, and give it the passages and a prompt and hope that it will correctly figure out which passages are useful or relevant in generating the answer.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One learning variant involves instruction-tuning an LLM, by first creating a dataset of questions annotated with retrieved passages and correct answers, and then instruction-tuning the LLM to correctly answer the questions from the passages.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An alternative method is to do this via test-time compute, prompting the LLM to answer the question and simultaneously to generate reflections on which passages were useful.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In addition to training the LLM, we could train the IR engine. After all, the IR engine itself has not been optimized for the RAG scenario.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117</a:t>
            </a:fld>
            <a:endParaRPr lang="en-US"/>
          </a:p>
        </p:txBody>
      </p:sp>
    </p:spTree>
    <p:extLst>
      <p:ext uri="{BB962C8B-B14F-4D97-AF65-F5344CB8AC3E}">
        <p14:creationId xmlns:p14="http://schemas.microsoft.com/office/powerpoint/2010/main" val="39940322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it is generally useful for LLMs to give the user evidence for any factual statement. This can be in the form of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knowledge citations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such as URLs of a trusted source or citation references to particular literature. For example a question answering system might generate numbered pointers to URLs as follows: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simplest way for generating knowledge citations is to specify it as part of the prompt.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118</a:t>
            </a:fld>
            <a:endParaRPr lang="en-US"/>
          </a:p>
        </p:txBody>
      </p:sp>
    </p:spTree>
    <p:extLst>
      <p:ext uri="{BB962C8B-B14F-4D97-AF65-F5344CB8AC3E}">
        <p14:creationId xmlns:p14="http://schemas.microsoft.com/office/powerpoint/2010/main" val="344818183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2F532-352E-77C4-0ED9-C8126679394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2D43441-7B6C-6032-9752-A672A53E6E1E}"/>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119</a:t>
            </a:fld>
            <a:endParaRPr lang="en-US" sz="1200"/>
          </a:p>
        </p:txBody>
      </p:sp>
      <p:sp>
        <p:nvSpPr>
          <p:cNvPr id="17411" name="Rectangle 2">
            <a:extLst>
              <a:ext uri="{FF2B5EF4-FFF2-40B4-BE49-F238E27FC236}">
                <a16:creationId xmlns:a16="http://schemas.microsoft.com/office/drawing/2014/main" id="{26ADAC55-0FA3-A19E-AC88-4910946186E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252785F-06DE-D606-C11F-A643A83FE9A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Retrieval-Augmented Generation or RAG method</a:t>
            </a:r>
          </a:p>
        </p:txBody>
      </p:sp>
    </p:spTree>
    <p:extLst>
      <p:ext uri="{BB962C8B-B14F-4D97-AF65-F5344CB8AC3E}">
        <p14:creationId xmlns:p14="http://schemas.microsoft.com/office/powerpoint/2010/main" val="324974640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7DCF-4243-0D56-740B-ADAE2FA9F302}"/>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0BD6481-3865-B5A2-F7AC-17FE091F3E7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120</a:t>
            </a:fld>
            <a:endParaRPr lang="en-US" sz="1200"/>
          </a:p>
        </p:txBody>
      </p:sp>
      <p:sp>
        <p:nvSpPr>
          <p:cNvPr id="17411" name="Rectangle 2">
            <a:extLst>
              <a:ext uri="{FF2B5EF4-FFF2-40B4-BE49-F238E27FC236}">
                <a16:creationId xmlns:a16="http://schemas.microsoft.com/office/drawing/2014/main" id="{4BAA786F-771C-2BD9-8046-AA4D9CDDF63E}"/>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4C771E1-3FBF-5E83-6892-07FAC61E811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6240598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DBCE-A5A8-530B-0434-9DBD3412728F}"/>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933D5FA-9C03-5F3A-B2D6-F9016648502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125</a:t>
            </a:fld>
            <a:endParaRPr lang="en-US" sz="1200"/>
          </a:p>
        </p:txBody>
      </p:sp>
      <p:sp>
        <p:nvSpPr>
          <p:cNvPr id="17411" name="Rectangle 2">
            <a:extLst>
              <a:ext uri="{FF2B5EF4-FFF2-40B4-BE49-F238E27FC236}">
                <a16:creationId xmlns:a16="http://schemas.microsoft.com/office/drawing/2014/main" id="{21E179EF-307A-1ABD-3E4C-3D0D3B08B4D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E735B02-332D-D303-90E2-A5F782CB0CB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92413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1/17/26</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1/17/26</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1/17/26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1/17/26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1/17/26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1/17/26</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1/17/26</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1/17/26</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Raleway" pitchFamily="2" charset="77"/>
          <a:ea typeface="+mj-ea"/>
          <a:cs typeface="+mj-cs"/>
        </a:defRPr>
      </a:lvl1pPr>
    </p:titleStyle>
    <p:bodyStyle>
      <a:lvl1pPr marL="0" indent="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defRPr sz="1500" kern="1200">
          <a:solidFill>
            <a:schemeClr val="tx1">
              <a:lumMod val="75000"/>
              <a:lumOff val="25000"/>
            </a:schemeClr>
          </a:solidFill>
          <a:latin typeface="Raleway" pitchFamily="2" charset="77"/>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Raleway" pitchFamily="2" charset="77"/>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4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5.emf"/></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4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4.emf"/></Relationships>
</file>

<file path=ppt/slides/_rels/slide5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9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10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rPr>
              <a:t>The Information Retrieval Task</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92993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7EB6B-16D3-32A3-3A15-E2BF187FA51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9F72297-8EF9-E350-23F1-D2F265E072E6}"/>
              </a:ext>
            </a:extLst>
          </p:cNvPr>
          <p:cNvSpPr>
            <a:spLocks noGrp="1" noChangeArrowheads="1"/>
          </p:cNvSpPr>
          <p:nvPr>
            <p:ph type="title"/>
          </p:nvPr>
        </p:nvSpPr>
        <p:spPr/>
        <p:txBody>
          <a:bodyPr/>
          <a:lstStyle/>
          <a:p>
            <a:r>
              <a:rPr lang="en-US" dirty="0"/>
              <a:t>Information retrieval (IR)</a:t>
            </a:r>
          </a:p>
        </p:txBody>
      </p:sp>
      <p:sp>
        <p:nvSpPr>
          <p:cNvPr id="24579" name="Rectangle 3">
            <a:extLst>
              <a:ext uri="{FF2B5EF4-FFF2-40B4-BE49-F238E27FC236}">
                <a16:creationId xmlns:a16="http://schemas.microsoft.com/office/drawing/2014/main" id="{B16A45C7-80A8-310C-7846-596BC0BF748E}"/>
              </a:ext>
            </a:extLst>
          </p:cNvPr>
          <p:cNvSpPr>
            <a:spLocks noGrp="1" noChangeArrowheads="1"/>
          </p:cNvSpPr>
          <p:nvPr>
            <p:ph idx="1"/>
          </p:nvPr>
        </p:nvSpPr>
        <p:spPr>
          <a:xfrm>
            <a:off x="914400" y="1123950"/>
            <a:ext cx="7452360" cy="3733800"/>
          </a:xfrm>
        </p:spPr>
        <p:txBody>
          <a:bodyPr>
            <a:normAutofit/>
          </a:bodyPr>
          <a:lstStyle/>
          <a:p>
            <a:pPr marL="0" indent="0">
              <a:lnSpc>
                <a:spcPct val="100000"/>
              </a:lnSpc>
              <a:buNone/>
            </a:pPr>
            <a:r>
              <a:rPr lang="en-US" dirty="0">
                <a:solidFill>
                  <a:schemeClr val="tx1"/>
                </a:solidFill>
                <a:ea typeface="Menlo" panose="020B0609030804020204" pitchFamily="49" charset="0"/>
                <a:cs typeface="Courier New" panose="02070309020205020404" pitchFamily="49" charset="0"/>
              </a:rPr>
              <a:t>User has an information need</a:t>
            </a:r>
          </a:p>
          <a:p>
            <a:pPr marL="0" indent="0">
              <a:lnSpc>
                <a:spcPct val="100000"/>
              </a:lnSpc>
              <a:buNone/>
            </a:pPr>
            <a:r>
              <a:rPr lang="en-US" dirty="0">
                <a:solidFill>
                  <a:schemeClr val="tx1"/>
                </a:solidFill>
                <a:ea typeface="Menlo" panose="020B0609030804020204" pitchFamily="49" charset="0"/>
                <a:cs typeface="Courier New" panose="02070309020205020404" pitchFamily="49" charset="0"/>
              </a:rPr>
              <a:t>And has some collection of documents</a:t>
            </a:r>
            <a:endParaRPr lang="en-US" dirty="0">
              <a:solidFill>
                <a:schemeClr val="tx1"/>
              </a:solidFill>
            </a:endParaRPr>
          </a:p>
          <a:p>
            <a:pPr marL="0" indent="0">
              <a:buNone/>
            </a:pPr>
            <a:r>
              <a:rPr lang="en-US" dirty="0">
                <a:solidFill>
                  <a:schemeClr val="tx1"/>
                </a:solidFill>
              </a:rPr>
              <a:t>User wants to find a </a:t>
            </a:r>
            <a:r>
              <a:rPr lang="en-US" b="1" dirty="0">
                <a:solidFill>
                  <a:schemeClr val="tx1"/>
                </a:solidFill>
              </a:rPr>
              <a:t>relevant</a:t>
            </a:r>
            <a:r>
              <a:rPr lang="en-US" dirty="0">
                <a:solidFill>
                  <a:schemeClr val="tx1"/>
                </a:solidFill>
              </a:rPr>
              <a:t> document</a:t>
            </a:r>
          </a:p>
          <a:p>
            <a:pPr marL="739775" lvl="1" indent="-342900">
              <a:buFont typeface="Arial" panose="020B0604020202020204" pitchFamily="34" charset="0"/>
              <a:buChar char="•"/>
            </a:pPr>
            <a:r>
              <a:rPr lang="en-US" dirty="0">
                <a:solidFill>
                  <a:schemeClr val="tx1"/>
                </a:solidFill>
              </a:rPr>
              <a:t>a document (or documents)</a:t>
            </a:r>
          </a:p>
          <a:p>
            <a:pPr marL="739775" lvl="1" indent="-342900">
              <a:buFont typeface="Arial" panose="020B0604020202020204" pitchFamily="34" charset="0"/>
              <a:buChar char="•"/>
            </a:pPr>
            <a:r>
              <a:rPr lang="en-US" dirty="0">
                <a:solidFill>
                  <a:schemeClr val="tx1"/>
                </a:solidFill>
              </a:rPr>
              <a:t>in the collection</a:t>
            </a:r>
          </a:p>
          <a:p>
            <a:pPr marL="739775" lvl="1" indent="-342900">
              <a:buFont typeface="Arial" panose="020B0604020202020204" pitchFamily="34" charset="0"/>
              <a:buChar char="•"/>
            </a:pPr>
            <a:r>
              <a:rPr lang="en-US" dirty="0">
                <a:solidFill>
                  <a:schemeClr val="tx1"/>
                </a:solidFill>
              </a:rPr>
              <a:t>that satisfy their need</a:t>
            </a:r>
          </a:p>
          <a:p>
            <a:endParaRPr lang="en-US" dirty="0"/>
          </a:p>
        </p:txBody>
      </p:sp>
    </p:spTree>
    <p:extLst>
      <p:ext uri="{BB962C8B-B14F-4D97-AF65-F5344CB8AC3E}">
        <p14:creationId xmlns:p14="http://schemas.microsoft.com/office/powerpoint/2010/main" val="191514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D185-241D-7FE1-950C-39196194B8A2}"/>
              </a:ext>
            </a:extLst>
          </p:cNvPr>
          <p:cNvSpPr>
            <a:spLocks noGrp="1"/>
          </p:cNvSpPr>
          <p:nvPr>
            <p:ph type="title"/>
          </p:nvPr>
        </p:nvSpPr>
        <p:spPr/>
        <p:txBody>
          <a:bodyPr/>
          <a:lstStyle/>
          <a:p>
            <a:r>
              <a:rPr lang="en-US" dirty="0"/>
              <a:t>Simple factoid questions</a:t>
            </a:r>
          </a:p>
        </p:txBody>
      </p:sp>
      <p:sp>
        <p:nvSpPr>
          <p:cNvPr id="3" name="Content Placeholder 2">
            <a:extLst>
              <a:ext uri="{FF2B5EF4-FFF2-40B4-BE49-F238E27FC236}">
                <a16:creationId xmlns:a16="http://schemas.microsoft.com/office/drawing/2014/main" id="{A11DFDD4-485D-8616-C2C6-E173BDB4AAED}"/>
              </a:ext>
            </a:extLst>
          </p:cNvPr>
          <p:cNvSpPr>
            <a:spLocks noGrp="1"/>
          </p:cNvSpPr>
          <p:nvPr>
            <p:ph idx="1"/>
          </p:nvPr>
        </p:nvSpPr>
        <p:spPr/>
        <p:txBody>
          <a:bodyPr/>
          <a:lstStyle/>
          <a:p>
            <a:r>
              <a:rPr lang="en-US" dirty="0"/>
              <a:t>Where is the Louvre Museum located?</a:t>
            </a:r>
          </a:p>
          <a:p>
            <a:r>
              <a:rPr lang="en-US" dirty="0"/>
              <a:t>Where does the energy in a nuclear explosion come from? </a:t>
            </a:r>
          </a:p>
          <a:p>
            <a:r>
              <a:rPr lang="en-US" dirty="0"/>
              <a:t>How to get a script l in latex? </a:t>
            </a:r>
          </a:p>
          <a:p>
            <a:endParaRPr lang="en-US" dirty="0"/>
          </a:p>
        </p:txBody>
      </p:sp>
    </p:spTree>
    <p:extLst>
      <p:ext uri="{BB962C8B-B14F-4D97-AF65-F5344CB8AC3E}">
        <p14:creationId xmlns:p14="http://schemas.microsoft.com/office/powerpoint/2010/main" val="46182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9F91-E410-AF3B-9112-9AF64A85E5D8}"/>
              </a:ext>
            </a:extLst>
          </p:cNvPr>
          <p:cNvSpPr>
            <a:spLocks noGrp="1"/>
          </p:cNvSpPr>
          <p:nvPr>
            <p:ph type="title"/>
          </p:nvPr>
        </p:nvSpPr>
        <p:spPr/>
        <p:txBody>
          <a:bodyPr/>
          <a:lstStyle/>
          <a:p>
            <a:r>
              <a:rPr lang="en-US" dirty="0"/>
              <a:t>Web search</a:t>
            </a:r>
          </a:p>
        </p:txBody>
      </p:sp>
      <p:pic>
        <p:nvPicPr>
          <p:cNvPr id="5" name="Content Placeholder 4" descr="A screenshot of a computer&#10;&#10;AI-generated content may be incorrect.">
            <a:extLst>
              <a:ext uri="{FF2B5EF4-FFF2-40B4-BE49-F238E27FC236}">
                <a16:creationId xmlns:a16="http://schemas.microsoft.com/office/drawing/2014/main" id="{3273E038-EBAA-B705-7944-16FBC46A9CAF}"/>
              </a:ext>
            </a:extLst>
          </p:cNvPr>
          <p:cNvPicPr>
            <a:picLocks noGrp="1" noChangeAspect="1"/>
          </p:cNvPicPr>
          <p:nvPr>
            <p:ph idx="1"/>
          </p:nvPr>
        </p:nvPicPr>
        <p:blipFill>
          <a:blip r:embed="rId3"/>
          <a:srcRect l="20464" t="20426" r="14992" b="38994"/>
          <a:stretch>
            <a:fillRect/>
          </a:stretch>
        </p:blipFill>
        <p:spPr>
          <a:xfrm>
            <a:off x="822960" y="1428750"/>
            <a:ext cx="7756634" cy="2743200"/>
          </a:xfrm>
        </p:spPr>
      </p:pic>
    </p:spTree>
    <p:extLst>
      <p:ext uri="{BB962C8B-B14F-4D97-AF65-F5344CB8AC3E}">
        <p14:creationId xmlns:p14="http://schemas.microsoft.com/office/powerpoint/2010/main" val="184888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B047-C8B9-6056-3831-2568E27CEE71}"/>
              </a:ext>
            </a:extLst>
          </p:cNvPr>
          <p:cNvSpPr>
            <a:spLocks noGrp="1"/>
          </p:cNvSpPr>
          <p:nvPr>
            <p:ph type="title"/>
          </p:nvPr>
        </p:nvSpPr>
        <p:spPr/>
        <p:txBody>
          <a:bodyPr/>
          <a:lstStyle/>
          <a:p>
            <a:r>
              <a:rPr lang="en-US" dirty="0"/>
              <a:t>Not just the web</a:t>
            </a:r>
          </a:p>
        </p:txBody>
      </p:sp>
      <p:sp>
        <p:nvSpPr>
          <p:cNvPr id="3" name="Content Placeholder 2">
            <a:extLst>
              <a:ext uri="{FF2B5EF4-FFF2-40B4-BE49-F238E27FC236}">
                <a16:creationId xmlns:a16="http://schemas.microsoft.com/office/drawing/2014/main" id="{BDFEB1D6-DF71-8C92-8513-889C346934D1}"/>
              </a:ext>
            </a:extLst>
          </p:cNvPr>
          <p:cNvSpPr>
            <a:spLocks noGrp="1"/>
          </p:cNvSpPr>
          <p:nvPr>
            <p:ph idx="1"/>
          </p:nvPr>
        </p:nvSpPr>
        <p:spPr/>
        <p:txBody>
          <a:bodyPr/>
          <a:lstStyle/>
          <a:p>
            <a:r>
              <a:rPr lang="en-US" dirty="0"/>
              <a:t>Searching our email</a:t>
            </a:r>
          </a:p>
          <a:p>
            <a:r>
              <a:rPr lang="en-US" dirty="0"/>
              <a:t>Searching corporate documents</a:t>
            </a:r>
          </a:p>
          <a:p>
            <a:r>
              <a:rPr lang="en-US" dirty="0"/>
              <a:t>Searching personal medical records</a:t>
            </a:r>
          </a:p>
          <a:p>
            <a:endParaRPr lang="en-US" dirty="0"/>
          </a:p>
        </p:txBody>
      </p:sp>
    </p:spTree>
    <p:extLst>
      <p:ext uri="{BB962C8B-B14F-4D97-AF65-F5344CB8AC3E}">
        <p14:creationId xmlns:p14="http://schemas.microsoft.com/office/powerpoint/2010/main" val="396653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5A111-803F-AAB7-1B5D-24B88CFBB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F288CD-F6C4-26D4-5F77-4E8D1F5CB259}"/>
              </a:ext>
            </a:extLst>
          </p:cNvPr>
          <p:cNvSpPr>
            <a:spLocks noGrp="1"/>
          </p:cNvSpPr>
          <p:nvPr>
            <p:ph type="title"/>
          </p:nvPr>
        </p:nvSpPr>
        <p:spPr/>
        <p:txBody>
          <a:bodyPr>
            <a:normAutofit/>
          </a:bodyPr>
          <a:lstStyle/>
          <a:p>
            <a:r>
              <a:rPr lang="en-US" dirty="0"/>
              <a:t>The vector space model of IR</a:t>
            </a:r>
          </a:p>
        </p:txBody>
      </p:sp>
      <p:sp>
        <p:nvSpPr>
          <p:cNvPr id="3" name="Content Placeholder 2">
            <a:extLst>
              <a:ext uri="{FF2B5EF4-FFF2-40B4-BE49-F238E27FC236}">
                <a16:creationId xmlns:a16="http://schemas.microsoft.com/office/drawing/2014/main" id="{3D845AB8-5A00-9013-80C1-DBB6918DA125}"/>
              </a:ext>
            </a:extLst>
          </p:cNvPr>
          <p:cNvSpPr>
            <a:spLocks noGrp="1"/>
          </p:cNvSpPr>
          <p:nvPr>
            <p:ph idx="1"/>
          </p:nvPr>
        </p:nvSpPr>
        <p:spPr>
          <a:xfrm>
            <a:off x="822960" y="1581150"/>
            <a:ext cx="7790590" cy="3048000"/>
          </a:xfrm>
        </p:spPr>
        <p:txBody>
          <a:bodyPr/>
          <a:lstStyle/>
          <a:p>
            <a:pPr marL="514350" indent="-514350">
              <a:buFont typeface="+mj-lt"/>
              <a:buAutoNum type="arabicPeriod"/>
            </a:pPr>
            <a:r>
              <a:rPr lang="en-US" sz="3200" dirty="0"/>
              <a:t>Represent each document as a vector of counts of the words it contains.</a:t>
            </a:r>
          </a:p>
          <a:p>
            <a:pPr marL="514350" indent="-514350">
              <a:buFont typeface="+mj-lt"/>
              <a:buAutoNum type="arabicPeriod"/>
            </a:pPr>
            <a:r>
              <a:rPr lang="en-US" sz="3200" dirty="0"/>
              <a:t>Represent a query as a vector too</a:t>
            </a:r>
          </a:p>
          <a:p>
            <a:pPr marL="514350" indent="-514350">
              <a:buFont typeface="+mj-lt"/>
              <a:buAutoNum type="arabicPeriod"/>
            </a:pPr>
            <a:r>
              <a:rPr lang="en-US" sz="3200" dirty="0"/>
              <a:t>Return the document whose vector is most </a:t>
            </a:r>
            <a:r>
              <a:rPr lang="en-US" sz="3200" b="1" dirty="0"/>
              <a:t>similar</a:t>
            </a:r>
            <a:r>
              <a:rPr lang="en-US" sz="3200" dirty="0"/>
              <a:t>  to the query vector</a:t>
            </a:r>
          </a:p>
          <a:p>
            <a:endParaRPr lang="en-US" dirty="0"/>
          </a:p>
        </p:txBody>
      </p:sp>
      <p:sp>
        <p:nvSpPr>
          <p:cNvPr id="4" name="TextBox 3">
            <a:extLst>
              <a:ext uri="{FF2B5EF4-FFF2-40B4-BE49-F238E27FC236}">
                <a16:creationId xmlns:a16="http://schemas.microsoft.com/office/drawing/2014/main" id="{AF05DC6A-6924-40E2-C978-00DC0EE9D3D4}"/>
              </a:ext>
            </a:extLst>
          </p:cNvPr>
          <p:cNvSpPr txBox="1"/>
          <p:nvPr/>
        </p:nvSpPr>
        <p:spPr>
          <a:xfrm>
            <a:off x="5715000" y="800099"/>
            <a:ext cx="2898550" cy="461665"/>
          </a:xfrm>
          <a:prstGeom prst="rect">
            <a:avLst/>
          </a:prstGeom>
          <a:noFill/>
        </p:spPr>
        <p:txBody>
          <a:bodyPr wrap="none" rtlCol="0">
            <a:spAutoFit/>
          </a:bodyPr>
          <a:lstStyle/>
          <a:p>
            <a:r>
              <a:rPr lang="en-US" dirty="0">
                <a:latin typeface="Raleway" pitchFamily="2" charset="77"/>
              </a:rPr>
              <a:t>Gerard Salton, 1971</a:t>
            </a:r>
          </a:p>
        </p:txBody>
      </p:sp>
    </p:spTree>
    <p:extLst>
      <p:ext uri="{BB962C8B-B14F-4D97-AF65-F5344CB8AC3E}">
        <p14:creationId xmlns:p14="http://schemas.microsoft.com/office/powerpoint/2010/main" val="2508117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C2526-F378-02BA-AEDD-86C7EBD90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44594-BE66-856B-84B7-701424BFE2C8}"/>
              </a:ext>
            </a:extLst>
          </p:cNvPr>
          <p:cNvSpPr>
            <a:spLocks noGrp="1"/>
          </p:cNvSpPr>
          <p:nvPr>
            <p:ph type="title"/>
          </p:nvPr>
        </p:nvSpPr>
        <p:spPr/>
        <p:txBody>
          <a:bodyPr>
            <a:normAutofit/>
          </a:bodyPr>
          <a:lstStyle/>
          <a:p>
            <a:r>
              <a:rPr lang="en-US" dirty="0"/>
              <a:t>Ranked retrieval</a:t>
            </a:r>
          </a:p>
        </p:txBody>
      </p:sp>
      <p:sp>
        <p:nvSpPr>
          <p:cNvPr id="3" name="Content Placeholder 2">
            <a:extLst>
              <a:ext uri="{FF2B5EF4-FFF2-40B4-BE49-F238E27FC236}">
                <a16:creationId xmlns:a16="http://schemas.microsoft.com/office/drawing/2014/main" id="{C2A62958-B437-9B0B-EC45-A340AD04E9E1}"/>
              </a:ext>
            </a:extLst>
          </p:cNvPr>
          <p:cNvSpPr>
            <a:spLocks noGrp="1"/>
          </p:cNvSpPr>
          <p:nvPr>
            <p:ph idx="1"/>
          </p:nvPr>
        </p:nvSpPr>
        <p:spPr/>
        <p:txBody>
          <a:bodyPr/>
          <a:lstStyle/>
          <a:p>
            <a:pPr marL="0" indent="0">
              <a:buNone/>
            </a:pPr>
            <a:r>
              <a:rPr lang="en-US" dirty="0"/>
              <a:t>The retriever returns top-k documents</a:t>
            </a:r>
          </a:p>
          <a:p>
            <a:pPr marL="0" indent="0">
              <a:buNone/>
            </a:pPr>
            <a:r>
              <a:rPr lang="en-US" dirty="0"/>
              <a:t>These are ranked</a:t>
            </a:r>
          </a:p>
          <a:p>
            <a:pPr marL="0" indent="0">
              <a:buNone/>
            </a:pPr>
            <a:r>
              <a:rPr lang="en-US" dirty="0"/>
              <a:t>We can show the user these, or some subset.</a:t>
            </a:r>
          </a:p>
          <a:p>
            <a:endParaRPr lang="en-US" dirty="0"/>
          </a:p>
        </p:txBody>
      </p:sp>
    </p:spTree>
    <p:extLst>
      <p:ext uri="{BB962C8B-B14F-4D97-AF65-F5344CB8AC3E}">
        <p14:creationId xmlns:p14="http://schemas.microsoft.com/office/powerpoint/2010/main" val="3758773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0AAA-20F0-4E94-A83C-32FE6AE13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0CD3B9-8C70-1BC6-523F-F38EBAD660B9}"/>
              </a:ext>
            </a:extLst>
          </p:cNvPr>
          <p:cNvSpPr>
            <a:spLocks noGrp="1"/>
          </p:cNvSpPr>
          <p:nvPr>
            <p:ph type="title"/>
          </p:nvPr>
        </p:nvSpPr>
        <p:spPr/>
        <p:txBody>
          <a:bodyPr>
            <a:normAutofit/>
          </a:bodyPr>
          <a:lstStyle/>
          <a:p>
            <a:r>
              <a:rPr lang="en-US" dirty="0"/>
              <a:t>This task is called "ad hoc retrieval"</a:t>
            </a:r>
          </a:p>
        </p:txBody>
      </p:sp>
      <p:pic>
        <p:nvPicPr>
          <p:cNvPr id="6" name="Content Placeholder 5">
            <a:extLst>
              <a:ext uri="{FF2B5EF4-FFF2-40B4-BE49-F238E27FC236}">
                <a16:creationId xmlns:a16="http://schemas.microsoft.com/office/drawing/2014/main" id="{FF55938A-296B-6644-100B-A6948B6E6BB8}"/>
              </a:ext>
            </a:extLst>
          </p:cNvPr>
          <p:cNvPicPr>
            <a:picLocks noGrp="1" noChangeAspect="1"/>
          </p:cNvPicPr>
          <p:nvPr>
            <p:ph idx="1"/>
          </p:nvPr>
        </p:nvPicPr>
        <p:blipFill>
          <a:blip r:embed="rId3"/>
          <a:stretch>
            <a:fillRect/>
          </a:stretch>
        </p:blipFill>
        <p:spPr>
          <a:xfrm>
            <a:off x="533400" y="1809750"/>
            <a:ext cx="8254706" cy="2315212"/>
          </a:xfrm>
        </p:spPr>
      </p:pic>
    </p:spTree>
    <p:extLst>
      <p:ext uri="{BB962C8B-B14F-4D97-AF65-F5344CB8AC3E}">
        <p14:creationId xmlns:p14="http://schemas.microsoft.com/office/powerpoint/2010/main" val="3417717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A94F-5190-79FA-831F-77C8DA09D1F9}"/>
              </a:ext>
            </a:extLst>
          </p:cNvPr>
          <p:cNvSpPr>
            <a:spLocks noGrp="1"/>
          </p:cNvSpPr>
          <p:nvPr>
            <p:ph type="title"/>
          </p:nvPr>
        </p:nvSpPr>
        <p:spPr/>
        <p:txBody>
          <a:bodyPr/>
          <a:lstStyle/>
          <a:p>
            <a:r>
              <a:rPr lang="en-US" dirty="0"/>
              <a:t>Document Relevance Score</a:t>
            </a:r>
          </a:p>
        </p:txBody>
      </p:sp>
      <p:sp>
        <p:nvSpPr>
          <p:cNvPr id="3" name="Content Placeholder 2">
            <a:extLst>
              <a:ext uri="{FF2B5EF4-FFF2-40B4-BE49-F238E27FC236}">
                <a16:creationId xmlns:a16="http://schemas.microsoft.com/office/drawing/2014/main" id="{E8CB896E-2BCC-455F-39D5-289937024D2E}"/>
              </a:ext>
            </a:extLst>
          </p:cNvPr>
          <p:cNvSpPr>
            <a:spLocks noGrp="1"/>
          </p:cNvSpPr>
          <p:nvPr>
            <p:ph idx="1"/>
          </p:nvPr>
        </p:nvSpPr>
        <p:spPr>
          <a:xfrm>
            <a:off x="822960" y="1200150"/>
            <a:ext cx="8016240" cy="3429000"/>
          </a:xfrm>
        </p:spPr>
        <p:txBody>
          <a:bodyPr/>
          <a:lstStyle/>
          <a:p>
            <a:r>
              <a:rPr lang="en-US" dirty="0"/>
              <a:t>Goal is to assign a score to each document for whether it meets the user's information need</a:t>
            </a:r>
          </a:p>
          <a:p>
            <a:r>
              <a:rPr lang="en-US" dirty="0"/>
              <a:t>Instead, we just approximate this by the textual similarity between the query and the document.</a:t>
            </a:r>
          </a:p>
        </p:txBody>
      </p:sp>
    </p:spTree>
    <p:extLst>
      <p:ext uri="{BB962C8B-B14F-4D97-AF65-F5344CB8AC3E}">
        <p14:creationId xmlns:p14="http://schemas.microsoft.com/office/powerpoint/2010/main" val="352707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7A83-E854-1EB6-6578-7C9CA012119E}"/>
              </a:ext>
            </a:extLst>
          </p:cNvPr>
          <p:cNvSpPr>
            <a:spLocks noGrp="1"/>
          </p:cNvSpPr>
          <p:nvPr>
            <p:ph type="title"/>
          </p:nvPr>
        </p:nvSpPr>
        <p:spPr>
          <a:xfrm>
            <a:off x="822960" y="209550"/>
            <a:ext cx="8092440" cy="680397"/>
          </a:xfrm>
        </p:spPr>
        <p:txBody>
          <a:bodyPr>
            <a:normAutofit fontScale="90000"/>
          </a:bodyPr>
          <a:lstStyle/>
          <a:p>
            <a:r>
              <a:rPr lang="en-US" dirty="0"/>
              <a:t>Two architectures for measuring </a:t>
            </a:r>
            <a:br>
              <a:rPr lang="en-US" dirty="0"/>
            </a:br>
            <a:r>
              <a:rPr lang="en-US" dirty="0"/>
              <a:t>query-doc relevance (= similarity)</a:t>
            </a:r>
          </a:p>
        </p:txBody>
      </p:sp>
      <p:sp>
        <p:nvSpPr>
          <p:cNvPr id="3" name="Content Placeholder 2">
            <a:extLst>
              <a:ext uri="{FF2B5EF4-FFF2-40B4-BE49-F238E27FC236}">
                <a16:creationId xmlns:a16="http://schemas.microsoft.com/office/drawing/2014/main" id="{63291B22-0D76-3DFC-AA2A-26D5A9B68473}"/>
              </a:ext>
            </a:extLst>
          </p:cNvPr>
          <p:cNvSpPr>
            <a:spLocks noGrp="1"/>
          </p:cNvSpPr>
          <p:nvPr>
            <p:ph idx="1"/>
          </p:nvPr>
        </p:nvSpPr>
        <p:spPr>
          <a:xfrm>
            <a:off x="822960" y="1200150"/>
            <a:ext cx="8092440" cy="3823648"/>
          </a:xfrm>
        </p:spPr>
        <p:txBody>
          <a:bodyPr>
            <a:normAutofit/>
          </a:bodyPr>
          <a:lstStyle/>
          <a:p>
            <a:r>
              <a:rPr lang="en-US" b="1" dirty="0"/>
              <a:t>Sparse retrieval</a:t>
            </a:r>
          </a:p>
          <a:p>
            <a:pPr lvl="1"/>
            <a:r>
              <a:rPr lang="en-US" dirty="0"/>
              <a:t>represent query and doc as </a:t>
            </a:r>
            <a:r>
              <a:rPr lang="en-US" b="1" dirty="0"/>
              <a:t>vectors of word counts</a:t>
            </a:r>
          </a:p>
          <a:p>
            <a:pPr lvl="1"/>
            <a:r>
              <a:rPr lang="en-US" dirty="0"/>
              <a:t>weighted by </a:t>
            </a:r>
            <a:r>
              <a:rPr lang="en-US" dirty="0" err="1"/>
              <a:t>tf-idf</a:t>
            </a:r>
            <a:r>
              <a:rPr lang="en-US" dirty="0"/>
              <a:t>, BM25</a:t>
            </a:r>
          </a:p>
          <a:p>
            <a:r>
              <a:rPr lang="en-US" b="1" dirty="0"/>
              <a:t>Dense retrieval</a:t>
            </a:r>
          </a:p>
          <a:p>
            <a:pPr lvl="1"/>
            <a:r>
              <a:rPr lang="en-US" dirty="0"/>
              <a:t>Use LLM to represent query and doc as </a:t>
            </a:r>
            <a:r>
              <a:rPr lang="en-US" b="1" dirty="0"/>
              <a:t>embeddings</a:t>
            </a:r>
          </a:p>
          <a:p>
            <a:pPr lvl="1"/>
            <a:endParaRPr lang="en-US" dirty="0"/>
          </a:p>
          <a:p>
            <a:pPr marL="150813" lvl="1" indent="0">
              <a:buNone/>
            </a:pPr>
            <a:r>
              <a:rPr lang="en-US" dirty="0"/>
              <a:t>In both cases, similarity is usually the </a:t>
            </a:r>
            <a:r>
              <a:rPr lang="en-US" b="1" dirty="0"/>
              <a:t>cosine</a:t>
            </a:r>
            <a:r>
              <a:rPr lang="en-US" dirty="0"/>
              <a:t> between query and document representations </a:t>
            </a:r>
          </a:p>
        </p:txBody>
      </p:sp>
    </p:spTree>
    <p:extLst>
      <p:ext uri="{BB962C8B-B14F-4D97-AF65-F5344CB8AC3E}">
        <p14:creationId xmlns:p14="http://schemas.microsoft.com/office/powerpoint/2010/main" val="204150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F48C5-2A6B-2570-5052-50A2711DE954}"/>
              </a:ext>
            </a:extLst>
          </p:cNvPr>
          <p:cNvSpPr>
            <a:spLocks noGrp="1"/>
          </p:cNvSpPr>
          <p:nvPr>
            <p:ph type="title"/>
          </p:nvPr>
        </p:nvSpPr>
        <p:spPr>
          <a:xfrm>
            <a:off x="822960" y="119702"/>
            <a:ext cx="7863840" cy="680397"/>
          </a:xfrm>
        </p:spPr>
        <p:txBody>
          <a:bodyPr>
            <a:normAutofit/>
          </a:bodyPr>
          <a:lstStyle/>
          <a:p>
            <a:r>
              <a:rPr lang="en-US" dirty="0"/>
              <a:t>Information Retrieval in the LLM Age</a:t>
            </a:r>
          </a:p>
        </p:txBody>
      </p:sp>
      <p:sp>
        <p:nvSpPr>
          <p:cNvPr id="3" name="Content Placeholder 2">
            <a:extLst>
              <a:ext uri="{FF2B5EF4-FFF2-40B4-BE49-F238E27FC236}">
                <a16:creationId xmlns:a16="http://schemas.microsoft.com/office/drawing/2014/main" id="{A124C68E-24D4-03E3-7840-EFFF309004A0}"/>
              </a:ext>
            </a:extLst>
          </p:cNvPr>
          <p:cNvSpPr>
            <a:spLocks noGrp="1"/>
          </p:cNvSpPr>
          <p:nvPr>
            <p:ph idx="1"/>
          </p:nvPr>
        </p:nvSpPr>
        <p:spPr>
          <a:xfrm>
            <a:off x="822960" y="1200150"/>
            <a:ext cx="7543801" cy="3943350"/>
          </a:xfrm>
        </p:spPr>
        <p:txBody>
          <a:bodyPr>
            <a:normAutofit/>
          </a:bodyPr>
          <a:lstStyle/>
          <a:p>
            <a:r>
              <a:rPr lang="en-US" dirty="0"/>
              <a:t>If we have some information needs we don't need a document collection!</a:t>
            </a:r>
          </a:p>
          <a:p>
            <a:pPr marL="911225" lvl="1" indent="-514350">
              <a:buFont typeface="Arial" panose="020B0604020202020204" pitchFamily="34" charset="0"/>
              <a:buChar char="•"/>
            </a:pPr>
            <a:r>
              <a:rPr lang="en-US" dirty="0"/>
              <a:t>Where is the Louvre Museum located?</a:t>
            </a:r>
          </a:p>
          <a:p>
            <a:pPr marL="911225" lvl="1" indent="-514350">
              <a:buFont typeface="Arial" panose="020B0604020202020204" pitchFamily="34" charset="0"/>
              <a:buChar char="•"/>
            </a:pPr>
            <a:r>
              <a:rPr lang="en-US" dirty="0"/>
              <a:t>Where does the energy in a nuclear explosion come from? </a:t>
            </a:r>
          </a:p>
          <a:p>
            <a:pPr marL="911225" lvl="1" indent="-514350">
              <a:buFont typeface="Arial" panose="020B0604020202020204" pitchFamily="34" charset="0"/>
              <a:buChar char="•"/>
            </a:pPr>
            <a:r>
              <a:rPr lang="en-US" dirty="0"/>
              <a:t>How to get a script l in latex? </a:t>
            </a:r>
          </a:p>
          <a:p>
            <a:pPr marL="0" indent="0"/>
            <a:r>
              <a:rPr lang="en-US" dirty="0"/>
              <a:t>Just prompt an LLM!</a:t>
            </a:r>
          </a:p>
        </p:txBody>
      </p:sp>
    </p:spTree>
    <p:extLst>
      <p:ext uri="{BB962C8B-B14F-4D97-AF65-F5344CB8AC3E}">
        <p14:creationId xmlns:p14="http://schemas.microsoft.com/office/powerpoint/2010/main" val="236562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87403-1F6B-A617-75C8-F675834D96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30D19-F548-8021-2EB9-AF69F12C502C}"/>
              </a:ext>
            </a:extLst>
          </p:cNvPr>
          <p:cNvSpPr>
            <a:spLocks noGrp="1"/>
          </p:cNvSpPr>
          <p:nvPr>
            <p:ph type="title"/>
          </p:nvPr>
        </p:nvSpPr>
        <p:spPr/>
        <p:txBody>
          <a:bodyPr/>
          <a:lstStyle/>
          <a:p>
            <a:r>
              <a:rPr lang="en-US" dirty="0"/>
              <a:t>Just prompt an LLM!</a:t>
            </a:r>
          </a:p>
        </p:txBody>
      </p:sp>
      <p:sp>
        <p:nvSpPr>
          <p:cNvPr id="3" name="Content Placeholder 2">
            <a:extLst>
              <a:ext uri="{FF2B5EF4-FFF2-40B4-BE49-F238E27FC236}">
                <a16:creationId xmlns:a16="http://schemas.microsoft.com/office/drawing/2014/main" id="{2F93EF25-0B63-B0D5-E4E7-C9C5B48A42AA}"/>
              </a:ext>
            </a:extLst>
          </p:cNvPr>
          <p:cNvSpPr>
            <a:spLocks noGrp="1"/>
          </p:cNvSpPr>
          <p:nvPr>
            <p:ph idx="1"/>
          </p:nvPr>
        </p:nvSpPr>
        <p:spPr>
          <a:xfrm>
            <a:off x="822960" y="3948752"/>
            <a:ext cx="7863840" cy="1194748"/>
          </a:xfrm>
        </p:spPr>
        <p:txBody>
          <a:bodyPr>
            <a:normAutofit/>
          </a:bodyPr>
          <a:lstStyle/>
          <a:p>
            <a:r>
              <a:rPr lang="en-US" dirty="0"/>
              <a:t>LLMs seem to store facts in the connections in their feedforward layers!</a:t>
            </a:r>
          </a:p>
        </p:txBody>
      </p:sp>
      <p:pic>
        <p:nvPicPr>
          <p:cNvPr id="4" name="Picture 3">
            <a:extLst>
              <a:ext uri="{FF2B5EF4-FFF2-40B4-BE49-F238E27FC236}">
                <a16:creationId xmlns:a16="http://schemas.microsoft.com/office/drawing/2014/main" id="{E1B4AFF5-F7B5-1094-C1A7-D32BAF3604A5}"/>
              </a:ext>
            </a:extLst>
          </p:cNvPr>
          <p:cNvPicPr>
            <a:picLocks noChangeAspect="1"/>
          </p:cNvPicPr>
          <p:nvPr/>
        </p:nvPicPr>
        <p:blipFill>
          <a:blip r:embed="rId3"/>
          <a:stretch>
            <a:fillRect/>
          </a:stretch>
        </p:blipFill>
        <p:spPr>
          <a:xfrm>
            <a:off x="1447800" y="819149"/>
            <a:ext cx="5830062" cy="2886169"/>
          </a:xfrm>
          <a:prstGeom prst="rect">
            <a:avLst/>
          </a:prstGeom>
        </p:spPr>
      </p:pic>
    </p:spTree>
    <p:extLst>
      <p:ext uri="{BB962C8B-B14F-4D97-AF65-F5344CB8AC3E}">
        <p14:creationId xmlns:p14="http://schemas.microsoft.com/office/powerpoint/2010/main" val="347474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E8822-345B-F0D1-FFD4-B4B47AE734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24DAB-ED1F-6859-8655-8FEFC94AE8E0}"/>
              </a:ext>
            </a:extLst>
          </p:cNvPr>
          <p:cNvSpPr>
            <a:spLocks noGrp="1"/>
          </p:cNvSpPr>
          <p:nvPr>
            <p:ph type="title"/>
          </p:nvPr>
        </p:nvSpPr>
        <p:spPr>
          <a:xfrm>
            <a:off x="822960" y="119702"/>
            <a:ext cx="7863840" cy="680397"/>
          </a:xfrm>
        </p:spPr>
        <p:txBody>
          <a:bodyPr>
            <a:normAutofit/>
          </a:bodyPr>
          <a:lstStyle/>
          <a:p>
            <a:r>
              <a:rPr lang="en-US" dirty="0"/>
              <a:t>Information Retrieval in the LLM Age</a:t>
            </a:r>
          </a:p>
        </p:txBody>
      </p:sp>
      <p:sp>
        <p:nvSpPr>
          <p:cNvPr id="3" name="Content Placeholder 2">
            <a:extLst>
              <a:ext uri="{FF2B5EF4-FFF2-40B4-BE49-F238E27FC236}">
                <a16:creationId xmlns:a16="http://schemas.microsoft.com/office/drawing/2014/main" id="{5379F12D-65F8-BBA3-FBCD-097DB5F4DB52}"/>
              </a:ext>
            </a:extLst>
          </p:cNvPr>
          <p:cNvSpPr>
            <a:spLocks noGrp="1"/>
          </p:cNvSpPr>
          <p:nvPr>
            <p:ph idx="1"/>
          </p:nvPr>
        </p:nvSpPr>
        <p:spPr>
          <a:xfrm>
            <a:off x="822960" y="1200150"/>
            <a:ext cx="7543801" cy="3943350"/>
          </a:xfrm>
        </p:spPr>
        <p:txBody>
          <a:bodyPr>
            <a:normAutofit/>
          </a:bodyPr>
          <a:lstStyle/>
          <a:p>
            <a:r>
              <a:rPr lang="en-US" dirty="0"/>
              <a:t>But IR is still relevant for LLMs!</a:t>
            </a:r>
          </a:p>
          <a:p>
            <a:endParaRPr lang="en-US" dirty="0"/>
          </a:p>
          <a:p>
            <a:r>
              <a:rPr lang="en-US" dirty="0"/>
              <a:t>Retrieving relevant documents can still help solve problems that LLMs have with meeting information needs!</a:t>
            </a:r>
          </a:p>
          <a:p>
            <a:endParaRPr lang="en-US" dirty="0"/>
          </a:p>
          <a:p>
            <a:r>
              <a:rPr lang="en-US" dirty="0"/>
              <a:t>What are these problems?</a:t>
            </a:r>
          </a:p>
        </p:txBody>
      </p:sp>
    </p:spTree>
    <p:extLst>
      <p:ext uri="{BB962C8B-B14F-4D97-AF65-F5344CB8AC3E}">
        <p14:creationId xmlns:p14="http://schemas.microsoft.com/office/powerpoint/2010/main" val="9037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95EED-09FD-6BD6-B7C9-523B045E74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FC5C48-271C-3F0E-E655-D352F5B60035}"/>
              </a:ext>
            </a:extLst>
          </p:cNvPr>
          <p:cNvSpPr>
            <a:spLocks noGrp="1"/>
          </p:cNvSpPr>
          <p:nvPr>
            <p:ph type="title"/>
          </p:nvPr>
        </p:nvSpPr>
        <p:spPr>
          <a:xfrm>
            <a:off x="822960" y="285750"/>
            <a:ext cx="7543800" cy="680397"/>
          </a:xfrm>
        </p:spPr>
        <p:txBody>
          <a:bodyPr>
            <a:normAutofit/>
          </a:bodyPr>
          <a:lstStyle/>
          <a:p>
            <a:r>
              <a:rPr lang="en-US" dirty="0"/>
              <a:t>LLMs Hallucinate</a:t>
            </a:r>
          </a:p>
        </p:txBody>
      </p:sp>
      <p:sp>
        <p:nvSpPr>
          <p:cNvPr id="3" name="Content Placeholder 2">
            <a:extLst>
              <a:ext uri="{FF2B5EF4-FFF2-40B4-BE49-F238E27FC236}">
                <a16:creationId xmlns:a16="http://schemas.microsoft.com/office/drawing/2014/main" id="{B0B3515A-FAB8-1DE6-1AD0-293C1DC9A1D5}"/>
              </a:ext>
            </a:extLst>
          </p:cNvPr>
          <p:cNvSpPr>
            <a:spLocks noGrp="1"/>
          </p:cNvSpPr>
          <p:nvPr>
            <p:ph idx="1"/>
          </p:nvPr>
        </p:nvSpPr>
        <p:spPr/>
        <p:txBody>
          <a:bodyPr>
            <a:normAutofit/>
          </a:bodyPr>
          <a:lstStyle/>
          <a:p>
            <a:r>
              <a:rPr lang="en-US" dirty="0"/>
              <a:t>Hallucination: a response that is not faithful to the facts of the world. </a:t>
            </a:r>
          </a:p>
          <a:p>
            <a:r>
              <a:rPr lang="en-US" dirty="0"/>
              <a:t>In the legal domain LLMs were shown to hallucinate up to 88% of the time!</a:t>
            </a:r>
            <a:br>
              <a:rPr lang="en-US" dirty="0"/>
            </a:br>
            <a:br>
              <a:rPr lang="en-US" dirty="0"/>
            </a:br>
            <a:endParaRPr lang="en-US" dirty="0"/>
          </a:p>
          <a:p>
            <a:endParaRPr lang="en-US" b="1" dirty="0"/>
          </a:p>
        </p:txBody>
      </p:sp>
      <p:sp>
        <p:nvSpPr>
          <p:cNvPr id="5" name="TextBox 4">
            <a:extLst>
              <a:ext uri="{FF2B5EF4-FFF2-40B4-BE49-F238E27FC236}">
                <a16:creationId xmlns:a16="http://schemas.microsoft.com/office/drawing/2014/main" id="{67954ACE-3A3B-4FD0-554A-380E1A1E073F}"/>
              </a:ext>
            </a:extLst>
          </p:cNvPr>
          <p:cNvSpPr txBox="1"/>
          <p:nvPr/>
        </p:nvSpPr>
        <p:spPr>
          <a:xfrm>
            <a:off x="5715000" y="2914650"/>
            <a:ext cx="4597400" cy="461665"/>
          </a:xfrm>
          <a:prstGeom prst="rect">
            <a:avLst/>
          </a:prstGeom>
          <a:noFill/>
        </p:spPr>
        <p:txBody>
          <a:bodyPr wrap="square">
            <a:spAutoFit/>
          </a:bodyPr>
          <a:lstStyle/>
          <a:p>
            <a:r>
              <a:rPr lang="en-US" dirty="0">
                <a:latin typeface="Raleway" pitchFamily="2" charset="77"/>
              </a:rPr>
              <a:t>Dahl et al. (2024)</a:t>
            </a:r>
          </a:p>
        </p:txBody>
      </p:sp>
    </p:spTree>
    <p:extLst>
      <p:ext uri="{BB962C8B-B14F-4D97-AF65-F5344CB8AC3E}">
        <p14:creationId xmlns:p14="http://schemas.microsoft.com/office/powerpoint/2010/main" val="160577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E600-33DF-A73F-FE5D-CECB4BA06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E2FB0-BBD4-D551-80FD-A18F76AF474E}"/>
              </a:ext>
            </a:extLst>
          </p:cNvPr>
          <p:cNvSpPr>
            <a:spLocks noGrp="1"/>
          </p:cNvSpPr>
          <p:nvPr>
            <p:ph type="title"/>
          </p:nvPr>
        </p:nvSpPr>
        <p:spPr/>
        <p:txBody>
          <a:bodyPr/>
          <a:lstStyle/>
          <a:p>
            <a:r>
              <a:rPr lang="en-US" dirty="0"/>
              <a:t>Can't use Proprietary Data</a:t>
            </a:r>
          </a:p>
        </p:txBody>
      </p:sp>
      <p:sp>
        <p:nvSpPr>
          <p:cNvPr id="3" name="Content Placeholder 2">
            <a:extLst>
              <a:ext uri="{FF2B5EF4-FFF2-40B4-BE49-F238E27FC236}">
                <a16:creationId xmlns:a16="http://schemas.microsoft.com/office/drawing/2014/main" id="{35387759-7CDA-75BB-BE54-FE7106235AC8}"/>
              </a:ext>
            </a:extLst>
          </p:cNvPr>
          <p:cNvSpPr>
            <a:spLocks noGrp="1"/>
          </p:cNvSpPr>
          <p:nvPr>
            <p:ph idx="1"/>
          </p:nvPr>
        </p:nvSpPr>
        <p:spPr>
          <a:xfrm>
            <a:off x="822960" y="1200150"/>
            <a:ext cx="7543801" cy="3823648"/>
          </a:xfrm>
        </p:spPr>
        <p:txBody>
          <a:bodyPr>
            <a:normAutofit lnSpcReduction="10000"/>
          </a:bodyPr>
          <a:lstStyle/>
          <a:p>
            <a:r>
              <a:rPr lang="en-US" dirty="0"/>
              <a:t>People need to ask questions about: </a:t>
            </a:r>
          </a:p>
          <a:p>
            <a:pPr marL="457200" indent="-457200">
              <a:buFont typeface="Arial" panose="020B0604020202020204" pitchFamily="34" charset="0"/>
              <a:buChar char="•"/>
            </a:pPr>
            <a:r>
              <a:rPr lang="en-US" dirty="0"/>
              <a:t>personal email</a:t>
            </a:r>
          </a:p>
          <a:p>
            <a:pPr marL="457200" indent="-457200">
              <a:buFont typeface="Arial" panose="020B0604020202020204" pitchFamily="34" charset="0"/>
              <a:buChar char="•"/>
            </a:pPr>
            <a:r>
              <a:rPr lang="en-US" dirty="0"/>
              <a:t>healthcare applications to medical records</a:t>
            </a:r>
          </a:p>
          <a:p>
            <a:pPr marL="457200" indent="-457200">
              <a:buFont typeface="Arial" panose="020B0604020202020204" pitchFamily="34" charset="0"/>
              <a:buChar char="•"/>
            </a:pPr>
            <a:r>
              <a:rPr lang="en-US" dirty="0"/>
              <a:t>internal corporate documents </a:t>
            </a:r>
          </a:p>
          <a:p>
            <a:pPr marL="457200" indent="-457200">
              <a:buFont typeface="Arial" panose="020B0604020202020204" pitchFamily="34" charset="0"/>
              <a:buChar char="•"/>
            </a:pPr>
            <a:r>
              <a:rPr lang="en-US" dirty="0"/>
              <a:t>legal documents discovery</a:t>
            </a:r>
          </a:p>
          <a:p>
            <a:pPr marL="457200" indent="-457200">
              <a:buFont typeface="Arial" panose="020B0604020202020204" pitchFamily="34" charset="0"/>
              <a:buChar char="•"/>
            </a:pPr>
            <a:endParaRPr lang="en-US" dirty="0"/>
          </a:p>
          <a:p>
            <a:pPr marL="0" indent="0"/>
            <a:r>
              <a:rPr lang="en-US" dirty="0"/>
              <a:t>These are (hopefully) not in the pretraining data of large language models!</a:t>
            </a:r>
          </a:p>
          <a:p>
            <a:endParaRPr lang="en-US" dirty="0"/>
          </a:p>
        </p:txBody>
      </p:sp>
    </p:spTree>
    <p:extLst>
      <p:ext uri="{BB962C8B-B14F-4D97-AF65-F5344CB8AC3E}">
        <p14:creationId xmlns:p14="http://schemas.microsoft.com/office/powerpoint/2010/main" val="51964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17D4D-8D13-C5D9-53B1-EE4DE13F5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9E3B3-802D-7A39-1239-B769D139D41D}"/>
              </a:ext>
            </a:extLst>
          </p:cNvPr>
          <p:cNvSpPr>
            <a:spLocks noGrp="1"/>
          </p:cNvSpPr>
          <p:nvPr>
            <p:ph type="title"/>
          </p:nvPr>
        </p:nvSpPr>
        <p:spPr/>
        <p:txBody>
          <a:bodyPr/>
          <a:lstStyle/>
          <a:p>
            <a:r>
              <a:rPr lang="en-US" dirty="0"/>
              <a:t>Can't Handle Dynamic Data</a:t>
            </a:r>
          </a:p>
        </p:txBody>
      </p:sp>
      <p:sp>
        <p:nvSpPr>
          <p:cNvPr id="3" name="Content Placeholder 2">
            <a:extLst>
              <a:ext uri="{FF2B5EF4-FFF2-40B4-BE49-F238E27FC236}">
                <a16:creationId xmlns:a16="http://schemas.microsoft.com/office/drawing/2014/main" id="{D79303D0-6126-443B-84D8-5D0F5AC5B309}"/>
              </a:ext>
            </a:extLst>
          </p:cNvPr>
          <p:cNvSpPr>
            <a:spLocks noGrp="1"/>
          </p:cNvSpPr>
          <p:nvPr>
            <p:ph idx="1"/>
          </p:nvPr>
        </p:nvSpPr>
        <p:spPr>
          <a:xfrm>
            <a:off x="822960" y="1200150"/>
            <a:ext cx="7711440" cy="3429000"/>
          </a:xfrm>
        </p:spPr>
        <p:txBody>
          <a:bodyPr>
            <a:normAutofit/>
          </a:bodyPr>
          <a:lstStyle/>
          <a:p>
            <a:r>
              <a:rPr lang="en-US" dirty="0"/>
              <a:t>LLMs can't answer questions about rapidly changing information like</a:t>
            </a:r>
          </a:p>
          <a:p>
            <a:pPr marL="457200" indent="-457200">
              <a:buFont typeface="Arial" panose="020B0604020202020204" pitchFamily="34" charset="0"/>
              <a:buChar char="•"/>
            </a:pPr>
            <a:r>
              <a:rPr lang="en-US" dirty="0"/>
              <a:t>the sports match that happened last week</a:t>
            </a:r>
          </a:p>
          <a:p>
            <a:pPr marL="457200" indent="-457200">
              <a:buFont typeface="Arial" panose="020B0604020202020204" pitchFamily="34" charset="0"/>
              <a:buChar char="•"/>
            </a:pPr>
            <a:r>
              <a:rPr lang="en-US" dirty="0"/>
              <a:t>the earthquake that happened this morning</a:t>
            </a:r>
          </a:p>
          <a:p>
            <a:pPr marL="457200" indent="-457200">
              <a:buFont typeface="Arial" panose="020B0604020202020204" pitchFamily="34" charset="0"/>
              <a:buChar char="•"/>
            </a:pPr>
            <a:r>
              <a:rPr lang="en-US" dirty="0"/>
              <a:t>the latest Oscar winner</a:t>
            </a:r>
          </a:p>
          <a:p>
            <a:r>
              <a:rPr lang="en-US" dirty="0"/>
              <a:t>In general, data shifts over time!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093309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656DC-B9F8-8AD0-6585-257B55DB7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D5AB0-C238-1BDF-0D58-2657E4431C7A}"/>
              </a:ext>
            </a:extLst>
          </p:cNvPr>
          <p:cNvSpPr>
            <a:spLocks noGrp="1"/>
          </p:cNvSpPr>
          <p:nvPr>
            <p:ph type="title"/>
          </p:nvPr>
        </p:nvSpPr>
        <p:spPr/>
        <p:txBody>
          <a:bodyPr/>
          <a:lstStyle/>
          <a:p>
            <a:r>
              <a:rPr lang="en-US" dirty="0"/>
              <a:t>Solution: RAG</a:t>
            </a:r>
          </a:p>
        </p:txBody>
      </p:sp>
      <p:sp>
        <p:nvSpPr>
          <p:cNvPr id="3" name="Content Placeholder 2">
            <a:extLst>
              <a:ext uri="{FF2B5EF4-FFF2-40B4-BE49-F238E27FC236}">
                <a16:creationId xmlns:a16="http://schemas.microsoft.com/office/drawing/2014/main" id="{B8054056-0973-3A6B-3856-86DB47AFCA0E}"/>
              </a:ext>
            </a:extLst>
          </p:cNvPr>
          <p:cNvSpPr>
            <a:spLocks noGrp="1"/>
          </p:cNvSpPr>
          <p:nvPr>
            <p:ph idx="1"/>
          </p:nvPr>
        </p:nvSpPr>
        <p:spPr/>
        <p:txBody>
          <a:bodyPr>
            <a:normAutofit/>
          </a:bodyPr>
          <a:lstStyle/>
          <a:p>
            <a:r>
              <a:rPr lang="en-US" sz="3200" dirty="0"/>
              <a:t>Retrieval-Augmented Generation</a:t>
            </a:r>
          </a:p>
          <a:p>
            <a:pPr marL="514350" indent="-514350">
              <a:buFont typeface="+mj-lt"/>
              <a:buAutoNum type="arabicPeriod"/>
            </a:pPr>
            <a:r>
              <a:rPr lang="en-US" sz="3200" dirty="0"/>
              <a:t>Use IR to </a:t>
            </a:r>
            <a:r>
              <a:rPr lang="en-US" sz="3200" b="1" dirty="0"/>
              <a:t>retrieve</a:t>
            </a:r>
            <a:r>
              <a:rPr lang="en-US" sz="3200" dirty="0"/>
              <a:t> documents from some collection</a:t>
            </a:r>
          </a:p>
          <a:p>
            <a:pPr marL="514350" indent="-514350">
              <a:buFont typeface="+mj-lt"/>
              <a:buAutoNum type="arabicPeriod"/>
            </a:pPr>
            <a:r>
              <a:rPr lang="en-US" sz="3200" dirty="0"/>
              <a:t>Then use LLM to </a:t>
            </a:r>
            <a:r>
              <a:rPr lang="en-US" sz="3200" b="1" dirty="0"/>
              <a:t>generate</a:t>
            </a:r>
            <a:r>
              <a:rPr lang="en-US" sz="3200" dirty="0"/>
              <a:t> an answer conditioned on the documents</a:t>
            </a:r>
          </a:p>
          <a:p>
            <a:endParaRPr lang="en-US" dirty="0"/>
          </a:p>
        </p:txBody>
      </p:sp>
    </p:spTree>
    <p:extLst>
      <p:ext uri="{BB962C8B-B14F-4D97-AF65-F5344CB8AC3E}">
        <p14:creationId xmlns:p14="http://schemas.microsoft.com/office/powerpoint/2010/main" val="1549660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57278-4AEB-B11B-C122-3C25463F54CC}"/>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37DF3EF-1A44-BB67-BC93-886E45540F47}"/>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5E966794-2C02-BAE5-DADC-6624B7BDA63D}"/>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The Information Retrieval Task</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79F65FFA-735E-93B6-00A2-CADF31A6C51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8741972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AE08A-69DC-A37C-EFEC-DB4C50C9302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2D39FA8-1ACC-C89B-4D9A-3FE50DC91B26}"/>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39C9854-B767-3B66-6398-EB096E2B228F}"/>
              </a:ext>
            </a:extLst>
          </p:cNvPr>
          <p:cNvSpPr>
            <a:spLocks noGrp="1" noChangeArrowheads="1"/>
          </p:cNvSpPr>
          <p:nvPr>
            <p:ph idx="1"/>
          </p:nvPr>
        </p:nvSpPr>
        <p:spPr>
          <a:xfrm>
            <a:off x="3581400" y="285750"/>
            <a:ext cx="5009393" cy="1463040"/>
          </a:xfrm>
        </p:spPr>
        <p:txBody>
          <a:bodyPr>
            <a:normAutofit/>
          </a:bodyPr>
          <a:lstStyle/>
          <a:p>
            <a:r>
              <a:rPr lang="en-US" sz="3600" dirty="0">
                <a:solidFill>
                  <a:srgbClr val="A4001D"/>
                </a:solidFill>
              </a:rPr>
              <a:t>Sparse retrieval: the vector model of IR</a:t>
            </a:r>
          </a:p>
        </p:txBody>
      </p:sp>
      <p:sp>
        <p:nvSpPr>
          <p:cNvPr id="2" name="Text Placeholder 1">
            <a:extLst>
              <a:ext uri="{FF2B5EF4-FFF2-40B4-BE49-F238E27FC236}">
                <a16:creationId xmlns:a16="http://schemas.microsoft.com/office/drawing/2014/main" id="{4CD8CB28-7E62-EE2C-8A01-C88DB6DBACD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478555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1439E-1C69-730A-0A54-155A1A048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EA1E8-E5D5-218F-3CAE-2B17CD443A02}"/>
              </a:ext>
            </a:extLst>
          </p:cNvPr>
          <p:cNvSpPr>
            <a:spLocks noGrp="1"/>
          </p:cNvSpPr>
          <p:nvPr>
            <p:ph type="title"/>
          </p:nvPr>
        </p:nvSpPr>
        <p:spPr/>
        <p:txBody>
          <a:bodyPr>
            <a:normAutofit/>
          </a:bodyPr>
          <a:lstStyle/>
          <a:p>
            <a:r>
              <a:rPr lang="en-US" dirty="0"/>
              <a:t>The vector space model of IR</a:t>
            </a:r>
          </a:p>
        </p:txBody>
      </p:sp>
      <p:sp>
        <p:nvSpPr>
          <p:cNvPr id="3" name="Content Placeholder 2">
            <a:extLst>
              <a:ext uri="{FF2B5EF4-FFF2-40B4-BE49-F238E27FC236}">
                <a16:creationId xmlns:a16="http://schemas.microsoft.com/office/drawing/2014/main" id="{A0C99224-B9BD-40EA-F0C8-1B7F7A75243A}"/>
              </a:ext>
            </a:extLst>
          </p:cNvPr>
          <p:cNvSpPr>
            <a:spLocks noGrp="1"/>
          </p:cNvSpPr>
          <p:nvPr>
            <p:ph idx="1"/>
          </p:nvPr>
        </p:nvSpPr>
        <p:spPr>
          <a:xfrm>
            <a:off x="822960" y="1581150"/>
            <a:ext cx="7543801" cy="3048000"/>
          </a:xfrm>
        </p:spPr>
        <p:txBody>
          <a:bodyPr/>
          <a:lstStyle/>
          <a:p>
            <a:pPr marL="514350" indent="-514350">
              <a:buFont typeface="+mj-lt"/>
              <a:buAutoNum type="arabicPeriod"/>
            </a:pPr>
            <a:r>
              <a:rPr lang="en-US" sz="3200" dirty="0"/>
              <a:t>Represent a document as a vector of counts of the words it contains.</a:t>
            </a:r>
          </a:p>
          <a:p>
            <a:pPr marL="514350" indent="-514350">
              <a:buFont typeface="+mj-lt"/>
              <a:buAutoNum type="arabicPeriod"/>
            </a:pPr>
            <a:r>
              <a:rPr lang="en-US" sz="3200" dirty="0"/>
              <a:t>Represent a query as a vector too</a:t>
            </a:r>
          </a:p>
          <a:p>
            <a:pPr marL="514350" indent="-514350">
              <a:buFont typeface="+mj-lt"/>
              <a:buAutoNum type="arabicPeriod"/>
            </a:pPr>
            <a:r>
              <a:rPr lang="en-US" sz="3200" dirty="0"/>
              <a:t>Return the document whose vector is most similar  to the query vector</a:t>
            </a:r>
          </a:p>
          <a:p>
            <a:endParaRPr lang="en-US" dirty="0"/>
          </a:p>
        </p:txBody>
      </p:sp>
      <p:sp>
        <p:nvSpPr>
          <p:cNvPr id="4" name="TextBox 3">
            <a:extLst>
              <a:ext uri="{FF2B5EF4-FFF2-40B4-BE49-F238E27FC236}">
                <a16:creationId xmlns:a16="http://schemas.microsoft.com/office/drawing/2014/main" id="{ACD9B668-98BA-030D-C6B3-3DE91EC4C801}"/>
              </a:ext>
            </a:extLst>
          </p:cNvPr>
          <p:cNvSpPr txBox="1"/>
          <p:nvPr/>
        </p:nvSpPr>
        <p:spPr>
          <a:xfrm>
            <a:off x="5715000" y="800099"/>
            <a:ext cx="2898550" cy="461665"/>
          </a:xfrm>
          <a:prstGeom prst="rect">
            <a:avLst/>
          </a:prstGeom>
          <a:noFill/>
        </p:spPr>
        <p:txBody>
          <a:bodyPr wrap="none" rtlCol="0">
            <a:spAutoFit/>
          </a:bodyPr>
          <a:lstStyle/>
          <a:p>
            <a:r>
              <a:rPr lang="en-US" dirty="0">
                <a:latin typeface="Raleway" pitchFamily="2" charset="77"/>
              </a:rPr>
              <a:t>Gerard Salton, 1971</a:t>
            </a:r>
          </a:p>
        </p:txBody>
      </p:sp>
    </p:spTree>
    <p:extLst>
      <p:ext uri="{BB962C8B-B14F-4D97-AF65-F5344CB8AC3E}">
        <p14:creationId xmlns:p14="http://schemas.microsoft.com/office/powerpoint/2010/main" val="1323306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EA018-F880-B01C-05D2-F22BD2BE6ABC}"/>
              </a:ext>
            </a:extLst>
          </p:cNvPr>
          <p:cNvSpPr>
            <a:spLocks noGrp="1"/>
          </p:cNvSpPr>
          <p:nvPr>
            <p:ph type="title"/>
          </p:nvPr>
        </p:nvSpPr>
        <p:spPr/>
        <p:txBody>
          <a:bodyPr/>
          <a:lstStyle/>
          <a:p>
            <a:r>
              <a:rPr lang="en-US" dirty="0"/>
              <a:t>Bag-of-words model</a:t>
            </a:r>
          </a:p>
        </p:txBody>
      </p:sp>
      <p:pic>
        <p:nvPicPr>
          <p:cNvPr id="9" name="Content Placeholder 8">
            <a:extLst>
              <a:ext uri="{FF2B5EF4-FFF2-40B4-BE49-F238E27FC236}">
                <a16:creationId xmlns:a16="http://schemas.microsoft.com/office/drawing/2014/main" id="{D2B3AFA0-574A-7C5B-B1B9-635ECA59EC70}"/>
              </a:ext>
            </a:extLst>
          </p:cNvPr>
          <p:cNvPicPr>
            <a:picLocks noGrp="1" noChangeAspect="1"/>
          </p:cNvPicPr>
          <p:nvPr>
            <p:ph idx="1"/>
          </p:nvPr>
        </p:nvPicPr>
        <p:blipFill>
          <a:blip r:embed="rId2"/>
          <a:stretch>
            <a:fillRect/>
          </a:stretch>
        </p:blipFill>
        <p:spPr>
          <a:xfrm>
            <a:off x="526912" y="971550"/>
            <a:ext cx="8090176" cy="4052248"/>
          </a:xfrm>
        </p:spPr>
      </p:pic>
      <p:sp>
        <p:nvSpPr>
          <p:cNvPr id="10" name="Rectangle 9">
            <a:extLst>
              <a:ext uri="{FF2B5EF4-FFF2-40B4-BE49-F238E27FC236}">
                <a16:creationId xmlns:a16="http://schemas.microsoft.com/office/drawing/2014/main" id="{9B50EAC1-47BC-ECD7-0F95-3BDA1D970C88}"/>
              </a:ext>
            </a:extLst>
          </p:cNvPr>
          <p:cNvSpPr/>
          <p:nvPr/>
        </p:nvSpPr>
        <p:spPr>
          <a:xfrm>
            <a:off x="2743201" y="800099"/>
            <a:ext cx="5873888" cy="4223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7732D0F-1A6B-D87A-D90A-5B4DB91BB9DF}"/>
              </a:ext>
            </a:extLst>
          </p:cNvPr>
          <p:cNvSpPr/>
          <p:nvPr/>
        </p:nvSpPr>
        <p:spPr>
          <a:xfrm>
            <a:off x="6400800" y="885824"/>
            <a:ext cx="5873888" cy="4223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693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6DBED-0966-F4F1-3847-803E38ED2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9D259-D5C9-C0D1-D0FE-91BE10C0EDE7}"/>
              </a:ext>
            </a:extLst>
          </p:cNvPr>
          <p:cNvSpPr>
            <a:spLocks noGrp="1"/>
          </p:cNvSpPr>
          <p:nvPr>
            <p:ph type="title"/>
          </p:nvPr>
        </p:nvSpPr>
        <p:spPr/>
        <p:txBody>
          <a:bodyPr>
            <a:normAutofit/>
          </a:bodyPr>
          <a:lstStyle/>
          <a:p>
            <a:r>
              <a:rPr lang="en-US" dirty="0"/>
              <a:t>Vector representation of that doc</a:t>
            </a:r>
          </a:p>
        </p:txBody>
      </p:sp>
      <p:sp>
        <p:nvSpPr>
          <p:cNvPr id="3" name="Content Placeholder 2">
            <a:extLst>
              <a:ext uri="{FF2B5EF4-FFF2-40B4-BE49-F238E27FC236}">
                <a16:creationId xmlns:a16="http://schemas.microsoft.com/office/drawing/2014/main" id="{1E12E36C-5F7F-4812-C603-C94ED21A7209}"/>
              </a:ext>
            </a:extLst>
          </p:cNvPr>
          <p:cNvSpPr>
            <a:spLocks noGrp="1"/>
          </p:cNvSpPr>
          <p:nvPr>
            <p:ph idx="1"/>
          </p:nvPr>
        </p:nvSpPr>
        <p:spPr>
          <a:xfrm>
            <a:off x="2667000" y="2038350"/>
            <a:ext cx="7543801" cy="3429000"/>
          </a:xfrm>
        </p:spPr>
        <p:txBody>
          <a:bodyPr/>
          <a:lstStyle/>
          <a:p>
            <a:r>
              <a:rPr lang="en-US" sz="3600" dirty="0"/>
              <a:t>[1 3 1 1 1 1 1 5 6 1 2 1 4 1 3 1 1 1]</a:t>
            </a:r>
          </a:p>
          <a:p>
            <a:endParaRPr lang="en-US" dirty="0"/>
          </a:p>
        </p:txBody>
      </p:sp>
      <p:pic>
        <p:nvPicPr>
          <p:cNvPr id="5" name="Content Placeholder 8">
            <a:extLst>
              <a:ext uri="{FF2B5EF4-FFF2-40B4-BE49-F238E27FC236}">
                <a16:creationId xmlns:a16="http://schemas.microsoft.com/office/drawing/2014/main" id="{0B9026C6-8A9B-9101-A389-7083545911CC}"/>
              </a:ext>
            </a:extLst>
          </p:cNvPr>
          <p:cNvPicPr>
            <a:picLocks noChangeAspect="1"/>
          </p:cNvPicPr>
          <p:nvPr/>
        </p:nvPicPr>
        <p:blipFill>
          <a:blip r:embed="rId3"/>
          <a:srcRect l="84850"/>
          <a:stretch>
            <a:fillRect/>
          </a:stretch>
        </p:blipFill>
        <p:spPr>
          <a:xfrm>
            <a:off x="609600" y="1276349"/>
            <a:ext cx="1072032" cy="3544247"/>
          </a:xfrm>
          <a:prstGeom prst="rect">
            <a:avLst/>
          </a:prstGeom>
        </p:spPr>
      </p:pic>
    </p:spTree>
    <p:extLst>
      <p:ext uri="{BB962C8B-B14F-4D97-AF65-F5344CB8AC3E}">
        <p14:creationId xmlns:p14="http://schemas.microsoft.com/office/powerpoint/2010/main" val="2791186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C371-A20E-3449-A100-5603F9AAB63C}"/>
              </a:ext>
            </a:extLst>
          </p:cNvPr>
          <p:cNvSpPr>
            <a:spLocks noGrp="1"/>
          </p:cNvSpPr>
          <p:nvPr>
            <p:ph type="title"/>
          </p:nvPr>
        </p:nvSpPr>
        <p:spPr/>
        <p:txBody>
          <a:bodyPr/>
          <a:lstStyle/>
          <a:p>
            <a:r>
              <a:rPr lang="en-US" dirty="0"/>
              <a:t>Term-document matrix</a:t>
            </a:r>
          </a:p>
        </p:txBody>
      </p:sp>
      <p:pic>
        <p:nvPicPr>
          <p:cNvPr id="5" name="Content Placeholder 4">
            <a:extLst>
              <a:ext uri="{FF2B5EF4-FFF2-40B4-BE49-F238E27FC236}">
                <a16:creationId xmlns:a16="http://schemas.microsoft.com/office/drawing/2014/main" id="{3CB4F4FE-2007-E043-B405-8FB245FCD8A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01465" y="2114550"/>
            <a:ext cx="8006783" cy="1374659"/>
          </a:xfrm>
        </p:spPr>
      </p:pic>
      <p:pic>
        <p:nvPicPr>
          <p:cNvPr id="7" name="Picture 6">
            <a:extLst>
              <a:ext uri="{FF2B5EF4-FFF2-40B4-BE49-F238E27FC236}">
                <a16:creationId xmlns:a16="http://schemas.microsoft.com/office/drawing/2014/main" id="{33F32829-5579-0044-B177-C8647F9451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7010" y="2102491"/>
            <a:ext cx="8006784" cy="1398776"/>
          </a:xfrm>
          <a:prstGeom prst="rect">
            <a:avLst/>
          </a:prstGeom>
        </p:spPr>
      </p:pic>
      <p:sp>
        <p:nvSpPr>
          <p:cNvPr id="8" name="TextBox 7">
            <a:extLst>
              <a:ext uri="{FF2B5EF4-FFF2-40B4-BE49-F238E27FC236}">
                <a16:creationId xmlns:a16="http://schemas.microsoft.com/office/drawing/2014/main" id="{38DD1A96-C2E5-0943-ADD9-A7A57A074AA9}"/>
              </a:ext>
            </a:extLst>
          </p:cNvPr>
          <p:cNvSpPr txBox="1"/>
          <p:nvPr/>
        </p:nvSpPr>
        <p:spPr>
          <a:xfrm>
            <a:off x="822960" y="1171263"/>
            <a:ext cx="6381795" cy="738664"/>
          </a:xfrm>
          <a:prstGeom prst="rect">
            <a:avLst/>
          </a:prstGeom>
          <a:noFill/>
        </p:spPr>
        <p:txBody>
          <a:bodyPr wrap="square" rtlCol="0">
            <a:spAutoFit/>
          </a:bodyPr>
          <a:lstStyle/>
          <a:p>
            <a:r>
              <a:rPr lang="en-US" sz="2100" dirty="0">
                <a:latin typeface="Raleway" pitchFamily="2" charset="77"/>
              </a:rPr>
              <a:t>Each document is represented by a vector of words</a:t>
            </a:r>
          </a:p>
        </p:txBody>
      </p:sp>
    </p:spTree>
    <p:extLst>
      <p:ext uri="{BB962C8B-B14F-4D97-AF65-F5344CB8AC3E}">
        <p14:creationId xmlns:p14="http://schemas.microsoft.com/office/powerpoint/2010/main" val="1400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E7582-C8D6-4B4C-974A-95CC0FA7727B}"/>
              </a:ext>
            </a:extLst>
          </p:cNvPr>
          <p:cNvSpPr>
            <a:spLocks noGrp="1"/>
          </p:cNvSpPr>
          <p:nvPr>
            <p:ph type="title"/>
          </p:nvPr>
        </p:nvSpPr>
        <p:spPr/>
        <p:txBody>
          <a:bodyPr/>
          <a:lstStyle/>
          <a:p>
            <a:r>
              <a:rPr lang="en-US" dirty="0"/>
              <a:t>Visualizing document vectors</a:t>
            </a:r>
          </a:p>
        </p:txBody>
      </p:sp>
      <p:pic>
        <p:nvPicPr>
          <p:cNvPr id="5" name="Content Placeholder 4">
            <a:extLst>
              <a:ext uri="{FF2B5EF4-FFF2-40B4-BE49-F238E27FC236}">
                <a16:creationId xmlns:a16="http://schemas.microsoft.com/office/drawing/2014/main" id="{426F0B48-3189-D046-A474-331B62D1B6C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22960" y="1581150"/>
            <a:ext cx="7972427" cy="3238798"/>
          </a:xfrm>
        </p:spPr>
      </p:pic>
      <p:sp>
        <p:nvSpPr>
          <p:cNvPr id="3" name="TextBox 2">
            <a:extLst>
              <a:ext uri="{FF2B5EF4-FFF2-40B4-BE49-F238E27FC236}">
                <a16:creationId xmlns:a16="http://schemas.microsoft.com/office/drawing/2014/main" id="{71758938-0342-C8E9-E45E-07BE35D56E7A}"/>
              </a:ext>
            </a:extLst>
          </p:cNvPr>
          <p:cNvSpPr txBox="1"/>
          <p:nvPr/>
        </p:nvSpPr>
        <p:spPr>
          <a:xfrm>
            <a:off x="1905000" y="793749"/>
            <a:ext cx="6045245" cy="461665"/>
          </a:xfrm>
          <a:prstGeom prst="rect">
            <a:avLst/>
          </a:prstGeom>
          <a:noFill/>
        </p:spPr>
        <p:txBody>
          <a:bodyPr wrap="none" rtlCol="0">
            <a:spAutoFit/>
          </a:bodyPr>
          <a:lstStyle/>
          <a:p>
            <a:r>
              <a:rPr lang="en-US" dirty="0">
                <a:latin typeface="Raleway" pitchFamily="2" charset="77"/>
              </a:rPr>
              <a:t>The two dimensional space [battle, fool]</a:t>
            </a:r>
          </a:p>
        </p:txBody>
      </p:sp>
    </p:spTree>
    <p:extLst>
      <p:ext uri="{BB962C8B-B14F-4D97-AF65-F5344CB8AC3E}">
        <p14:creationId xmlns:p14="http://schemas.microsoft.com/office/powerpoint/2010/main" val="2630024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3447-D06E-7F4F-96AD-52B28B1DDC5A}"/>
              </a:ext>
            </a:extLst>
          </p:cNvPr>
          <p:cNvSpPr>
            <a:spLocks noGrp="1"/>
          </p:cNvSpPr>
          <p:nvPr>
            <p:ph type="title"/>
          </p:nvPr>
        </p:nvSpPr>
        <p:spPr>
          <a:xfrm>
            <a:off x="885474" y="214954"/>
            <a:ext cx="8258526" cy="527996"/>
          </a:xfrm>
        </p:spPr>
        <p:txBody>
          <a:bodyPr>
            <a:noAutofit/>
          </a:bodyPr>
          <a:lstStyle/>
          <a:p>
            <a:r>
              <a:rPr lang="en-US" sz="2800" dirty="0"/>
              <a:t>Vectors are the basis of information retrieval</a:t>
            </a:r>
          </a:p>
        </p:txBody>
      </p:sp>
      <p:pic>
        <p:nvPicPr>
          <p:cNvPr id="5" name="Content Placeholder 4">
            <a:extLst>
              <a:ext uri="{FF2B5EF4-FFF2-40B4-BE49-F238E27FC236}">
                <a16:creationId xmlns:a16="http://schemas.microsoft.com/office/drawing/2014/main" id="{F9097A0E-6E21-AB4B-A49A-EFDC8AF9CDC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85474" y="1143000"/>
            <a:ext cx="7699049" cy="1345015"/>
          </a:xfrm>
        </p:spPr>
      </p:pic>
      <p:sp>
        <p:nvSpPr>
          <p:cNvPr id="6" name="TextBox 5">
            <a:extLst>
              <a:ext uri="{FF2B5EF4-FFF2-40B4-BE49-F238E27FC236}">
                <a16:creationId xmlns:a16="http://schemas.microsoft.com/office/drawing/2014/main" id="{979B99D0-E0B8-DA4F-A6BC-50A75EDCF204}"/>
              </a:ext>
            </a:extLst>
          </p:cNvPr>
          <p:cNvSpPr txBox="1"/>
          <p:nvPr/>
        </p:nvSpPr>
        <p:spPr>
          <a:xfrm>
            <a:off x="885473" y="2879533"/>
            <a:ext cx="7572726" cy="1754326"/>
          </a:xfrm>
          <a:prstGeom prst="rect">
            <a:avLst/>
          </a:prstGeom>
          <a:noFill/>
        </p:spPr>
        <p:txBody>
          <a:bodyPr wrap="square" rtlCol="0">
            <a:spAutoFit/>
          </a:bodyPr>
          <a:lstStyle/>
          <a:p>
            <a:r>
              <a:rPr lang="en-US" sz="2700" dirty="0">
                <a:latin typeface="Raleway" pitchFamily="2" charset="77"/>
              </a:rPr>
              <a:t>The two comedies have similar vectors</a:t>
            </a:r>
          </a:p>
          <a:p>
            <a:endParaRPr lang="en-US" sz="2700" dirty="0">
              <a:latin typeface="Raleway" pitchFamily="2" charset="77"/>
            </a:endParaRPr>
          </a:p>
          <a:p>
            <a:r>
              <a:rPr lang="en-US" sz="2700" dirty="0">
                <a:latin typeface="Raleway" pitchFamily="2" charset="77"/>
              </a:rPr>
              <a:t>But differ from Henry V and Julius Caesar</a:t>
            </a:r>
            <a:r>
              <a:rPr lang="en-US" sz="2700" i="1" dirty="0">
                <a:latin typeface="Raleway" pitchFamily="2" charset="77"/>
              </a:rPr>
              <a:t>	</a:t>
            </a:r>
            <a:endParaRPr lang="en-US" sz="2700" dirty="0">
              <a:latin typeface="Raleway" pitchFamily="2" charset="77"/>
            </a:endParaRPr>
          </a:p>
          <a:p>
            <a:r>
              <a:rPr lang="en-US" sz="2700" dirty="0">
                <a:latin typeface="Raleway" pitchFamily="2" charset="77"/>
              </a:rPr>
              <a:t>	</a:t>
            </a:r>
            <a:r>
              <a:rPr lang="en-US" sz="2000" dirty="0">
                <a:latin typeface="Raleway" pitchFamily="2" charset="77"/>
              </a:rPr>
              <a:t>Comedies have more </a:t>
            </a:r>
            <a:r>
              <a:rPr lang="en-US" sz="2000" i="1" dirty="0">
                <a:latin typeface="Raleway" pitchFamily="2" charset="77"/>
              </a:rPr>
              <a:t>fools</a:t>
            </a:r>
            <a:r>
              <a:rPr lang="en-US" sz="2000" dirty="0">
                <a:latin typeface="Raleway" pitchFamily="2" charset="77"/>
              </a:rPr>
              <a:t> and </a:t>
            </a:r>
            <a:r>
              <a:rPr lang="en-US" sz="2000" i="1" dirty="0">
                <a:latin typeface="Raleway" pitchFamily="2" charset="77"/>
              </a:rPr>
              <a:t>wit</a:t>
            </a:r>
            <a:r>
              <a:rPr lang="en-US" sz="2000" dirty="0">
                <a:latin typeface="Raleway" pitchFamily="2" charset="77"/>
              </a:rPr>
              <a:t> and fewer </a:t>
            </a:r>
            <a:r>
              <a:rPr lang="en-US" sz="2000" i="1" dirty="0">
                <a:latin typeface="Raleway" pitchFamily="2" charset="77"/>
              </a:rPr>
              <a:t>battles</a:t>
            </a:r>
            <a:r>
              <a:rPr lang="en-US" sz="2000" dirty="0">
                <a:latin typeface="Raleway" pitchFamily="2" charset="77"/>
              </a:rPr>
              <a:t>.</a:t>
            </a:r>
            <a:endParaRPr lang="en-US" sz="2700" dirty="0">
              <a:latin typeface="Raleway" pitchFamily="2" charset="77"/>
            </a:endParaRPr>
          </a:p>
        </p:txBody>
      </p:sp>
    </p:spTree>
    <p:extLst>
      <p:ext uri="{BB962C8B-B14F-4D97-AF65-F5344CB8AC3E}">
        <p14:creationId xmlns:p14="http://schemas.microsoft.com/office/powerpoint/2010/main" val="376492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CD3E-645C-4D51-5588-74C0A28B3FC5}"/>
              </a:ext>
            </a:extLst>
          </p:cNvPr>
          <p:cNvSpPr>
            <a:spLocks noGrp="1"/>
          </p:cNvSpPr>
          <p:nvPr>
            <p:ph type="title"/>
          </p:nvPr>
        </p:nvSpPr>
        <p:spPr>
          <a:xfrm>
            <a:off x="526741" y="128185"/>
            <a:ext cx="8397240" cy="680397"/>
          </a:xfrm>
        </p:spPr>
        <p:txBody>
          <a:bodyPr>
            <a:noAutofit/>
          </a:bodyPr>
          <a:lstStyle/>
          <a:p>
            <a:r>
              <a:rPr lang="en-US" sz="2800" dirty="0"/>
              <a:t>Vector representations of queries and documents</a:t>
            </a:r>
          </a:p>
        </p:txBody>
      </p:sp>
      <p:sp>
        <p:nvSpPr>
          <p:cNvPr id="3" name="Content Placeholder 2">
            <a:extLst>
              <a:ext uri="{FF2B5EF4-FFF2-40B4-BE49-F238E27FC236}">
                <a16:creationId xmlns:a16="http://schemas.microsoft.com/office/drawing/2014/main" id="{2329AC59-CBDF-2E15-784E-95F0E2BF4010}"/>
              </a:ext>
            </a:extLst>
          </p:cNvPr>
          <p:cNvSpPr>
            <a:spLocks noGrp="1"/>
          </p:cNvSpPr>
          <p:nvPr>
            <p:ph idx="1"/>
          </p:nvPr>
        </p:nvSpPr>
        <p:spPr/>
        <p:txBody>
          <a:bodyPr/>
          <a:lstStyle/>
          <a:p>
            <a:r>
              <a:rPr lang="en-US" dirty="0"/>
              <a:t>Suppose we are looking for a witty fool play:</a:t>
            </a:r>
          </a:p>
          <a:p>
            <a:r>
              <a:rPr lang="en-US" dirty="0">
                <a:latin typeface="Courier New" panose="02070309020205020404" pitchFamily="49" charset="0"/>
                <a:cs typeface="Courier New" panose="02070309020205020404" pitchFamily="49" charset="0"/>
              </a:rPr>
              <a:t>Query = "fool wit"</a:t>
            </a:r>
          </a:p>
        </p:txBody>
      </p:sp>
      <p:pic>
        <p:nvPicPr>
          <p:cNvPr id="4" name="Content Placeholder 4">
            <a:extLst>
              <a:ext uri="{FF2B5EF4-FFF2-40B4-BE49-F238E27FC236}">
                <a16:creationId xmlns:a16="http://schemas.microsoft.com/office/drawing/2014/main" id="{42829308-18B3-7F3B-64A8-9A60D7B793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225" y="2946400"/>
            <a:ext cx="7699049" cy="1345015"/>
          </a:xfrm>
          <a:prstGeom prst="rect">
            <a:avLst/>
          </a:prstGeom>
        </p:spPr>
      </p:pic>
      <p:grpSp>
        <p:nvGrpSpPr>
          <p:cNvPr id="15" name="Group 14">
            <a:extLst>
              <a:ext uri="{FF2B5EF4-FFF2-40B4-BE49-F238E27FC236}">
                <a16:creationId xmlns:a16="http://schemas.microsoft.com/office/drawing/2014/main" id="{88ED3A70-AE99-930D-F1F8-BBAF9560111B}"/>
              </a:ext>
            </a:extLst>
          </p:cNvPr>
          <p:cNvGrpSpPr/>
          <p:nvPr/>
        </p:nvGrpSpPr>
        <p:grpSpPr>
          <a:xfrm>
            <a:off x="8132735" y="2912646"/>
            <a:ext cx="778547" cy="1378769"/>
            <a:chOff x="381000" y="3452396"/>
            <a:chExt cx="778547" cy="1378769"/>
          </a:xfrm>
        </p:grpSpPr>
        <p:sp>
          <p:nvSpPr>
            <p:cNvPr id="6" name="Rectangle 5">
              <a:extLst>
                <a:ext uri="{FF2B5EF4-FFF2-40B4-BE49-F238E27FC236}">
                  <a16:creationId xmlns:a16="http://schemas.microsoft.com/office/drawing/2014/main" id="{F50E09AE-8058-EFE3-6A2B-70374C4E9B0D}"/>
                </a:ext>
              </a:extLst>
            </p:cNvPr>
            <p:cNvSpPr/>
            <p:nvPr/>
          </p:nvSpPr>
          <p:spPr>
            <a:xfrm>
              <a:off x="415434" y="3520888"/>
              <a:ext cx="744113" cy="1310277"/>
            </a:xfrm>
            <a:prstGeom prst="rect">
              <a:avLst/>
            </a:prstGeom>
            <a:solidFill>
              <a:srgbClr val="C4D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EDEDBFCF-3C3D-B5D1-75F7-6FAA30FD7370}"/>
                </a:ext>
              </a:extLst>
            </p:cNvPr>
            <p:cNvSpPr txBox="1"/>
            <p:nvPr/>
          </p:nvSpPr>
          <p:spPr>
            <a:xfrm>
              <a:off x="386376" y="3452396"/>
              <a:ext cx="744114"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Query</a:t>
              </a:r>
            </a:p>
          </p:txBody>
        </p:sp>
        <p:cxnSp>
          <p:nvCxnSpPr>
            <p:cNvPr id="9" name="Straight Connector 8">
              <a:extLst>
                <a:ext uri="{FF2B5EF4-FFF2-40B4-BE49-F238E27FC236}">
                  <a16:creationId xmlns:a16="http://schemas.microsoft.com/office/drawing/2014/main" id="{06193861-A0A2-BC87-3304-9451DC21C0C5}"/>
                </a:ext>
              </a:extLst>
            </p:cNvPr>
            <p:cNvCxnSpPr/>
            <p:nvPr/>
          </p:nvCxnSpPr>
          <p:spPr>
            <a:xfrm>
              <a:off x="415434" y="3520888"/>
              <a:ext cx="74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E89AC77-9517-0AB5-B000-C103D4B3E4FA}"/>
                </a:ext>
              </a:extLst>
            </p:cNvPr>
            <p:cNvCxnSpPr>
              <a:cxnSpLocks/>
            </p:cNvCxnSpPr>
            <p:nvPr/>
          </p:nvCxnSpPr>
          <p:spPr>
            <a:xfrm>
              <a:off x="415434" y="3527238"/>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89B8A2A0-7D0D-7D71-44FA-B21AA9E4453E}"/>
                </a:ext>
              </a:extLst>
            </p:cNvPr>
            <p:cNvCxnSpPr>
              <a:cxnSpLocks/>
            </p:cNvCxnSpPr>
            <p:nvPr/>
          </p:nvCxnSpPr>
          <p:spPr>
            <a:xfrm>
              <a:off x="381000" y="3790950"/>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F5A867DD-8C7A-A22E-C1EA-EB91824AA891}"/>
                </a:ext>
              </a:extLst>
            </p:cNvPr>
            <p:cNvCxnSpPr>
              <a:cxnSpLocks/>
            </p:cNvCxnSpPr>
            <p:nvPr/>
          </p:nvCxnSpPr>
          <p:spPr>
            <a:xfrm>
              <a:off x="415433" y="4831165"/>
              <a:ext cx="744113" cy="0"/>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65722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E238-E02C-82A4-BBEB-8A6F8978D606}"/>
              </a:ext>
            </a:extLst>
          </p:cNvPr>
          <p:cNvSpPr>
            <a:spLocks noGrp="1"/>
          </p:cNvSpPr>
          <p:nvPr>
            <p:ph type="title"/>
          </p:nvPr>
        </p:nvSpPr>
        <p:spPr>
          <a:xfrm>
            <a:off x="800100" y="262392"/>
            <a:ext cx="8343900" cy="680397"/>
          </a:xfrm>
        </p:spPr>
        <p:txBody>
          <a:bodyPr>
            <a:normAutofit fontScale="90000"/>
          </a:bodyPr>
          <a:lstStyle/>
          <a:p>
            <a:r>
              <a:rPr lang="en-US" dirty="0"/>
              <a:t>Choose the document that is most similar to the query</a:t>
            </a:r>
          </a:p>
        </p:txBody>
      </p:sp>
      <p:sp>
        <p:nvSpPr>
          <p:cNvPr id="3" name="Content Placeholder 2">
            <a:extLst>
              <a:ext uri="{FF2B5EF4-FFF2-40B4-BE49-F238E27FC236}">
                <a16:creationId xmlns:a16="http://schemas.microsoft.com/office/drawing/2014/main" id="{52C320DA-5D8E-8A86-31BE-C428B9CB8A23}"/>
              </a:ext>
            </a:extLst>
          </p:cNvPr>
          <p:cNvSpPr>
            <a:spLocks noGrp="1"/>
          </p:cNvSpPr>
          <p:nvPr>
            <p:ph idx="1"/>
          </p:nvPr>
        </p:nvSpPr>
        <p:spPr>
          <a:xfrm>
            <a:off x="822960" y="1200150"/>
            <a:ext cx="8343900" cy="3429000"/>
          </a:xfrm>
        </p:spPr>
        <p:txBody>
          <a:bodyPr/>
          <a:lstStyle/>
          <a:p>
            <a:r>
              <a:rPr lang="en-US" dirty="0">
                <a:cs typeface="Arial" panose="020B0604020202020204" pitchFamily="34" charset="0"/>
              </a:rPr>
              <a:t>Which of </a:t>
            </a:r>
            <a:r>
              <a:rPr lang="en-US" b="1" dirty="0">
                <a:cs typeface="Arial" panose="020B0604020202020204" pitchFamily="34" charset="0"/>
              </a:rPr>
              <a:t>d</a:t>
            </a:r>
            <a:r>
              <a:rPr lang="en-US" b="1" baseline="-25000" dirty="0">
                <a:cs typeface="Arial" panose="020B0604020202020204" pitchFamily="34" charset="0"/>
              </a:rPr>
              <a:t>1</a:t>
            </a:r>
            <a:r>
              <a:rPr lang="en-US" dirty="0">
                <a:cs typeface="Arial" panose="020B0604020202020204" pitchFamily="34" charset="0"/>
              </a:rPr>
              <a:t>, </a:t>
            </a:r>
            <a:r>
              <a:rPr lang="en-US" b="1" dirty="0">
                <a:cs typeface="Arial" panose="020B0604020202020204" pitchFamily="34" charset="0"/>
              </a:rPr>
              <a:t>d</a:t>
            </a:r>
            <a:r>
              <a:rPr lang="en-US" b="1" baseline="-25000" dirty="0">
                <a:cs typeface="Arial" panose="020B0604020202020204" pitchFamily="34" charset="0"/>
              </a:rPr>
              <a:t>2</a:t>
            </a:r>
            <a:r>
              <a:rPr lang="en-US" dirty="0">
                <a:cs typeface="Arial" panose="020B0604020202020204" pitchFamily="34" charset="0"/>
              </a:rPr>
              <a:t>, </a:t>
            </a:r>
            <a:r>
              <a:rPr lang="en-US" b="1" dirty="0">
                <a:cs typeface="Arial" panose="020B0604020202020204" pitchFamily="34" charset="0"/>
              </a:rPr>
              <a:t>d</a:t>
            </a:r>
            <a:r>
              <a:rPr lang="en-US" b="1" baseline="-25000" dirty="0">
                <a:cs typeface="Arial" panose="020B0604020202020204" pitchFamily="34" charset="0"/>
              </a:rPr>
              <a:t>3</a:t>
            </a:r>
            <a:r>
              <a:rPr lang="en-US" dirty="0">
                <a:cs typeface="Arial" panose="020B0604020202020204" pitchFamily="34" charset="0"/>
              </a:rPr>
              <a:t>, </a:t>
            </a:r>
            <a:r>
              <a:rPr lang="en-US" b="1" dirty="0">
                <a:cs typeface="Arial" panose="020B0604020202020204" pitchFamily="34" charset="0"/>
              </a:rPr>
              <a:t>d</a:t>
            </a:r>
            <a:r>
              <a:rPr lang="en-US" b="1" baseline="-25000" dirty="0">
                <a:cs typeface="Arial" panose="020B0604020202020204" pitchFamily="34" charset="0"/>
              </a:rPr>
              <a:t>4</a:t>
            </a:r>
            <a:r>
              <a:rPr lang="en-US" dirty="0">
                <a:cs typeface="Arial" panose="020B0604020202020204" pitchFamily="34" charset="0"/>
              </a:rPr>
              <a:t> is most similar to </a:t>
            </a:r>
            <a:r>
              <a:rPr lang="en-US" b="1" dirty="0">
                <a:cs typeface="Arial" panose="020B0604020202020204" pitchFamily="34" charset="0"/>
              </a:rPr>
              <a:t>q</a:t>
            </a:r>
            <a:r>
              <a:rPr lang="en-US" dirty="0">
                <a:cs typeface="Arial" panose="020B0604020202020204" pitchFamily="34" charset="0"/>
              </a:rPr>
              <a:t>?</a:t>
            </a:r>
          </a:p>
        </p:txBody>
      </p:sp>
      <p:pic>
        <p:nvPicPr>
          <p:cNvPr id="4" name="Content Placeholder 4">
            <a:extLst>
              <a:ext uri="{FF2B5EF4-FFF2-40B4-BE49-F238E27FC236}">
                <a16:creationId xmlns:a16="http://schemas.microsoft.com/office/drawing/2014/main" id="{0325716F-D9B8-06D7-63E0-A54958334E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225" y="2946400"/>
            <a:ext cx="7699049" cy="1345015"/>
          </a:xfrm>
          <a:prstGeom prst="rect">
            <a:avLst/>
          </a:prstGeom>
        </p:spPr>
      </p:pic>
      <p:grpSp>
        <p:nvGrpSpPr>
          <p:cNvPr id="5" name="Group 4">
            <a:extLst>
              <a:ext uri="{FF2B5EF4-FFF2-40B4-BE49-F238E27FC236}">
                <a16:creationId xmlns:a16="http://schemas.microsoft.com/office/drawing/2014/main" id="{D1A82016-0BF7-E81E-C795-937007A0208B}"/>
              </a:ext>
            </a:extLst>
          </p:cNvPr>
          <p:cNvGrpSpPr/>
          <p:nvPr/>
        </p:nvGrpSpPr>
        <p:grpSpPr>
          <a:xfrm>
            <a:off x="8132735" y="2912646"/>
            <a:ext cx="778547" cy="1378769"/>
            <a:chOff x="381000" y="3452396"/>
            <a:chExt cx="778547" cy="1378769"/>
          </a:xfrm>
        </p:grpSpPr>
        <p:sp>
          <p:nvSpPr>
            <p:cNvPr id="6" name="Rectangle 5">
              <a:extLst>
                <a:ext uri="{FF2B5EF4-FFF2-40B4-BE49-F238E27FC236}">
                  <a16:creationId xmlns:a16="http://schemas.microsoft.com/office/drawing/2014/main" id="{2CF5F315-0759-B9AC-56C9-0B6A779A1ACB}"/>
                </a:ext>
              </a:extLst>
            </p:cNvPr>
            <p:cNvSpPr/>
            <p:nvPr/>
          </p:nvSpPr>
          <p:spPr>
            <a:xfrm>
              <a:off x="415434" y="3520888"/>
              <a:ext cx="744113" cy="1310277"/>
            </a:xfrm>
            <a:prstGeom prst="rect">
              <a:avLst/>
            </a:prstGeom>
            <a:solidFill>
              <a:srgbClr val="C4D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01A35CCF-40D1-A294-DB2C-F4A0FE516368}"/>
                </a:ext>
              </a:extLst>
            </p:cNvPr>
            <p:cNvSpPr txBox="1"/>
            <p:nvPr/>
          </p:nvSpPr>
          <p:spPr>
            <a:xfrm>
              <a:off x="386376" y="3452396"/>
              <a:ext cx="744114"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Query</a:t>
              </a:r>
            </a:p>
          </p:txBody>
        </p:sp>
        <p:cxnSp>
          <p:nvCxnSpPr>
            <p:cNvPr id="8" name="Straight Connector 7">
              <a:extLst>
                <a:ext uri="{FF2B5EF4-FFF2-40B4-BE49-F238E27FC236}">
                  <a16:creationId xmlns:a16="http://schemas.microsoft.com/office/drawing/2014/main" id="{57059A15-C67A-9592-6046-7B819F0FFB39}"/>
                </a:ext>
              </a:extLst>
            </p:cNvPr>
            <p:cNvCxnSpPr/>
            <p:nvPr/>
          </p:nvCxnSpPr>
          <p:spPr>
            <a:xfrm>
              <a:off x="415434" y="3520888"/>
              <a:ext cx="74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7A86A36-55F2-BD29-9D30-34A2894FD338}"/>
                </a:ext>
              </a:extLst>
            </p:cNvPr>
            <p:cNvCxnSpPr>
              <a:cxnSpLocks/>
            </p:cNvCxnSpPr>
            <p:nvPr/>
          </p:nvCxnSpPr>
          <p:spPr>
            <a:xfrm>
              <a:off x="415434" y="3527238"/>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47D17C7-CC16-A656-CC26-C531CE17E2DA}"/>
                </a:ext>
              </a:extLst>
            </p:cNvPr>
            <p:cNvCxnSpPr>
              <a:cxnSpLocks/>
            </p:cNvCxnSpPr>
            <p:nvPr/>
          </p:nvCxnSpPr>
          <p:spPr>
            <a:xfrm>
              <a:off x="381000" y="3790950"/>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EBA35EF-0366-2172-419E-31267FB0DDC4}"/>
                </a:ext>
              </a:extLst>
            </p:cNvPr>
            <p:cNvCxnSpPr>
              <a:cxnSpLocks/>
            </p:cNvCxnSpPr>
            <p:nvPr/>
          </p:nvCxnSpPr>
          <p:spPr>
            <a:xfrm>
              <a:off x="415433" y="4831165"/>
              <a:ext cx="744113"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2" name="TextBox 11">
            <a:extLst>
              <a:ext uri="{FF2B5EF4-FFF2-40B4-BE49-F238E27FC236}">
                <a16:creationId xmlns:a16="http://schemas.microsoft.com/office/drawing/2014/main" id="{5759A16B-9951-769D-FFBE-A77121497C08}"/>
              </a:ext>
            </a:extLst>
          </p:cNvPr>
          <p:cNvSpPr txBox="1"/>
          <p:nvPr/>
        </p:nvSpPr>
        <p:spPr>
          <a:xfrm>
            <a:off x="8333740" y="2377832"/>
            <a:ext cx="356188"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q</a:t>
            </a:r>
          </a:p>
        </p:txBody>
      </p:sp>
      <p:sp>
        <p:nvSpPr>
          <p:cNvPr id="13" name="TextBox 12">
            <a:extLst>
              <a:ext uri="{FF2B5EF4-FFF2-40B4-BE49-F238E27FC236}">
                <a16:creationId xmlns:a16="http://schemas.microsoft.com/office/drawing/2014/main" id="{EDEF08DA-1A73-447C-7BC8-9DFE5BCA4140}"/>
              </a:ext>
            </a:extLst>
          </p:cNvPr>
          <p:cNvSpPr txBox="1"/>
          <p:nvPr/>
        </p:nvSpPr>
        <p:spPr>
          <a:xfrm>
            <a:off x="1752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1</a:t>
            </a:r>
          </a:p>
        </p:txBody>
      </p:sp>
      <p:sp>
        <p:nvSpPr>
          <p:cNvPr id="14" name="TextBox 13">
            <a:extLst>
              <a:ext uri="{FF2B5EF4-FFF2-40B4-BE49-F238E27FC236}">
                <a16:creationId xmlns:a16="http://schemas.microsoft.com/office/drawing/2014/main" id="{F03DE6F6-9954-0752-C2B2-8E9D4F6C2835}"/>
              </a:ext>
            </a:extLst>
          </p:cNvPr>
          <p:cNvSpPr txBox="1"/>
          <p:nvPr/>
        </p:nvSpPr>
        <p:spPr>
          <a:xfrm>
            <a:off x="3568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2</a:t>
            </a:r>
          </a:p>
        </p:txBody>
      </p:sp>
      <p:sp>
        <p:nvSpPr>
          <p:cNvPr id="15" name="TextBox 14">
            <a:extLst>
              <a:ext uri="{FF2B5EF4-FFF2-40B4-BE49-F238E27FC236}">
                <a16:creationId xmlns:a16="http://schemas.microsoft.com/office/drawing/2014/main" id="{6E3E4087-E303-1AAC-2274-1A9DC76D274A}"/>
              </a:ext>
            </a:extLst>
          </p:cNvPr>
          <p:cNvSpPr txBox="1"/>
          <p:nvPr/>
        </p:nvSpPr>
        <p:spPr>
          <a:xfrm>
            <a:off x="69214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4</a:t>
            </a:r>
          </a:p>
        </p:txBody>
      </p:sp>
      <p:sp>
        <p:nvSpPr>
          <p:cNvPr id="16" name="TextBox 15">
            <a:extLst>
              <a:ext uri="{FF2B5EF4-FFF2-40B4-BE49-F238E27FC236}">
                <a16:creationId xmlns:a16="http://schemas.microsoft.com/office/drawing/2014/main" id="{3AE33464-582A-AB1B-1817-2D206911389C}"/>
              </a:ext>
            </a:extLst>
          </p:cNvPr>
          <p:cNvSpPr txBox="1"/>
          <p:nvPr/>
        </p:nvSpPr>
        <p:spPr>
          <a:xfrm>
            <a:off x="53782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435963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F769-C5F2-404E-9D86-FC306D7FC763}"/>
              </a:ext>
            </a:extLst>
          </p:cNvPr>
          <p:cNvSpPr>
            <a:spLocks noGrp="1"/>
          </p:cNvSpPr>
          <p:nvPr>
            <p:ph type="title"/>
          </p:nvPr>
        </p:nvSpPr>
        <p:spPr>
          <a:xfrm>
            <a:off x="822960" y="234003"/>
            <a:ext cx="8321040" cy="680397"/>
          </a:xfrm>
        </p:spPr>
        <p:txBody>
          <a:bodyPr>
            <a:normAutofit/>
          </a:bodyPr>
          <a:lstStyle/>
          <a:p>
            <a:r>
              <a:rPr lang="en-US" dirty="0"/>
              <a:t>Why dot product for similarity</a:t>
            </a:r>
          </a:p>
        </p:txBody>
      </p:sp>
      <p:sp>
        <p:nvSpPr>
          <p:cNvPr id="3" name="Content Placeholder 2">
            <a:extLst>
              <a:ext uri="{FF2B5EF4-FFF2-40B4-BE49-F238E27FC236}">
                <a16:creationId xmlns:a16="http://schemas.microsoft.com/office/drawing/2014/main" id="{CB5D5BD6-BBA3-D04A-AE9E-D36C135AF2E2}"/>
              </a:ext>
            </a:extLst>
          </p:cNvPr>
          <p:cNvSpPr>
            <a:spLocks noGrp="1"/>
          </p:cNvSpPr>
          <p:nvPr>
            <p:ph idx="1"/>
          </p:nvPr>
        </p:nvSpPr>
        <p:spPr/>
        <p:txBody>
          <a:bodyPr>
            <a:normAutofit/>
          </a:bodyPr>
          <a:lstStyle/>
          <a:p>
            <a:r>
              <a:rPr lang="en-US" dirty="0"/>
              <a:t>The dot product tends to be high when the two vectors have large values in the same dimensions</a:t>
            </a:r>
          </a:p>
          <a:p>
            <a:r>
              <a:rPr lang="en-US" dirty="0"/>
              <a:t>Dot product can thus be a useful similarity metric between vectors</a:t>
            </a:r>
          </a:p>
          <a:p>
            <a:endParaRPr lang="en-US" dirty="0"/>
          </a:p>
        </p:txBody>
      </p:sp>
    </p:spTree>
    <p:extLst>
      <p:ext uri="{BB962C8B-B14F-4D97-AF65-F5344CB8AC3E}">
        <p14:creationId xmlns:p14="http://schemas.microsoft.com/office/powerpoint/2010/main" val="1335330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E6388-0E37-CCFC-A324-A59B59E58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F81E9-2337-3F2A-A18C-7A5F1BC571BA}"/>
              </a:ext>
            </a:extLst>
          </p:cNvPr>
          <p:cNvSpPr>
            <a:spLocks noGrp="1"/>
          </p:cNvSpPr>
          <p:nvPr>
            <p:ph type="title"/>
          </p:nvPr>
        </p:nvSpPr>
        <p:spPr>
          <a:xfrm>
            <a:off x="800100" y="262392"/>
            <a:ext cx="8343900" cy="680397"/>
          </a:xfrm>
        </p:spPr>
        <p:txBody>
          <a:bodyPr>
            <a:normAutofit/>
          </a:bodyPr>
          <a:lstStyle/>
          <a:p>
            <a:r>
              <a:rPr lang="en-US" sz="3000" dirty="0"/>
              <a:t>Similarity methods are variants of dot product</a:t>
            </a:r>
          </a:p>
        </p:txBody>
      </p:sp>
      <p:sp>
        <p:nvSpPr>
          <p:cNvPr id="3" name="Content Placeholder 2">
            <a:extLst>
              <a:ext uri="{FF2B5EF4-FFF2-40B4-BE49-F238E27FC236}">
                <a16:creationId xmlns:a16="http://schemas.microsoft.com/office/drawing/2014/main" id="{9A5B5122-B27E-EFF4-5AD2-C79C4E36FABE}"/>
              </a:ext>
            </a:extLst>
          </p:cNvPr>
          <p:cNvSpPr>
            <a:spLocks noGrp="1"/>
          </p:cNvSpPr>
          <p:nvPr>
            <p:ph idx="1"/>
          </p:nvPr>
        </p:nvSpPr>
        <p:spPr>
          <a:xfrm>
            <a:off x="822960" y="1200150"/>
            <a:ext cx="8343900" cy="3429000"/>
          </a:xfrm>
        </p:spPr>
        <p:txBody>
          <a:bodyPr/>
          <a:lstStyle/>
          <a:p>
            <a:r>
              <a:rPr lang="en-US" dirty="0"/>
              <a:t>The dot product is </a:t>
            </a:r>
            <a:r>
              <a:rPr lang="en-US" b="1" dirty="0">
                <a:latin typeface="Arial" panose="020B0604020202020204" pitchFamily="34" charset="0"/>
                <a:cs typeface="Arial" panose="020B0604020202020204" pitchFamily="34" charset="0"/>
              </a:rPr>
              <a:t>q ∙ d</a:t>
            </a:r>
          </a:p>
          <a:p>
            <a:r>
              <a:rPr lang="en-US" b="1" dirty="0">
                <a:latin typeface="Arial" panose="020B0604020202020204" pitchFamily="34" charset="0"/>
                <a:cs typeface="Arial" panose="020B0604020202020204" pitchFamily="34" charset="0"/>
              </a:rPr>
              <a:t>score (q,d</a:t>
            </a:r>
            <a:r>
              <a:rPr lang="en-US" b="1" baseline="-25000" dirty="0">
                <a:latin typeface="Arial" panose="020B0604020202020204" pitchFamily="34" charset="0"/>
                <a:cs typeface="Arial" panose="020B0604020202020204" pitchFamily="34" charset="0"/>
              </a:rPr>
              <a:t>4</a:t>
            </a:r>
            <a:r>
              <a:rPr lang="en-US" b="1" dirty="0">
                <a:latin typeface="Arial" panose="020B0604020202020204" pitchFamily="34" charset="0"/>
                <a:cs typeface="Arial" panose="020B0604020202020204" pitchFamily="34" charset="0"/>
              </a:rPr>
              <a:t>)  = q ∙ d</a:t>
            </a:r>
            <a:r>
              <a:rPr lang="en-US" b="1" baseline="-25000" dirty="0">
                <a:latin typeface="Arial" panose="020B0604020202020204" pitchFamily="34" charset="0"/>
                <a:cs typeface="Arial" panose="020B0604020202020204" pitchFamily="34" charset="0"/>
              </a:rPr>
              <a:t>4</a:t>
            </a:r>
            <a:r>
              <a:rPr lang="en-US" b="1" dirty="0">
                <a:latin typeface="Arial" panose="020B0604020202020204" pitchFamily="34" charset="0"/>
                <a:cs typeface="Arial" panose="020B0604020202020204" pitchFamily="34" charset="0"/>
              </a:rPr>
              <a:t> = </a:t>
            </a:r>
          </a:p>
        </p:txBody>
      </p:sp>
      <p:pic>
        <p:nvPicPr>
          <p:cNvPr id="4" name="Content Placeholder 4">
            <a:extLst>
              <a:ext uri="{FF2B5EF4-FFF2-40B4-BE49-F238E27FC236}">
                <a16:creationId xmlns:a16="http://schemas.microsoft.com/office/drawing/2014/main" id="{E9E48A23-D9B2-3A8A-CE21-9ABFFCBED3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0225" y="2946400"/>
            <a:ext cx="7699049" cy="1345015"/>
          </a:xfrm>
          <a:prstGeom prst="rect">
            <a:avLst/>
          </a:prstGeom>
        </p:spPr>
      </p:pic>
      <p:grpSp>
        <p:nvGrpSpPr>
          <p:cNvPr id="5" name="Group 4">
            <a:extLst>
              <a:ext uri="{FF2B5EF4-FFF2-40B4-BE49-F238E27FC236}">
                <a16:creationId xmlns:a16="http://schemas.microsoft.com/office/drawing/2014/main" id="{A3CD6FC4-5B8C-8352-7B9C-085E924D969D}"/>
              </a:ext>
            </a:extLst>
          </p:cNvPr>
          <p:cNvGrpSpPr/>
          <p:nvPr/>
        </p:nvGrpSpPr>
        <p:grpSpPr>
          <a:xfrm>
            <a:off x="8132735" y="2912646"/>
            <a:ext cx="778547" cy="1378769"/>
            <a:chOff x="381000" y="3452396"/>
            <a:chExt cx="778547" cy="1378769"/>
          </a:xfrm>
        </p:grpSpPr>
        <p:sp>
          <p:nvSpPr>
            <p:cNvPr id="6" name="Rectangle 5">
              <a:extLst>
                <a:ext uri="{FF2B5EF4-FFF2-40B4-BE49-F238E27FC236}">
                  <a16:creationId xmlns:a16="http://schemas.microsoft.com/office/drawing/2014/main" id="{862FC48A-EE48-7C43-0BF8-CF87CB4F54AE}"/>
                </a:ext>
              </a:extLst>
            </p:cNvPr>
            <p:cNvSpPr/>
            <p:nvPr/>
          </p:nvSpPr>
          <p:spPr>
            <a:xfrm>
              <a:off x="415434" y="3520888"/>
              <a:ext cx="744113" cy="1310277"/>
            </a:xfrm>
            <a:prstGeom prst="rect">
              <a:avLst/>
            </a:prstGeom>
            <a:solidFill>
              <a:srgbClr val="C4D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0</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a:p>
              <a:pPr algn="ctr">
                <a:lnSpc>
                  <a:spcPct val="90000"/>
                </a:lnSpc>
              </a:pPr>
              <a:r>
                <a:rPr lang="en-US" sz="1800" dirty="0">
                  <a:solidFill>
                    <a:schemeClr val="tx1"/>
                  </a:solidFill>
                  <a:latin typeface="Times New Roman" panose="02020603050405020304" pitchFamily="18" charset="0"/>
                  <a:cs typeface="Times New Roman" panose="02020603050405020304" pitchFamily="18" charset="0"/>
                </a:rPr>
                <a:t>1</a:t>
              </a:r>
            </a:p>
          </p:txBody>
        </p:sp>
        <p:sp>
          <p:nvSpPr>
            <p:cNvPr id="7" name="TextBox 6">
              <a:extLst>
                <a:ext uri="{FF2B5EF4-FFF2-40B4-BE49-F238E27FC236}">
                  <a16:creationId xmlns:a16="http://schemas.microsoft.com/office/drawing/2014/main" id="{89F2BC50-B59E-9DF5-EC38-B941F90C50BC}"/>
                </a:ext>
              </a:extLst>
            </p:cNvPr>
            <p:cNvSpPr txBox="1"/>
            <p:nvPr/>
          </p:nvSpPr>
          <p:spPr>
            <a:xfrm>
              <a:off x="386376" y="3452396"/>
              <a:ext cx="744114"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Query</a:t>
              </a:r>
            </a:p>
          </p:txBody>
        </p:sp>
        <p:cxnSp>
          <p:nvCxnSpPr>
            <p:cNvPr id="8" name="Straight Connector 7">
              <a:extLst>
                <a:ext uri="{FF2B5EF4-FFF2-40B4-BE49-F238E27FC236}">
                  <a16:creationId xmlns:a16="http://schemas.microsoft.com/office/drawing/2014/main" id="{4AB9475D-D909-4980-74D1-9EC0B1C83EC1}"/>
                </a:ext>
              </a:extLst>
            </p:cNvPr>
            <p:cNvCxnSpPr/>
            <p:nvPr/>
          </p:nvCxnSpPr>
          <p:spPr>
            <a:xfrm>
              <a:off x="415434" y="3520888"/>
              <a:ext cx="74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80EEFF1-E1D4-BC59-C22E-62B0F6A93A7C}"/>
                </a:ext>
              </a:extLst>
            </p:cNvPr>
            <p:cNvCxnSpPr>
              <a:cxnSpLocks/>
            </p:cNvCxnSpPr>
            <p:nvPr/>
          </p:nvCxnSpPr>
          <p:spPr>
            <a:xfrm>
              <a:off x="415434" y="3527238"/>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C493CF8-32F3-FDF5-5720-9D9037D2092E}"/>
                </a:ext>
              </a:extLst>
            </p:cNvPr>
            <p:cNvCxnSpPr>
              <a:cxnSpLocks/>
            </p:cNvCxnSpPr>
            <p:nvPr/>
          </p:nvCxnSpPr>
          <p:spPr>
            <a:xfrm>
              <a:off x="381000" y="3790950"/>
              <a:ext cx="74411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5ACD221-5157-BF4F-D468-43C4AF9EB7ED}"/>
                </a:ext>
              </a:extLst>
            </p:cNvPr>
            <p:cNvCxnSpPr>
              <a:cxnSpLocks/>
            </p:cNvCxnSpPr>
            <p:nvPr/>
          </p:nvCxnSpPr>
          <p:spPr>
            <a:xfrm>
              <a:off x="415433" y="4831165"/>
              <a:ext cx="744113"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2" name="TextBox 11">
            <a:extLst>
              <a:ext uri="{FF2B5EF4-FFF2-40B4-BE49-F238E27FC236}">
                <a16:creationId xmlns:a16="http://schemas.microsoft.com/office/drawing/2014/main" id="{60C61135-11DF-A199-A336-5286EB42D9DE}"/>
              </a:ext>
            </a:extLst>
          </p:cNvPr>
          <p:cNvSpPr txBox="1"/>
          <p:nvPr/>
        </p:nvSpPr>
        <p:spPr>
          <a:xfrm>
            <a:off x="8333740" y="2377832"/>
            <a:ext cx="356188"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q</a:t>
            </a:r>
          </a:p>
        </p:txBody>
      </p:sp>
      <p:sp>
        <p:nvSpPr>
          <p:cNvPr id="13" name="TextBox 12">
            <a:extLst>
              <a:ext uri="{FF2B5EF4-FFF2-40B4-BE49-F238E27FC236}">
                <a16:creationId xmlns:a16="http://schemas.microsoft.com/office/drawing/2014/main" id="{840383AF-A5C2-64B0-ED8F-0FFC3BCE78AB}"/>
              </a:ext>
            </a:extLst>
          </p:cNvPr>
          <p:cNvSpPr txBox="1"/>
          <p:nvPr/>
        </p:nvSpPr>
        <p:spPr>
          <a:xfrm>
            <a:off x="1752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1</a:t>
            </a:r>
          </a:p>
        </p:txBody>
      </p:sp>
      <p:sp>
        <p:nvSpPr>
          <p:cNvPr id="14" name="TextBox 13">
            <a:extLst>
              <a:ext uri="{FF2B5EF4-FFF2-40B4-BE49-F238E27FC236}">
                <a16:creationId xmlns:a16="http://schemas.microsoft.com/office/drawing/2014/main" id="{B7B90492-7C0D-22DB-4E74-B20D91686AB6}"/>
              </a:ext>
            </a:extLst>
          </p:cNvPr>
          <p:cNvSpPr txBox="1"/>
          <p:nvPr/>
        </p:nvSpPr>
        <p:spPr>
          <a:xfrm>
            <a:off x="35686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2</a:t>
            </a:r>
          </a:p>
        </p:txBody>
      </p:sp>
      <p:sp>
        <p:nvSpPr>
          <p:cNvPr id="15" name="TextBox 14">
            <a:extLst>
              <a:ext uri="{FF2B5EF4-FFF2-40B4-BE49-F238E27FC236}">
                <a16:creationId xmlns:a16="http://schemas.microsoft.com/office/drawing/2014/main" id="{0684F8B0-3883-4FDE-A9ED-E061BF5D8DF1}"/>
              </a:ext>
            </a:extLst>
          </p:cNvPr>
          <p:cNvSpPr txBox="1"/>
          <p:nvPr/>
        </p:nvSpPr>
        <p:spPr>
          <a:xfrm>
            <a:off x="69214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4</a:t>
            </a:r>
          </a:p>
        </p:txBody>
      </p:sp>
      <p:sp>
        <p:nvSpPr>
          <p:cNvPr id="16" name="TextBox 15">
            <a:extLst>
              <a:ext uri="{FF2B5EF4-FFF2-40B4-BE49-F238E27FC236}">
                <a16:creationId xmlns:a16="http://schemas.microsoft.com/office/drawing/2014/main" id="{64BF40E0-A347-1329-1D9A-74B3906A5D4A}"/>
              </a:ext>
            </a:extLst>
          </p:cNvPr>
          <p:cNvSpPr txBox="1"/>
          <p:nvPr/>
        </p:nvSpPr>
        <p:spPr>
          <a:xfrm>
            <a:off x="5378200" y="2377832"/>
            <a:ext cx="470000"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d</a:t>
            </a:r>
            <a:r>
              <a:rPr lang="en-US" baseline="-250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382787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CEBD1C-5FAB-8642-AC34-211CD19ED56C}"/>
              </a:ext>
            </a:extLst>
          </p:cNvPr>
          <p:cNvSpPr>
            <a:spLocks noGrp="1"/>
          </p:cNvSpPr>
          <p:nvPr>
            <p:ph type="title"/>
          </p:nvPr>
        </p:nvSpPr>
        <p:spPr/>
        <p:txBody>
          <a:bodyPr/>
          <a:lstStyle/>
          <a:p>
            <a:r>
              <a:rPr lang="en-US" dirty="0"/>
              <a:t>Problem with raw dot-product</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7B2D3B5D-9AF3-6544-95F4-977FCCB0ED39}"/>
                  </a:ext>
                </a:extLst>
              </p:cNvPr>
              <p:cNvSpPr>
                <a:spLocks noGrp="1"/>
              </p:cNvSpPr>
              <p:nvPr>
                <p:ph idx="1"/>
              </p:nvPr>
            </p:nvSpPr>
            <p:spPr>
              <a:xfrm>
                <a:off x="822961" y="1200150"/>
                <a:ext cx="8168639" cy="3943350"/>
              </a:xfrm>
            </p:spPr>
            <p:txBody>
              <a:bodyPr>
                <a:normAutofit fontScale="92500" lnSpcReduction="10000"/>
              </a:bodyPr>
              <a:lstStyle/>
              <a:p>
                <a:r>
                  <a:rPr lang="en-US" sz="3300" dirty="0"/>
                  <a:t>Dot product is higher if a vector is longer (has higher values in many dimension)</a:t>
                </a:r>
              </a:p>
              <a:p>
                <a:r>
                  <a:rPr lang="en-US" sz="3300" dirty="0"/>
                  <a:t>Vector </a:t>
                </a:r>
                <a:r>
                  <a:rPr lang="en-US" sz="3300" dirty="0" err="1"/>
                  <a:t>length</a:t>
                </a:r>
                <a:r>
                  <a:rPr lang="en-US" sz="3300" dirty="0">
                    <a:sym typeface="Wingdings" pitchFamily="2" charset="2"/>
                  </a:rPr>
                  <a:t>   </a:t>
                </a:r>
                <a14:m>
                  <m:oMath xmlns:m="http://schemas.openxmlformats.org/officeDocument/2006/math">
                    <m:r>
                      <a:rPr lang="en-US" sz="3300" b="1" i="0" smtClean="0">
                        <a:latin typeface="Cambria Math" panose="02040503050406030204" pitchFamily="18" charset="0"/>
                        <a:sym typeface="Wingdings" pitchFamily="2" charset="2"/>
                      </a:rPr>
                      <m:t>|</m:t>
                    </m:r>
                    <m:r>
                      <a:rPr lang="en-US" sz="3300" b="1" i="0" smtClean="0">
                        <a:latin typeface="Cambria Math" panose="02040503050406030204" pitchFamily="18" charset="0"/>
                        <a:sym typeface="Wingdings" pitchFamily="2" charset="2"/>
                      </a:rPr>
                      <m:t>𝐝</m:t>
                    </m:r>
                    <m:r>
                      <a:rPr lang="en-US" sz="3300" b="1" i="0" smtClean="0">
                        <a:latin typeface="Cambria Math" panose="02040503050406030204" pitchFamily="18" charset="0"/>
                        <a:sym typeface="Wingdings" pitchFamily="2" charset="2"/>
                      </a:rPr>
                      <m:t>|=</m:t>
                    </m:r>
                    <m:rad>
                      <m:radPr>
                        <m:degHide m:val="on"/>
                        <m:ctrlPr>
                          <a:rPr lang="en-US" sz="3300" i="1" smtClean="0">
                            <a:latin typeface="Cambria Math" panose="02040503050406030204" pitchFamily="18" charset="0"/>
                            <a:sym typeface="Wingdings" pitchFamily="2" charset="2"/>
                          </a:rPr>
                        </m:ctrlPr>
                      </m:radPr>
                      <m:deg/>
                      <m:e>
                        <m:nary>
                          <m:naryPr>
                            <m:chr m:val="∑"/>
                            <m:ctrlPr>
                              <a:rPr lang="en-US" sz="3300" i="1" smtClean="0">
                                <a:latin typeface="Cambria Math" panose="02040503050406030204" pitchFamily="18" charset="0"/>
                                <a:sym typeface="Wingdings" pitchFamily="2" charset="2"/>
                              </a:rPr>
                            </m:ctrlPr>
                          </m:naryPr>
                          <m:sub>
                            <m:r>
                              <m:rPr>
                                <m:brk m:alnAt="23"/>
                              </m:rPr>
                              <a:rPr lang="en-US" sz="3300" b="0" i="1" smtClean="0">
                                <a:latin typeface="Cambria Math" panose="02040503050406030204" pitchFamily="18" charset="0"/>
                                <a:sym typeface="Wingdings" pitchFamily="2" charset="2"/>
                              </a:rPr>
                              <m:t>𝑖</m:t>
                            </m:r>
                            <m:r>
                              <a:rPr lang="en-US" sz="3300" b="0" i="1" smtClean="0">
                                <a:latin typeface="Cambria Math" panose="02040503050406030204" pitchFamily="18" charset="0"/>
                                <a:sym typeface="Wingdings" pitchFamily="2" charset="2"/>
                              </a:rPr>
                              <m:t>=1</m:t>
                            </m:r>
                          </m:sub>
                          <m:sup>
                            <m:r>
                              <a:rPr lang="en-US" sz="3300" b="0" i="1" smtClean="0">
                                <a:latin typeface="Cambria Math" panose="02040503050406030204" pitchFamily="18" charset="0"/>
                                <a:sym typeface="Wingdings" pitchFamily="2" charset="2"/>
                              </a:rPr>
                              <m:t>𝑁</m:t>
                            </m:r>
                          </m:sup>
                          <m:e>
                            <m:sSubSup>
                              <m:sSubSupPr>
                                <m:ctrlPr>
                                  <a:rPr lang="en-US" sz="3300" i="1" smtClean="0">
                                    <a:latin typeface="Cambria Math" panose="02040503050406030204" pitchFamily="18" charset="0"/>
                                    <a:sym typeface="Wingdings" pitchFamily="2" charset="2"/>
                                  </a:rPr>
                                </m:ctrlPr>
                              </m:sSubSupPr>
                              <m:e>
                                <m:r>
                                  <a:rPr lang="en-US" sz="3300" b="0" i="1" smtClean="0">
                                    <a:latin typeface="Cambria Math" panose="02040503050406030204" pitchFamily="18" charset="0"/>
                                    <a:sym typeface="Wingdings" pitchFamily="2" charset="2"/>
                                  </a:rPr>
                                  <m:t>𝑑</m:t>
                                </m:r>
                              </m:e>
                              <m:sub>
                                <m:r>
                                  <a:rPr lang="en-US" sz="3300" b="0" i="1" smtClean="0">
                                    <a:latin typeface="Cambria Math" panose="02040503050406030204" pitchFamily="18" charset="0"/>
                                    <a:sym typeface="Wingdings" pitchFamily="2" charset="2"/>
                                  </a:rPr>
                                  <m:t>𝑖</m:t>
                                </m:r>
                              </m:sub>
                              <m:sup>
                                <m:r>
                                  <a:rPr lang="en-US" sz="3300" b="0" i="1" smtClean="0">
                                    <a:latin typeface="Cambria Math" panose="02040503050406030204" pitchFamily="18" charset="0"/>
                                    <a:sym typeface="Wingdings" pitchFamily="2" charset="2"/>
                                  </a:rPr>
                                  <m:t>2</m:t>
                                </m:r>
                              </m:sup>
                            </m:sSubSup>
                          </m:e>
                        </m:nary>
                      </m:e>
                    </m:rad>
                  </m:oMath>
                </a14:m>
                <a:endParaRPr lang="en-US" sz="3300" dirty="0"/>
              </a:p>
              <a:p>
                <a:r>
                  <a:rPr lang="en-US" sz="3300" dirty="0"/>
                  <a:t>Long documents with many words have long vectors (since the counts are high in each dimension)</a:t>
                </a:r>
              </a:p>
              <a:p>
                <a:r>
                  <a:rPr lang="en-US" sz="3300" dirty="0"/>
                  <a:t>So dot product favors long documents</a:t>
                </a:r>
              </a:p>
              <a:p>
                <a:endParaRPr lang="en-US" dirty="0"/>
              </a:p>
            </p:txBody>
          </p:sp>
        </mc:Choice>
        <mc:Fallback xmlns="">
          <p:sp>
            <p:nvSpPr>
              <p:cNvPr id="6" name="Content Placeholder 5">
                <a:extLst>
                  <a:ext uri="{FF2B5EF4-FFF2-40B4-BE49-F238E27FC236}">
                    <a16:creationId xmlns:a16="http://schemas.microsoft.com/office/drawing/2014/main" id="{7B2D3B5D-9AF3-6544-95F4-977FCCB0ED39}"/>
                  </a:ext>
                </a:extLst>
              </p:cNvPr>
              <p:cNvSpPr>
                <a:spLocks noGrp="1" noRot="1" noChangeAspect="1" noMove="1" noResize="1" noEditPoints="1" noAdjustHandles="1" noChangeArrowheads="1" noChangeShapeType="1" noTextEdit="1"/>
              </p:cNvSpPr>
              <p:nvPr>
                <p:ph idx="1"/>
              </p:nvPr>
            </p:nvSpPr>
            <p:spPr>
              <a:xfrm>
                <a:off x="822961" y="1200150"/>
                <a:ext cx="8168639" cy="3943350"/>
              </a:xfrm>
              <a:blipFill>
                <a:blip r:embed="rId3"/>
                <a:stretch>
                  <a:fillRect l="-2795" t="-4487"/>
                </a:stretch>
              </a:blipFill>
            </p:spPr>
            <p:txBody>
              <a:bodyPr/>
              <a:lstStyle/>
              <a:p>
                <a:r>
                  <a:rPr lang="en-US">
                    <a:noFill/>
                  </a:rPr>
                  <a:t> </a:t>
                </a:r>
              </a:p>
            </p:txBody>
          </p:sp>
        </mc:Fallback>
      </mc:AlternateContent>
    </p:spTree>
    <p:extLst>
      <p:ext uri="{BB962C8B-B14F-4D97-AF65-F5344CB8AC3E}">
        <p14:creationId xmlns:p14="http://schemas.microsoft.com/office/powerpoint/2010/main" val="3668529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400050" y="171451"/>
            <a:ext cx="8629650" cy="808703"/>
          </a:xfrm>
        </p:spPr>
        <p:txBody>
          <a:bodyPr>
            <a:normAutofit fontScale="90000"/>
          </a:bodyPr>
          <a:lstStyle/>
          <a:p>
            <a:pPr eaLnBrk="1" hangingPunct="1"/>
            <a:r>
              <a:rPr lang="en-US" dirty="0">
                <a:ea typeface="ＭＳ Ｐゴシック" charset="-128"/>
                <a:cs typeface="ＭＳ Ｐゴシック" charset="-128"/>
              </a:rPr>
              <a:t>What we use instead to estimate word similarity: </a:t>
            </a:r>
            <a:r>
              <a:rPr lang="en-US" b="1" dirty="0">
                <a:ea typeface="ＭＳ Ｐゴシック" charset="-128"/>
                <a:cs typeface="ＭＳ Ｐゴシック" charset="-128"/>
              </a:rPr>
              <a:t>cosine</a:t>
            </a:r>
          </a:p>
        </p:txBody>
      </p:sp>
      <p:pic>
        <p:nvPicPr>
          <p:cNvPr id="2" name="Picture 1">
            <a:extLst>
              <a:ext uri="{FF2B5EF4-FFF2-40B4-BE49-F238E27FC236}">
                <a16:creationId xmlns:a16="http://schemas.microsoft.com/office/drawing/2014/main" id="{7E67647D-6516-6D4E-8DA5-6EB5BCFCC4C5}"/>
              </a:ext>
            </a:extLst>
          </p:cNvPr>
          <p:cNvPicPr>
            <a:picLocks noChangeAspect="1"/>
          </p:cNvPicPr>
          <p:nvPr/>
        </p:nvPicPr>
        <p:blipFill>
          <a:blip r:embed="rId3"/>
          <a:stretch>
            <a:fillRect/>
          </a:stretch>
        </p:blipFill>
        <p:spPr>
          <a:xfrm>
            <a:off x="3217053" y="3943350"/>
            <a:ext cx="2511943" cy="1200150"/>
          </a:xfrm>
          <a:prstGeom prst="rect">
            <a:avLst/>
          </a:prstGeom>
        </p:spPr>
      </p:pic>
      <p:sp>
        <p:nvSpPr>
          <p:cNvPr id="3" name="TextBox 2">
            <a:extLst>
              <a:ext uri="{FF2B5EF4-FFF2-40B4-BE49-F238E27FC236}">
                <a16:creationId xmlns:a16="http://schemas.microsoft.com/office/drawing/2014/main" id="{76E53813-0115-664A-8ED9-910D01605617}"/>
              </a:ext>
            </a:extLst>
          </p:cNvPr>
          <p:cNvSpPr txBox="1"/>
          <p:nvPr/>
        </p:nvSpPr>
        <p:spPr>
          <a:xfrm>
            <a:off x="272422" y="3454489"/>
            <a:ext cx="8731878" cy="677108"/>
          </a:xfrm>
          <a:prstGeom prst="rect">
            <a:avLst/>
          </a:prstGeom>
          <a:noFill/>
        </p:spPr>
        <p:txBody>
          <a:bodyPr wrap="none" rtlCol="0">
            <a:spAutoFit/>
          </a:bodyPr>
          <a:lstStyle/>
          <a:p>
            <a:r>
              <a:rPr lang="en-US" sz="2000" dirty="0">
                <a:latin typeface="Raleway" pitchFamily="2" charset="77"/>
              </a:rPr>
              <a:t>Based on the definition of the dot product between two vectors a and b </a:t>
            </a:r>
          </a:p>
          <a:p>
            <a:endParaRPr lang="en-US" sz="1800" dirty="0"/>
          </a:p>
        </p:txBody>
      </p:sp>
      <p:pic>
        <p:nvPicPr>
          <p:cNvPr id="5" name="Picture 4">
            <a:extLst>
              <a:ext uri="{FF2B5EF4-FFF2-40B4-BE49-F238E27FC236}">
                <a16:creationId xmlns:a16="http://schemas.microsoft.com/office/drawing/2014/main" id="{AA3616C7-590E-19FA-8BEB-39151096713F}"/>
              </a:ext>
            </a:extLst>
          </p:cNvPr>
          <p:cNvPicPr>
            <a:picLocks noChangeAspect="1"/>
          </p:cNvPicPr>
          <p:nvPr/>
        </p:nvPicPr>
        <p:blipFill>
          <a:blip r:embed="rId4"/>
          <a:stretch>
            <a:fillRect/>
          </a:stretch>
        </p:blipFill>
        <p:spPr>
          <a:xfrm>
            <a:off x="1524000" y="1011903"/>
            <a:ext cx="5337272" cy="2389360"/>
          </a:xfrm>
          <a:prstGeom prst="rect">
            <a:avLst/>
          </a:prstGeom>
        </p:spPr>
      </p:pic>
    </p:spTree>
    <p:extLst>
      <p:ext uri="{BB962C8B-B14F-4D97-AF65-F5344CB8AC3E}">
        <p14:creationId xmlns:p14="http://schemas.microsoft.com/office/powerpoint/2010/main" val="1685175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as a similarity metric</a:t>
            </a:r>
          </a:p>
        </p:txBody>
      </p:sp>
      <p:sp>
        <p:nvSpPr>
          <p:cNvPr id="3" name="Content Placeholder 2"/>
          <p:cNvSpPr>
            <a:spLocks noGrp="1"/>
          </p:cNvSpPr>
          <p:nvPr>
            <p:ph idx="1"/>
          </p:nvPr>
        </p:nvSpPr>
        <p:spPr>
          <a:xfrm>
            <a:off x="457200" y="1078552"/>
            <a:ext cx="7909560" cy="3366448"/>
          </a:xfrm>
        </p:spPr>
        <p:txBody>
          <a:bodyPr>
            <a:normAutofit/>
          </a:bodyPr>
          <a:lstStyle/>
          <a:p>
            <a:r>
              <a:rPr lang="en-US" sz="2400" dirty="0"/>
              <a:t>-1: vectors point in opposite directions </a:t>
            </a:r>
          </a:p>
          <a:p>
            <a:r>
              <a:rPr lang="en-US" sz="2400" dirty="0"/>
              <a:t>+1:  vectors point in same directions</a:t>
            </a:r>
          </a:p>
          <a:p>
            <a:r>
              <a:rPr lang="en-US" sz="2400" dirty="0"/>
              <a:t>0: vectors are orthogonal</a:t>
            </a:r>
          </a:p>
          <a:p>
            <a:endParaRPr lang="en-US" sz="2400" dirty="0"/>
          </a:p>
          <a:p>
            <a:endParaRPr lang="en-US" sz="2400" dirty="0"/>
          </a:p>
          <a:p>
            <a:endParaRPr lang="en-US" sz="2400" dirty="0"/>
          </a:p>
          <a:p>
            <a:endParaRPr lang="en-US" dirty="0"/>
          </a:p>
          <a:p>
            <a:endParaRPr lang="en-US" dirty="0"/>
          </a:p>
        </p:txBody>
      </p:sp>
      <p:pic>
        <p:nvPicPr>
          <p:cNvPr id="9" name="Picture 8" descr="A graph with a blue line&#10;&#10;AI-generated content may be incorrect.">
            <a:extLst>
              <a:ext uri="{FF2B5EF4-FFF2-40B4-BE49-F238E27FC236}">
                <a16:creationId xmlns:a16="http://schemas.microsoft.com/office/drawing/2014/main" id="{00EFE39E-3F5A-34B0-5473-D97E92A97766}"/>
              </a:ext>
            </a:extLst>
          </p:cNvPr>
          <p:cNvPicPr>
            <a:picLocks noChangeAspect="1"/>
          </p:cNvPicPr>
          <p:nvPr/>
        </p:nvPicPr>
        <p:blipFill>
          <a:blip r:embed="rId3"/>
          <a:stretch>
            <a:fillRect/>
          </a:stretch>
        </p:blipFill>
        <p:spPr>
          <a:xfrm>
            <a:off x="4724400" y="1853252"/>
            <a:ext cx="4195758" cy="3290248"/>
          </a:xfrm>
          <a:prstGeom prst="rect">
            <a:avLst/>
          </a:prstGeom>
        </p:spPr>
      </p:pic>
    </p:spTree>
    <p:extLst>
      <p:ext uri="{BB962C8B-B14F-4D97-AF65-F5344CB8AC3E}">
        <p14:creationId xmlns:p14="http://schemas.microsoft.com/office/powerpoint/2010/main" val="1128814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916C-E6B8-4FAA-B357-6510DEDB2750}"/>
            </a:ext>
          </a:extLst>
        </p:cNvPr>
        <p:cNvGrpSpPr/>
        <p:nvPr/>
      </p:nvGrpSpPr>
      <p:grpSpPr>
        <a:xfrm>
          <a:off x="0" y="0"/>
          <a:ext cx="0" cy="0"/>
          <a:chOff x="0" y="0"/>
          <a:chExt cx="0" cy="0"/>
        </a:xfrm>
      </p:grpSpPr>
      <p:pic>
        <p:nvPicPr>
          <p:cNvPr id="10" name="Content Placeholder 4">
            <a:extLst>
              <a:ext uri="{FF2B5EF4-FFF2-40B4-BE49-F238E27FC236}">
                <a16:creationId xmlns:a16="http://schemas.microsoft.com/office/drawing/2014/main" id="{7C2FE31C-C3F0-B29C-8FAC-4047C1ABF08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3128" y="1885950"/>
            <a:ext cx="4384432" cy="1781175"/>
          </a:xfrm>
          <a:prstGeom prst="rect">
            <a:avLst/>
          </a:prstGeom>
        </p:spPr>
      </p:pic>
      <p:sp>
        <p:nvSpPr>
          <p:cNvPr id="2" name="Title 1">
            <a:extLst>
              <a:ext uri="{FF2B5EF4-FFF2-40B4-BE49-F238E27FC236}">
                <a16:creationId xmlns:a16="http://schemas.microsoft.com/office/drawing/2014/main" id="{46C403EA-CDE6-916B-0524-F448B18E99CD}"/>
              </a:ext>
            </a:extLst>
          </p:cNvPr>
          <p:cNvSpPr>
            <a:spLocks noGrp="1"/>
          </p:cNvSpPr>
          <p:nvPr>
            <p:ph type="title"/>
          </p:nvPr>
        </p:nvSpPr>
        <p:spPr/>
        <p:txBody>
          <a:bodyPr/>
          <a:lstStyle/>
          <a:p>
            <a:r>
              <a:rPr lang="en-US" dirty="0"/>
              <a:t>Cosine as a similarity metric</a:t>
            </a:r>
          </a:p>
        </p:txBody>
      </p:sp>
      <p:sp>
        <p:nvSpPr>
          <p:cNvPr id="3" name="Content Placeholder 2">
            <a:extLst>
              <a:ext uri="{FF2B5EF4-FFF2-40B4-BE49-F238E27FC236}">
                <a16:creationId xmlns:a16="http://schemas.microsoft.com/office/drawing/2014/main" id="{74FC8BFD-7F6C-7667-8572-FC7D71122653}"/>
              </a:ext>
            </a:extLst>
          </p:cNvPr>
          <p:cNvSpPr>
            <a:spLocks noGrp="1"/>
          </p:cNvSpPr>
          <p:nvPr>
            <p:ph idx="1"/>
          </p:nvPr>
        </p:nvSpPr>
        <p:spPr>
          <a:xfrm>
            <a:off x="457200" y="971550"/>
            <a:ext cx="8610600" cy="4171950"/>
          </a:xfrm>
        </p:spPr>
        <p:txBody>
          <a:bodyPr>
            <a:normAutofit/>
          </a:bodyPr>
          <a:lstStyle/>
          <a:p>
            <a:r>
              <a:rPr lang="en-US" dirty="0"/>
              <a:t>Since counts are non-negative, </a:t>
            </a:r>
          </a:p>
          <a:p>
            <a:r>
              <a:rPr lang="en-US" dirty="0"/>
              <a:t>Their vectors lie in the 1</a:t>
            </a:r>
            <a:r>
              <a:rPr lang="en-US" baseline="30000" dirty="0"/>
              <a:t>st</a:t>
            </a:r>
            <a:r>
              <a:rPr lang="en-US" dirty="0"/>
              <a:t> quadrant</a:t>
            </a:r>
          </a:p>
          <a:p>
            <a:endParaRPr lang="en-US" dirty="0"/>
          </a:p>
          <a:p>
            <a:endParaRPr lang="en-US" dirty="0"/>
          </a:p>
          <a:p>
            <a:endParaRPr lang="en-US" dirty="0"/>
          </a:p>
          <a:p>
            <a:r>
              <a:rPr lang="en-US" dirty="0"/>
              <a:t>So the max angle between them is 90°</a:t>
            </a:r>
          </a:p>
          <a:p>
            <a:r>
              <a:rPr lang="en-US" dirty="0"/>
              <a:t>So actually the cosine for word count vectors ranges from 0–1 </a:t>
            </a:r>
            <a:endParaRPr lang="en-US" sz="2400" dirty="0"/>
          </a:p>
          <a:p>
            <a:endParaRPr lang="en-US" sz="2400" dirty="0"/>
          </a:p>
          <a:p>
            <a:endParaRPr lang="en-US" dirty="0"/>
          </a:p>
          <a:p>
            <a:endParaRPr lang="en-US" dirty="0"/>
          </a:p>
        </p:txBody>
      </p:sp>
      <p:pic>
        <p:nvPicPr>
          <p:cNvPr id="9" name="Picture 8" descr="A graph with a blue line&#10;&#10;AI-generated content may be incorrect.">
            <a:extLst>
              <a:ext uri="{FF2B5EF4-FFF2-40B4-BE49-F238E27FC236}">
                <a16:creationId xmlns:a16="http://schemas.microsoft.com/office/drawing/2014/main" id="{86EC4EDC-818D-F9CA-4493-EB2E2DCB174A}"/>
              </a:ext>
            </a:extLst>
          </p:cNvPr>
          <p:cNvPicPr>
            <a:picLocks noChangeAspect="1"/>
          </p:cNvPicPr>
          <p:nvPr/>
        </p:nvPicPr>
        <p:blipFill>
          <a:blip r:embed="rId4"/>
          <a:stretch>
            <a:fillRect/>
          </a:stretch>
        </p:blipFill>
        <p:spPr>
          <a:xfrm>
            <a:off x="5651500" y="666750"/>
            <a:ext cx="3492500" cy="2738764"/>
          </a:xfrm>
          <a:prstGeom prst="rect">
            <a:avLst/>
          </a:prstGeom>
        </p:spPr>
      </p:pic>
    </p:spTree>
    <p:extLst>
      <p:ext uri="{BB962C8B-B14F-4D97-AF65-F5344CB8AC3E}">
        <p14:creationId xmlns:p14="http://schemas.microsoft.com/office/powerpoint/2010/main" val="57450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6145D-5034-0BC4-F880-342CD7644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AD56A-CF74-5FA4-2EEF-7BA700FB6FC8}"/>
              </a:ext>
            </a:extLst>
          </p:cNvPr>
          <p:cNvSpPr>
            <a:spLocks noGrp="1"/>
          </p:cNvSpPr>
          <p:nvPr>
            <p:ph type="title"/>
          </p:nvPr>
        </p:nvSpPr>
        <p:spPr/>
        <p:txBody>
          <a:bodyPr>
            <a:normAutofit/>
          </a:bodyPr>
          <a:lstStyle/>
          <a:p>
            <a:endParaRPr lang="en-US" dirty="0"/>
          </a:p>
        </p:txBody>
      </p:sp>
      <p:sp>
        <p:nvSpPr>
          <p:cNvPr id="3" name="Content Placeholder 2">
            <a:extLst>
              <a:ext uri="{FF2B5EF4-FFF2-40B4-BE49-F238E27FC236}">
                <a16:creationId xmlns:a16="http://schemas.microsoft.com/office/drawing/2014/main" id="{24FF6BBC-A1D6-09BD-714B-323DD818BAB5}"/>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562DCF9B-9A7F-DD1A-02F6-2D3C1020A21C}"/>
              </a:ext>
            </a:extLst>
          </p:cNvPr>
          <p:cNvPicPr>
            <a:picLocks noChangeAspect="1"/>
          </p:cNvPicPr>
          <p:nvPr/>
        </p:nvPicPr>
        <p:blipFill>
          <a:blip r:embed="rId2"/>
          <a:stretch>
            <a:fillRect/>
          </a:stretch>
        </p:blipFill>
        <p:spPr>
          <a:xfrm>
            <a:off x="287867" y="2038350"/>
            <a:ext cx="8568266" cy="1752600"/>
          </a:xfrm>
          <a:prstGeom prst="rect">
            <a:avLst/>
          </a:prstGeom>
        </p:spPr>
      </p:pic>
    </p:spTree>
    <p:extLst>
      <p:ext uri="{BB962C8B-B14F-4D97-AF65-F5344CB8AC3E}">
        <p14:creationId xmlns:p14="http://schemas.microsoft.com/office/powerpoint/2010/main" val="1186257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0DE7B795-82BC-86E4-C147-0585271B633A}"/>
              </a:ext>
            </a:extLst>
          </p:cNvPr>
          <p:cNvCxnSpPr>
            <a:cxnSpLocks/>
          </p:cNvCxnSpPr>
          <p:nvPr/>
        </p:nvCxnSpPr>
        <p:spPr>
          <a:xfrm>
            <a:off x="3718937" y="1413771"/>
            <a:ext cx="3005952"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2D3484C8-5333-7F5A-F0E4-E129E327E70A}"/>
              </a:ext>
            </a:extLst>
          </p:cNvPr>
          <p:cNvCxnSpPr>
            <a:cxnSpLocks/>
          </p:cNvCxnSpPr>
          <p:nvPr/>
        </p:nvCxnSpPr>
        <p:spPr>
          <a:xfrm>
            <a:off x="7186037" y="1406165"/>
            <a:ext cx="685801" cy="0"/>
          </a:xfrm>
          <a:prstGeom prst="line">
            <a:avLst/>
          </a:prstGeom>
          <a:ln w="25400"/>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6B4214A4-E290-317A-B90D-64C1E4E51BA9}"/>
              </a:ext>
            </a:extLst>
          </p:cNvPr>
          <p:cNvSpPr txBox="1"/>
          <p:nvPr/>
        </p:nvSpPr>
        <p:spPr>
          <a:xfrm>
            <a:off x="7877710" y="1197497"/>
            <a:ext cx="819455"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.17</a:t>
            </a:r>
          </a:p>
        </p:txBody>
      </p:sp>
      <p:sp>
        <p:nvSpPr>
          <p:cNvPr id="8" name="TextBox 7">
            <a:extLst>
              <a:ext uri="{FF2B5EF4-FFF2-40B4-BE49-F238E27FC236}">
                <a16:creationId xmlns:a16="http://schemas.microsoft.com/office/drawing/2014/main" id="{E7FD52D1-8716-F8D8-A857-8EC754AEFCBE}"/>
              </a:ext>
            </a:extLst>
          </p:cNvPr>
          <p:cNvSpPr txBox="1"/>
          <p:nvPr/>
        </p:nvSpPr>
        <p:spPr>
          <a:xfrm>
            <a:off x="7064127" y="904916"/>
            <a:ext cx="646331"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43</a:t>
            </a:r>
          </a:p>
        </p:txBody>
      </p:sp>
      <p:pic>
        <p:nvPicPr>
          <p:cNvPr id="37" name="Picture 36">
            <a:extLst>
              <a:ext uri="{FF2B5EF4-FFF2-40B4-BE49-F238E27FC236}">
                <a16:creationId xmlns:a16="http://schemas.microsoft.com/office/drawing/2014/main" id="{AA4181C3-F805-3D72-7D8C-C2F35CAF17D7}"/>
              </a:ext>
            </a:extLst>
          </p:cNvPr>
          <p:cNvPicPr>
            <a:picLocks noChangeAspect="1"/>
          </p:cNvPicPr>
          <p:nvPr/>
        </p:nvPicPr>
        <p:blipFill>
          <a:blip r:embed="rId3"/>
          <a:stretch>
            <a:fillRect/>
          </a:stretch>
        </p:blipFill>
        <p:spPr>
          <a:xfrm>
            <a:off x="419100" y="2178529"/>
            <a:ext cx="6350000" cy="2882900"/>
          </a:xfrm>
          <a:prstGeom prst="rect">
            <a:avLst/>
          </a:prstGeom>
        </p:spPr>
      </p:pic>
      <p:sp>
        <p:nvSpPr>
          <p:cNvPr id="2" name="Title 1">
            <a:extLst>
              <a:ext uri="{FF2B5EF4-FFF2-40B4-BE49-F238E27FC236}">
                <a16:creationId xmlns:a16="http://schemas.microsoft.com/office/drawing/2014/main" id="{CB820822-DBD7-8927-7CB7-F93D61A55FBF}"/>
              </a:ext>
            </a:extLst>
          </p:cNvPr>
          <p:cNvSpPr>
            <a:spLocks noGrp="1"/>
          </p:cNvSpPr>
          <p:nvPr>
            <p:ph type="title"/>
          </p:nvPr>
        </p:nvSpPr>
        <p:spPr>
          <a:xfrm>
            <a:off x="419100" y="-68063"/>
            <a:ext cx="8496299" cy="680397"/>
          </a:xfrm>
        </p:spPr>
        <p:txBody>
          <a:bodyPr>
            <a:normAutofit/>
          </a:bodyPr>
          <a:lstStyle/>
          <a:p>
            <a:r>
              <a:rPr lang="en-US" dirty="0"/>
              <a:t>Cosine example with two documents</a:t>
            </a:r>
          </a:p>
        </p:txBody>
      </p:sp>
      <p:graphicFrame>
        <p:nvGraphicFramePr>
          <p:cNvPr id="5" name="Content Placeholder 4">
            <a:extLst>
              <a:ext uri="{FF2B5EF4-FFF2-40B4-BE49-F238E27FC236}">
                <a16:creationId xmlns:a16="http://schemas.microsoft.com/office/drawing/2014/main" id="{3C252055-6DED-5499-37D2-538664DAB822}"/>
              </a:ext>
            </a:extLst>
          </p:cNvPr>
          <p:cNvGraphicFramePr>
            <a:graphicFrameLocks noGrp="1"/>
          </p:cNvGraphicFramePr>
          <p:nvPr>
            <p:ph idx="1"/>
            <p:extLst>
              <p:ext uri="{D42A27DB-BD31-4B8C-83A1-F6EECF244321}">
                <p14:modId xmlns:p14="http://schemas.microsoft.com/office/powerpoint/2010/main" val="3212419655"/>
              </p:ext>
            </p:extLst>
          </p:nvPr>
        </p:nvGraphicFramePr>
        <p:xfrm>
          <a:off x="5867400" y="2705992"/>
          <a:ext cx="3276600" cy="2103498"/>
        </p:xfrm>
        <a:graphic>
          <a:graphicData uri="http://schemas.openxmlformats.org/drawingml/2006/table">
            <a:tbl>
              <a:tblPr firstRow="1" bandRow="1">
                <a:tableStyleId>{5C22544A-7EE6-4342-B048-85BDC9FD1C3A}</a:tableStyleId>
              </a:tblPr>
              <a:tblGrid>
                <a:gridCol w="987686">
                  <a:extLst>
                    <a:ext uri="{9D8B030D-6E8A-4147-A177-3AD203B41FA5}">
                      <a16:colId xmlns:a16="http://schemas.microsoft.com/office/drawing/2014/main" val="3320267226"/>
                    </a:ext>
                  </a:extLst>
                </a:gridCol>
                <a:gridCol w="1144457">
                  <a:extLst>
                    <a:ext uri="{9D8B030D-6E8A-4147-A177-3AD203B41FA5}">
                      <a16:colId xmlns:a16="http://schemas.microsoft.com/office/drawing/2014/main" val="2768599844"/>
                    </a:ext>
                  </a:extLst>
                </a:gridCol>
                <a:gridCol w="1144457">
                  <a:extLst>
                    <a:ext uri="{9D8B030D-6E8A-4147-A177-3AD203B41FA5}">
                      <a16:colId xmlns:a16="http://schemas.microsoft.com/office/drawing/2014/main" val="2044185747"/>
                    </a:ext>
                  </a:extLst>
                </a:gridCol>
              </a:tblGrid>
              <a:tr h="1189098">
                <a:tc>
                  <a:txBody>
                    <a:bodyPr/>
                    <a:lstStyle/>
                    <a:p>
                      <a:endParaRPr lang="en-US" sz="2400" dirty="0"/>
                    </a:p>
                  </a:txBody>
                  <a:tcPr/>
                </a:tc>
                <a:tc>
                  <a:txBody>
                    <a:bodyPr/>
                    <a:lstStyle/>
                    <a:p>
                      <a:r>
                        <a:rPr lang="en-US" sz="2400" b="1" dirty="0"/>
                        <a:t>d</a:t>
                      </a:r>
                      <a:r>
                        <a:rPr lang="en-US" sz="2400" b="1" baseline="-25000" dirty="0"/>
                        <a:t>1</a:t>
                      </a:r>
                      <a:r>
                        <a:rPr lang="en-US" sz="2400" b="1" dirty="0"/>
                        <a:t>: </a:t>
                      </a:r>
                    </a:p>
                    <a:p>
                      <a:r>
                        <a:rPr lang="en-US" sz="2400" b="1" dirty="0"/>
                        <a:t>As You Like It</a:t>
                      </a:r>
                    </a:p>
                  </a:txBody>
                  <a:tcPr/>
                </a:tc>
                <a:tc>
                  <a:txBody>
                    <a:bodyPr/>
                    <a:lstStyle/>
                    <a:p>
                      <a:r>
                        <a:rPr lang="en-US" sz="2400" b="1" dirty="0"/>
                        <a:t>d</a:t>
                      </a:r>
                      <a:r>
                        <a:rPr lang="en-US" sz="2400" b="1" baseline="-25000" dirty="0"/>
                        <a:t>3</a:t>
                      </a:r>
                      <a:r>
                        <a:rPr lang="en-US" sz="2400" b="1" dirty="0"/>
                        <a:t>: Julius Caesar</a:t>
                      </a:r>
                    </a:p>
                  </a:txBody>
                  <a:tcPr/>
                </a:tc>
                <a:extLst>
                  <a:ext uri="{0D108BD9-81ED-4DB2-BD59-A6C34878D82A}">
                    <a16:rowId xmlns:a16="http://schemas.microsoft.com/office/drawing/2014/main" val="3790638622"/>
                  </a:ext>
                </a:extLst>
              </a:tr>
              <a:tr h="440975">
                <a:tc>
                  <a:txBody>
                    <a:bodyPr/>
                    <a:lstStyle/>
                    <a:p>
                      <a:r>
                        <a:rPr lang="en-US" sz="2400" b="1" dirty="0"/>
                        <a:t>battle</a:t>
                      </a:r>
                    </a:p>
                  </a:txBody>
                  <a:tcPr/>
                </a:tc>
                <a:tc>
                  <a:txBody>
                    <a:bodyPr/>
                    <a:lstStyle/>
                    <a:p>
                      <a:r>
                        <a:rPr lang="en-US" sz="2400" dirty="0"/>
                        <a:t>1</a:t>
                      </a:r>
                    </a:p>
                  </a:txBody>
                  <a:tcPr/>
                </a:tc>
                <a:tc>
                  <a:txBody>
                    <a:bodyPr/>
                    <a:lstStyle/>
                    <a:p>
                      <a:r>
                        <a:rPr lang="en-US" sz="2400" dirty="0"/>
                        <a:t>7</a:t>
                      </a:r>
                    </a:p>
                  </a:txBody>
                  <a:tcPr/>
                </a:tc>
                <a:extLst>
                  <a:ext uri="{0D108BD9-81ED-4DB2-BD59-A6C34878D82A}">
                    <a16:rowId xmlns:a16="http://schemas.microsoft.com/office/drawing/2014/main" val="2449422111"/>
                  </a:ext>
                </a:extLst>
              </a:tr>
              <a:tr h="440975">
                <a:tc>
                  <a:txBody>
                    <a:bodyPr/>
                    <a:lstStyle/>
                    <a:p>
                      <a:r>
                        <a:rPr lang="en-US" sz="2400" b="1" dirty="0"/>
                        <a:t>fool</a:t>
                      </a:r>
                    </a:p>
                  </a:txBody>
                  <a:tcPr/>
                </a:tc>
                <a:tc>
                  <a:txBody>
                    <a:bodyPr/>
                    <a:lstStyle/>
                    <a:p>
                      <a:r>
                        <a:rPr lang="en-US" sz="2400" dirty="0"/>
                        <a:t>36</a:t>
                      </a:r>
                    </a:p>
                  </a:txBody>
                  <a:tcPr/>
                </a:tc>
                <a:tc>
                  <a:txBody>
                    <a:bodyPr/>
                    <a:lstStyle/>
                    <a:p>
                      <a:r>
                        <a:rPr lang="en-US" sz="2400" dirty="0"/>
                        <a:t>1</a:t>
                      </a:r>
                    </a:p>
                  </a:txBody>
                  <a:tcPr/>
                </a:tc>
                <a:extLst>
                  <a:ext uri="{0D108BD9-81ED-4DB2-BD59-A6C34878D82A}">
                    <a16:rowId xmlns:a16="http://schemas.microsoft.com/office/drawing/2014/main" val="148968355"/>
                  </a:ext>
                </a:extLst>
              </a:tr>
            </a:tbl>
          </a:graphicData>
        </a:graphic>
      </p:graphicFrame>
      <p:sp>
        <p:nvSpPr>
          <p:cNvPr id="9" name="TextBox 8">
            <a:extLst>
              <a:ext uri="{FF2B5EF4-FFF2-40B4-BE49-F238E27FC236}">
                <a16:creationId xmlns:a16="http://schemas.microsoft.com/office/drawing/2014/main" id="{9EF5D706-85CC-FE36-AAA7-59EF874C547D}"/>
              </a:ext>
            </a:extLst>
          </p:cNvPr>
          <p:cNvSpPr txBox="1"/>
          <p:nvPr/>
        </p:nvSpPr>
        <p:spPr>
          <a:xfrm>
            <a:off x="284928" y="804844"/>
            <a:ext cx="1640193" cy="83099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cos(</a:t>
            </a:r>
            <a:r>
              <a:rPr lang="en-US" dirty="0" err="1">
                <a:latin typeface="Times New Roman" panose="02020603050405020304" pitchFamily="18" charset="0"/>
                <a:cs typeface="Times New Roman" panose="02020603050405020304" pitchFamily="18" charset="0"/>
              </a:rPr>
              <a:t>θ</a:t>
            </a:r>
            <a:r>
              <a:rPr lang="en-US" dirty="0">
                <a:latin typeface="Times New Roman" panose="02020603050405020304" pitchFamily="18" charset="0"/>
                <a:cs typeface="Times New Roman" panose="02020603050405020304" pitchFamily="18" charset="0"/>
              </a:rPr>
              <a:t>) = </a:t>
            </a:r>
          </a:p>
          <a:p>
            <a:r>
              <a:rPr lang="en-US" dirty="0">
                <a:latin typeface="Times New Roman" panose="02020603050405020304" pitchFamily="18" charset="0"/>
                <a:cs typeface="Times New Roman" panose="02020603050405020304" pitchFamily="18" charset="0"/>
              </a:rPr>
              <a:t>cos(d</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,d</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t>
            </a:r>
          </a:p>
        </p:txBody>
      </p:sp>
      <p:sp>
        <p:nvSpPr>
          <p:cNvPr id="12" name="TextBox 11">
            <a:extLst>
              <a:ext uri="{FF2B5EF4-FFF2-40B4-BE49-F238E27FC236}">
                <a16:creationId xmlns:a16="http://schemas.microsoft.com/office/drawing/2014/main" id="{C219F008-608F-2523-510B-88D35C1537B2}"/>
              </a:ext>
            </a:extLst>
          </p:cNvPr>
          <p:cNvSpPr txBox="1"/>
          <p:nvPr/>
        </p:nvSpPr>
        <p:spPr>
          <a:xfrm>
            <a:off x="2018942" y="888831"/>
            <a:ext cx="5903081" cy="461665"/>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d</a:t>
            </a:r>
            <a:r>
              <a:rPr lang="en-US" b="1" baseline="-25000"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·d</a:t>
            </a:r>
            <a:r>
              <a:rPr lang="en-US" b="1" baseline="-25000" dirty="0">
                <a:latin typeface="Times New Roman" panose="02020603050405020304" pitchFamily="18" charset="0"/>
                <a:cs typeface="Times New Roman" panose="02020603050405020304" pitchFamily="18" charset="0"/>
              </a:rPr>
              <a:t>1</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(7</a:t>
            </a:r>
            <a:r>
              <a:rPr lang="en-US" dirty="0">
                <a:latin typeface="+mn-lt"/>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1) + (1</a:t>
            </a:r>
            <a:r>
              <a:rPr lang="en-US" dirty="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36)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E79A504-B32F-5788-05A6-4289ADF9C915}"/>
                  </a:ext>
                </a:extLst>
              </p:cNvPr>
              <p:cNvSpPr txBox="1"/>
              <p:nvPr/>
            </p:nvSpPr>
            <p:spPr>
              <a:xfrm>
                <a:off x="1934588" y="1440772"/>
                <a:ext cx="6676012" cy="554511"/>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|d</a:t>
                </a:r>
                <a:r>
                  <a:rPr lang="en-US" b="1" baseline="-25000"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|·|d</a:t>
                </a:r>
                <a:r>
                  <a:rPr lang="en-US" b="1" baseline="-25000" dirty="0">
                    <a:latin typeface="Times New Roman" panose="02020603050405020304" pitchFamily="18" charset="0"/>
                    <a:cs typeface="Times New Roman" panose="02020603050405020304" pitchFamily="18" charset="0"/>
                  </a:rPr>
                  <a:t>1</a:t>
                </a:r>
                <a:r>
                  <a:rPr lang="en-US" b="1" dirty="0">
                    <a:latin typeface="Times New Roman" panose="02020603050405020304" pitchFamily="18" charset="0"/>
                    <a:cs typeface="Times New Roman" panose="02020603050405020304" pitchFamily="18" charset="0"/>
                  </a:rPr>
                  <a:t>|           </a:t>
                </a:r>
                <a14:m>
                  <m:oMath xmlns:m="http://schemas.openxmlformats.org/officeDocument/2006/math">
                    <m:rad>
                      <m:radPr>
                        <m:degHide m:val="on"/>
                        <m:ctrlPr>
                          <a:rPr lang="en-US" b="1" i="1" smtClean="0">
                            <a:latin typeface="Cambria Math" panose="02040503050406030204" pitchFamily="18" charset="0"/>
                            <a:cs typeface="Times New Roman" panose="02020603050405020304" pitchFamily="18" charset="0"/>
                          </a:rPr>
                        </m:ctrlPr>
                      </m:radPr>
                      <m:deg/>
                      <m:e>
                        <m:sSup>
                          <m:sSupPr>
                            <m:ctrlPr>
                              <a:rPr lang="en-US" b="1" i="1" smtClean="0">
                                <a:latin typeface="Cambria Math" panose="02040503050406030204" pitchFamily="18" charset="0"/>
                                <a:cs typeface="Times New Roman" panose="02020603050405020304" pitchFamily="18" charset="0"/>
                              </a:rPr>
                            </m:ctrlPr>
                          </m:sSupPr>
                          <m:e>
                            <m:r>
                              <a:rPr lang="en-US" b="1" i="1" smtClean="0">
                                <a:latin typeface="Cambria Math" panose="02040503050406030204" pitchFamily="18" charset="0"/>
                                <a:cs typeface="Times New Roman" panose="02020603050405020304" pitchFamily="18" charset="0"/>
                              </a:rPr>
                              <m:t>𝟕</m:t>
                            </m:r>
                          </m:e>
                          <m:sup>
                            <m:r>
                              <a:rPr lang="en-US" b="1" i="1" smtClean="0">
                                <a:latin typeface="Cambria Math" panose="02040503050406030204" pitchFamily="18" charset="0"/>
                                <a:cs typeface="Times New Roman" panose="02020603050405020304" pitchFamily="18" charset="0"/>
                              </a:rPr>
                              <m:t>𝟐</m:t>
                            </m:r>
                          </m:sup>
                        </m:sSup>
                        <m:r>
                          <a:rPr lang="en-US" b="1" i="1" smtClean="0">
                            <a:latin typeface="Cambria Math" panose="02040503050406030204" pitchFamily="18" charset="0"/>
                            <a:cs typeface="Times New Roman" panose="02020603050405020304" pitchFamily="18" charset="0"/>
                          </a:rPr>
                          <m:t>+</m:t>
                        </m:r>
                        <m:sSup>
                          <m:sSupPr>
                            <m:ctrlPr>
                              <a:rPr lang="en-US" b="1" i="1" smtClean="0">
                                <a:latin typeface="Cambria Math" panose="02040503050406030204" pitchFamily="18" charset="0"/>
                                <a:cs typeface="Times New Roman" panose="02020603050405020304" pitchFamily="18" charset="0"/>
                              </a:rPr>
                            </m:ctrlPr>
                          </m:sSupPr>
                          <m:e>
                            <m:r>
                              <a:rPr lang="en-US" b="1" i="1" smtClean="0">
                                <a:latin typeface="Cambria Math" panose="02040503050406030204" pitchFamily="18" charset="0"/>
                                <a:cs typeface="Times New Roman" panose="02020603050405020304" pitchFamily="18" charset="0"/>
                              </a:rPr>
                              <m:t>𝟏</m:t>
                            </m:r>
                          </m:e>
                          <m:sup>
                            <m:r>
                              <a:rPr lang="en-US" b="1" i="1" smtClean="0">
                                <a:latin typeface="Cambria Math" panose="02040503050406030204" pitchFamily="18" charset="0"/>
                                <a:cs typeface="Times New Roman" panose="02020603050405020304" pitchFamily="18" charset="0"/>
                              </a:rPr>
                              <m:t>𝟐</m:t>
                            </m:r>
                          </m:sup>
                        </m:sSup>
                      </m:e>
                    </m:rad>
                    <m:r>
                      <a:rPr lang="en-US" b="1" i="1" smtClean="0">
                        <a:latin typeface="Cambria Math" panose="02040503050406030204" pitchFamily="18" charset="0"/>
                        <a:cs typeface="Times New Roman" panose="02020603050405020304" pitchFamily="18" charset="0"/>
                      </a:rPr>
                      <m:t>  </m:t>
                    </m:r>
                    <m:rad>
                      <m:radPr>
                        <m:degHide m:val="on"/>
                        <m:ctrlPr>
                          <a:rPr lang="en-US" b="1" i="1" smtClean="0">
                            <a:latin typeface="Cambria Math" panose="02040503050406030204" pitchFamily="18" charset="0"/>
                            <a:cs typeface="Times New Roman" panose="02020603050405020304" pitchFamily="18" charset="0"/>
                          </a:rPr>
                        </m:ctrlPr>
                      </m:radPr>
                      <m:deg/>
                      <m:e>
                        <m:sSup>
                          <m:sSupPr>
                            <m:ctrlPr>
                              <a:rPr lang="en-US" b="1" i="1">
                                <a:latin typeface="Cambria Math" panose="02040503050406030204" pitchFamily="18" charset="0"/>
                                <a:cs typeface="Times New Roman" panose="02020603050405020304" pitchFamily="18" charset="0"/>
                              </a:rPr>
                            </m:ctrlPr>
                          </m:sSupPr>
                          <m:e>
                            <m:r>
                              <a:rPr lang="en-US" b="1" i="1" smtClean="0">
                                <a:latin typeface="Cambria Math" panose="02040503050406030204" pitchFamily="18" charset="0"/>
                                <a:cs typeface="Times New Roman" panose="02020603050405020304" pitchFamily="18" charset="0"/>
                              </a:rPr>
                              <m:t>𝟏</m:t>
                            </m:r>
                          </m:e>
                          <m:sup>
                            <m:r>
                              <a:rPr lang="en-US" b="1" i="1">
                                <a:latin typeface="Cambria Math" panose="02040503050406030204" pitchFamily="18" charset="0"/>
                                <a:cs typeface="Times New Roman" panose="02020603050405020304" pitchFamily="18" charset="0"/>
                              </a:rPr>
                              <m:t>𝟐</m:t>
                            </m:r>
                          </m:sup>
                        </m:sSup>
                        <m:r>
                          <a:rPr lang="en-US" b="1" i="1" smtClean="0">
                            <a:latin typeface="Cambria Math" panose="02040503050406030204" pitchFamily="18" charset="0"/>
                            <a:cs typeface="Times New Roman" panose="02020603050405020304" pitchFamily="18" charset="0"/>
                          </a:rPr>
                          <m:t>+</m:t>
                        </m:r>
                        <m:sSup>
                          <m:sSupPr>
                            <m:ctrlPr>
                              <a:rPr lang="en-US" b="1"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𝟑𝟔</m:t>
                            </m:r>
                          </m:e>
                          <m:sup>
                            <m:r>
                              <a:rPr lang="en-US" b="1" i="1">
                                <a:latin typeface="Cambria Math" panose="02040503050406030204" pitchFamily="18" charset="0"/>
                                <a:cs typeface="Times New Roman" panose="02020603050405020304" pitchFamily="18" charset="0"/>
                              </a:rPr>
                              <m:t>𝟐</m:t>
                            </m:r>
                          </m:sup>
                        </m:sSup>
                      </m:e>
                    </m:rad>
                  </m:oMath>
                </a14:m>
                <a:r>
                  <a:rPr lang="en-US" dirty="0">
                    <a:latin typeface="Times New Roman" panose="02020603050405020304" pitchFamily="18" charset="0"/>
                    <a:cs typeface="Times New Roman" panose="02020603050405020304" pitchFamily="18" charset="0"/>
                  </a:rPr>
                  <a:t>          255  </a:t>
                </a:r>
              </a:p>
            </p:txBody>
          </p:sp>
        </mc:Choice>
        <mc:Fallback xmlns="">
          <p:sp>
            <p:nvSpPr>
              <p:cNvPr id="13" name="TextBox 12">
                <a:extLst>
                  <a:ext uri="{FF2B5EF4-FFF2-40B4-BE49-F238E27FC236}">
                    <a16:creationId xmlns:a16="http://schemas.microsoft.com/office/drawing/2014/main" id="{FE79A504-B32F-5788-05A6-4289ADF9C915}"/>
                  </a:ext>
                </a:extLst>
              </p:cNvPr>
              <p:cNvSpPr txBox="1">
                <a:spLocks noRot="1" noChangeAspect="1" noMove="1" noResize="1" noEditPoints="1" noAdjustHandles="1" noChangeArrowheads="1" noChangeShapeType="1" noTextEdit="1"/>
              </p:cNvSpPr>
              <p:nvPr/>
            </p:nvSpPr>
            <p:spPr>
              <a:xfrm>
                <a:off x="1934588" y="1440772"/>
                <a:ext cx="6676012" cy="554511"/>
              </a:xfrm>
              <a:prstGeom prst="rect">
                <a:avLst/>
              </a:prstGeom>
              <a:blipFill>
                <a:blip r:embed="rId4"/>
                <a:stretch>
                  <a:fillRect l="-1518" b="-25000"/>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239ABEFF-0E06-C20F-0B83-B8E799F8A1D2}"/>
              </a:ext>
            </a:extLst>
          </p:cNvPr>
          <p:cNvCxnSpPr>
            <a:cxnSpLocks/>
          </p:cNvCxnSpPr>
          <p:nvPr/>
        </p:nvCxnSpPr>
        <p:spPr>
          <a:xfrm>
            <a:off x="1981200" y="1436356"/>
            <a:ext cx="914400" cy="0"/>
          </a:xfrm>
          <a:prstGeom prst="line">
            <a:avLst/>
          </a:prstGeom>
          <a:ln w="25400"/>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E9209ED3-DD5F-08E7-377B-353CE390A3D7}"/>
              </a:ext>
            </a:extLst>
          </p:cNvPr>
          <p:cNvSpPr txBox="1"/>
          <p:nvPr/>
        </p:nvSpPr>
        <p:spPr>
          <a:xfrm>
            <a:off x="1105024" y="2669898"/>
            <a:ext cx="517222" cy="461665"/>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d</a:t>
            </a:r>
            <a:r>
              <a:rPr lang="en-US" b="1" baseline="-25000"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 </a:t>
            </a:r>
            <a:endParaRPr lang="en-US" dirty="0"/>
          </a:p>
        </p:txBody>
      </p:sp>
      <p:sp>
        <p:nvSpPr>
          <p:cNvPr id="7" name="TextBox 6">
            <a:extLst>
              <a:ext uri="{FF2B5EF4-FFF2-40B4-BE49-F238E27FC236}">
                <a16:creationId xmlns:a16="http://schemas.microsoft.com/office/drawing/2014/main" id="{32F2BAD6-8927-7FC9-AA8C-A19ACC862E86}"/>
              </a:ext>
            </a:extLst>
          </p:cNvPr>
          <p:cNvSpPr txBox="1"/>
          <p:nvPr/>
        </p:nvSpPr>
        <p:spPr>
          <a:xfrm>
            <a:off x="4526503" y="3389146"/>
            <a:ext cx="517222" cy="461665"/>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d</a:t>
            </a:r>
            <a:r>
              <a:rPr lang="en-US" b="1" baseline="-25000" dirty="0">
                <a:latin typeface="Times New Roman" panose="02020603050405020304" pitchFamily="18" charset="0"/>
                <a:cs typeface="Times New Roman" panose="02020603050405020304" pitchFamily="18" charset="0"/>
              </a:rPr>
              <a:t>1</a:t>
            </a:r>
            <a:r>
              <a:rPr lang="en-US" b="1" dirty="0">
                <a:latin typeface="Times New Roman" panose="02020603050405020304" pitchFamily="18" charset="0"/>
                <a:cs typeface="Times New Roman" panose="02020603050405020304" pitchFamily="18" charset="0"/>
              </a:rPr>
              <a:t> </a:t>
            </a:r>
            <a:endParaRPr lang="en-US" dirty="0"/>
          </a:p>
        </p:txBody>
      </p:sp>
      <p:sp>
        <p:nvSpPr>
          <p:cNvPr id="24" name="TextBox 23">
            <a:extLst>
              <a:ext uri="{FF2B5EF4-FFF2-40B4-BE49-F238E27FC236}">
                <a16:creationId xmlns:a16="http://schemas.microsoft.com/office/drawing/2014/main" id="{0A9E83A8-F565-765B-8AF0-360FB85C6923}"/>
              </a:ext>
            </a:extLst>
          </p:cNvPr>
          <p:cNvSpPr txBox="1"/>
          <p:nvPr/>
        </p:nvSpPr>
        <p:spPr>
          <a:xfrm>
            <a:off x="6818710" y="1182938"/>
            <a:ext cx="1176301" cy="46166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t>
            </a:r>
          </a:p>
        </p:txBody>
      </p:sp>
      <p:sp>
        <p:nvSpPr>
          <p:cNvPr id="30" name="Rectangle 29">
            <a:extLst>
              <a:ext uri="{FF2B5EF4-FFF2-40B4-BE49-F238E27FC236}">
                <a16:creationId xmlns:a16="http://schemas.microsoft.com/office/drawing/2014/main" id="{A31C9766-897A-5B21-13B7-4CED3E62C30E}"/>
              </a:ext>
            </a:extLst>
          </p:cNvPr>
          <p:cNvSpPr/>
          <p:nvPr/>
        </p:nvSpPr>
        <p:spPr>
          <a:xfrm>
            <a:off x="3940478" y="930314"/>
            <a:ext cx="2514600" cy="4616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819803A-D280-EE95-89E7-50424D9D0E3C}"/>
              </a:ext>
            </a:extLst>
          </p:cNvPr>
          <p:cNvSpPr/>
          <p:nvPr/>
        </p:nvSpPr>
        <p:spPr>
          <a:xfrm>
            <a:off x="3719006" y="1391979"/>
            <a:ext cx="1614994" cy="5411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BE2C2BFD-B4D8-BA10-0E6D-B2686F9A414A}"/>
              </a:ext>
            </a:extLst>
          </p:cNvPr>
          <p:cNvSpPr/>
          <p:nvPr/>
        </p:nvSpPr>
        <p:spPr>
          <a:xfrm>
            <a:off x="5181600" y="1352550"/>
            <a:ext cx="1498910" cy="5411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518982E-08BA-EAB5-9185-462EE451089A}"/>
              </a:ext>
            </a:extLst>
          </p:cNvPr>
          <p:cNvSpPr/>
          <p:nvPr/>
        </p:nvSpPr>
        <p:spPr>
          <a:xfrm>
            <a:off x="6874177" y="1374436"/>
            <a:ext cx="1104423" cy="5545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62E764D-B04D-BB69-A440-E8DA9919C26C}"/>
              </a:ext>
            </a:extLst>
          </p:cNvPr>
          <p:cNvSpPr/>
          <p:nvPr/>
        </p:nvSpPr>
        <p:spPr>
          <a:xfrm>
            <a:off x="7852310" y="1056389"/>
            <a:ext cx="1104423" cy="5545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23B8FAB-4C4A-0780-321B-172830DBA8FF}"/>
              </a:ext>
            </a:extLst>
          </p:cNvPr>
          <p:cNvSpPr txBox="1"/>
          <p:nvPr/>
        </p:nvSpPr>
        <p:spPr>
          <a:xfrm>
            <a:off x="3337937" y="1271885"/>
            <a:ext cx="357790"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sp>
        <p:nvSpPr>
          <p:cNvPr id="31" name="Rectangle 30">
            <a:extLst>
              <a:ext uri="{FF2B5EF4-FFF2-40B4-BE49-F238E27FC236}">
                <a16:creationId xmlns:a16="http://schemas.microsoft.com/office/drawing/2014/main" id="{D17599F3-E9B0-C642-45F9-2AD288B6AD32}"/>
              </a:ext>
            </a:extLst>
          </p:cNvPr>
          <p:cNvSpPr/>
          <p:nvPr/>
        </p:nvSpPr>
        <p:spPr>
          <a:xfrm>
            <a:off x="7168186" y="879060"/>
            <a:ext cx="685801" cy="4321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935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3" grpId="0" animBg="1"/>
      <p:bldP spid="34" grpId="0" animBg="1"/>
      <p:bldP spid="35" grpId="0" animBg="1"/>
      <p:bldP spid="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4A1CB-B3E1-BF40-1167-59CF3FB18E7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651E059-BE69-E5DB-B134-0548161B80FA}"/>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431A8461-C31A-C89B-ADD3-56EAB71DFE04}"/>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Sparse retrieval: the vector model of IR</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316E489-B39A-C234-2629-5A9ABA651D5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7373632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D0D58-BB86-5157-D969-ED96E4ED758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2FB598F6-6A51-C7CB-278B-9968538D9B1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151A7AA-D155-E78C-F69B-5C489EDFA41A}"/>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D5D6ABB1-F6DC-7615-29D2-C266E3FB08D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546741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3C39-A3FB-7848-82D3-74D9643E8F70}"/>
              </a:ext>
            </a:extLst>
          </p:cNvPr>
          <p:cNvSpPr>
            <a:spLocks noGrp="1"/>
          </p:cNvSpPr>
          <p:nvPr>
            <p:ph type="title"/>
          </p:nvPr>
        </p:nvSpPr>
        <p:spPr>
          <a:xfrm>
            <a:off x="822960" y="119702"/>
            <a:ext cx="8092440" cy="851848"/>
          </a:xfrm>
        </p:spPr>
        <p:txBody>
          <a:bodyPr>
            <a:normAutofit fontScale="90000"/>
          </a:bodyPr>
          <a:lstStyle/>
          <a:p>
            <a:r>
              <a:rPr lang="en-US" dirty="0"/>
              <a:t>Raw frequency is a bad representation</a:t>
            </a:r>
          </a:p>
        </p:txBody>
      </p:sp>
      <p:sp>
        <p:nvSpPr>
          <p:cNvPr id="3" name="Content Placeholder 2">
            <a:extLst>
              <a:ext uri="{FF2B5EF4-FFF2-40B4-BE49-F238E27FC236}">
                <a16:creationId xmlns:a16="http://schemas.microsoft.com/office/drawing/2014/main" id="{48A7AC3A-0656-4741-9877-4E979E583BDE}"/>
              </a:ext>
            </a:extLst>
          </p:cNvPr>
          <p:cNvSpPr>
            <a:spLocks noGrp="1"/>
          </p:cNvSpPr>
          <p:nvPr>
            <p:ph idx="1"/>
          </p:nvPr>
        </p:nvSpPr>
        <p:spPr/>
        <p:txBody>
          <a:bodyPr/>
          <a:lstStyle/>
          <a:p>
            <a:pPr marL="345281" indent="-252413">
              <a:buFont typeface="Arial" panose="020B0604020202020204" pitchFamily="34" charset="0"/>
              <a:buChar char="•"/>
            </a:pPr>
            <a:r>
              <a:rPr lang="en-US" sz="2400" dirty="0"/>
              <a:t>The co-occurrence matrices we have seen represent each cell by word frequencies.</a:t>
            </a:r>
          </a:p>
          <a:p>
            <a:pPr marL="345281" indent="-252413">
              <a:buFont typeface="Arial" panose="020B0604020202020204" pitchFamily="34" charset="0"/>
              <a:buChar char="•"/>
            </a:pPr>
            <a:r>
              <a:rPr lang="en-US" sz="2400" dirty="0"/>
              <a:t>Frequency is clearly useful; if </a:t>
            </a:r>
            <a:r>
              <a:rPr lang="en-US" sz="2400" i="1" dirty="0"/>
              <a:t>fool</a:t>
            </a:r>
            <a:r>
              <a:rPr lang="en-US" sz="2400" dirty="0"/>
              <a:t> appears a lot in some documents, that's useful information.</a:t>
            </a:r>
          </a:p>
          <a:p>
            <a:pPr marL="345281" indent="-252413">
              <a:buFont typeface="Arial" panose="020B0604020202020204" pitchFamily="34" charset="0"/>
              <a:buChar char="•"/>
            </a:pPr>
            <a:r>
              <a:rPr lang="en-US" sz="2400" dirty="0"/>
              <a:t>But overly frequent words like </a:t>
            </a:r>
            <a:r>
              <a:rPr lang="en-US" sz="2400" i="1" dirty="0"/>
              <a:t>the</a:t>
            </a:r>
            <a:r>
              <a:rPr lang="en-US" sz="2400" dirty="0"/>
              <a:t>, </a:t>
            </a:r>
            <a:r>
              <a:rPr lang="en-US" sz="2400" i="1" dirty="0"/>
              <a:t>it,</a:t>
            </a:r>
            <a:r>
              <a:rPr lang="en-US" sz="2400" dirty="0"/>
              <a:t> or </a:t>
            </a:r>
            <a:r>
              <a:rPr lang="en-US" sz="2400" i="1" dirty="0"/>
              <a:t>they</a:t>
            </a:r>
            <a:r>
              <a:rPr lang="en-US" sz="2400" dirty="0"/>
              <a:t> are not very informative about the document</a:t>
            </a:r>
          </a:p>
          <a:p>
            <a:pPr marL="345281" indent="-252413">
              <a:buFont typeface="Arial" panose="020B0604020202020204" pitchFamily="34" charset="0"/>
              <a:buChar char="•"/>
            </a:pPr>
            <a:r>
              <a:rPr lang="en-US" sz="2400" dirty="0"/>
              <a:t>It's a paradox! How can we balance these two conflicting constraints? </a:t>
            </a:r>
          </a:p>
          <a:p>
            <a:endParaRPr lang="en-US" dirty="0"/>
          </a:p>
        </p:txBody>
      </p:sp>
    </p:spTree>
    <p:extLst>
      <p:ext uri="{BB962C8B-B14F-4D97-AF65-F5344CB8AC3E}">
        <p14:creationId xmlns:p14="http://schemas.microsoft.com/office/powerpoint/2010/main" val="9666675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FC49-A1ED-9E4A-BDD3-CF2853CB651D}"/>
              </a:ext>
            </a:extLst>
          </p:cNvPr>
          <p:cNvSpPr>
            <a:spLocks noGrp="1"/>
          </p:cNvSpPr>
          <p:nvPr>
            <p:ph type="title"/>
          </p:nvPr>
        </p:nvSpPr>
        <p:spPr>
          <a:xfrm>
            <a:off x="457200" y="234003"/>
            <a:ext cx="8401050" cy="680397"/>
          </a:xfrm>
        </p:spPr>
        <p:txBody>
          <a:bodyPr>
            <a:normAutofit fontScale="90000"/>
          </a:bodyPr>
          <a:lstStyle/>
          <a:p>
            <a:r>
              <a:rPr lang="en-US" dirty="0"/>
              <a:t>Two common solutions for word weighting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89F84A-470C-2D46-8D94-D3688B260C93}"/>
                  </a:ext>
                </a:extLst>
              </p:cNvPr>
              <p:cNvSpPr>
                <a:spLocks noGrp="1"/>
              </p:cNvSpPr>
              <p:nvPr>
                <p:ph idx="1"/>
              </p:nvPr>
            </p:nvSpPr>
            <p:spPr/>
            <p:txBody>
              <a:bodyPr>
                <a:normAutofit/>
              </a:bodyPr>
              <a:lstStyle/>
              <a:p>
                <a:r>
                  <a:rPr lang="en-US" sz="2700" b="1" dirty="0" err="1">
                    <a:solidFill>
                      <a:srgbClr val="0000FF"/>
                    </a:solidFill>
                    <a:latin typeface="Calibri" panose="020F0502020204030204" pitchFamily="34" charset="0"/>
                    <a:cs typeface="Calibri" panose="020F0502020204030204" pitchFamily="34" charset="0"/>
                  </a:rPr>
                  <a:t>tf-idf</a:t>
                </a:r>
                <a:r>
                  <a:rPr lang="en-US" sz="2100" b="1" dirty="0">
                    <a:solidFill>
                      <a:srgbClr val="0000FF"/>
                    </a:solidFill>
                    <a:latin typeface="Calibri" panose="020F0502020204030204" pitchFamily="34" charset="0"/>
                    <a:cs typeface="Calibri" panose="020F0502020204030204" pitchFamily="34" charset="0"/>
                  </a:rPr>
                  <a:t>:     </a:t>
                </a:r>
                <a:r>
                  <a:rPr lang="en-US" sz="2100" dirty="0" err="1">
                    <a:latin typeface="Calibri" panose="020F0502020204030204" pitchFamily="34" charset="0"/>
                    <a:cs typeface="Calibri" panose="020F0502020204030204" pitchFamily="34" charset="0"/>
                  </a:rPr>
                  <a:t>tf-idf</a:t>
                </a:r>
                <a:r>
                  <a:rPr lang="en-US" sz="2100" dirty="0">
                    <a:latin typeface="Calibri" panose="020F0502020204030204" pitchFamily="34" charset="0"/>
                    <a:cs typeface="Calibri" panose="020F0502020204030204" pitchFamily="34" charset="0"/>
                  </a:rPr>
                  <a:t> value for word t in document d:</a:t>
                </a:r>
              </a:p>
              <a:p>
                <a:endParaRPr lang="en-US" sz="2100" b="1" dirty="0">
                  <a:latin typeface="Calibri" panose="020F0502020204030204" pitchFamily="34" charset="0"/>
                  <a:cs typeface="Calibri" panose="020F0502020204030204" pitchFamily="34" charset="0"/>
                </a:endParaRPr>
              </a:p>
              <a:p>
                <a:endParaRPr lang="en-US" sz="2100" b="1" dirty="0">
                  <a:latin typeface="Calibri" panose="020F0502020204030204" pitchFamily="34" charset="0"/>
                  <a:cs typeface="Calibri" panose="020F0502020204030204" pitchFamily="34" charset="0"/>
                </a:endParaRPr>
              </a:p>
              <a:p>
                <a:endParaRPr lang="en-US" sz="2100" b="1" dirty="0">
                  <a:latin typeface="Calibri" panose="020F0502020204030204" pitchFamily="34" charset="0"/>
                  <a:cs typeface="Calibri" panose="020F0502020204030204" pitchFamily="34" charset="0"/>
                </a:endParaRPr>
              </a:p>
              <a:p>
                <a:r>
                  <a:rPr lang="en-US" sz="2700" b="1" dirty="0">
                    <a:solidFill>
                      <a:srgbClr val="0000FF"/>
                    </a:solidFill>
                    <a:latin typeface="Calibri" panose="020F0502020204030204" pitchFamily="34" charset="0"/>
                    <a:cs typeface="Calibri" panose="020F0502020204030204" pitchFamily="34" charset="0"/>
                  </a:rPr>
                  <a:t>PMI: </a:t>
                </a:r>
                <a:r>
                  <a:rPr lang="en-US" sz="2700" b="1" dirty="0">
                    <a:latin typeface="Calibri" panose="020F0502020204030204" pitchFamily="34" charset="0"/>
                    <a:cs typeface="Calibri" panose="020F0502020204030204" pitchFamily="34" charset="0"/>
                  </a:rPr>
                  <a:t> </a:t>
                </a:r>
                <a:r>
                  <a:rPr lang="en-US" sz="2100" dirty="0">
                    <a:latin typeface="Calibri" panose="020F0502020204030204" pitchFamily="34" charset="0"/>
                    <a:cs typeface="Calibri" panose="020F0502020204030204" pitchFamily="34" charset="0"/>
                  </a:rPr>
                  <a:t>(Pointwise mutual information)</a:t>
                </a:r>
              </a:p>
              <a:p>
                <a:pPr lvl="1"/>
                <a14:m>
                  <m:oMath xmlns:m="http://schemas.openxmlformats.org/officeDocument/2006/math">
                    <m:r>
                      <m:rPr>
                        <m:nor/>
                      </m:rPr>
                      <a:rPr lang="en-US" sz="2100" b="1">
                        <a:latin typeface="Calibri" panose="020F0502020204030204" pitchFamily="34" charset="0"/>
                        <a:cs typeface="Calibri" panose="020F0502020204030204" pitchFamily="34" charset="0"/>
                      </a:rPr>
                      <m:t>PMI</m:t>
                    </m:r>
                    <m:d>
                      <m:dPr>
                        <m:ctrlPr>
                          <a:rPr lang="en-US" sz="2100" b="1" i="1">
                            <a:latin typeface="Cambria Math" panose="02040503050406030204" pitchFamily="18" charset="0"/>
                          </a:rPr>
                        </m:ctrlPr>
                      </m:dPr>
                      <m:e>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𝟏</m:t>
                            </m:r>
                          </m:sub>
                        </m:sSub>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𝟐</m:t>
                            </m:r>
                          </m:sub>
                        </m:sSub>
                      </m:e>
                    </m:d>
                    <m:r>
                      <a:rPr lang="en-US" sz="2100" b="1" i="1">
                        <a:latin typeface="Cambria Math" panose="02040503050406030204" pitchFamily="18" charset="0"/>
                      </a:rPr>
                      <m:t>=</m:t>
                    </m:r>
                    <m:r>
                      <a:rPr lang="en-US" sz="2100" b="1" i="1">
                        <a:latin typeface="Cambria Math" panose="02040503050406030204" pitchFamily="18" charset="0"/>
                      </a:rPr>
                      <m:t>𝒍𝒐𝒈</m:t>
                    </m:r>
                    <m:f>
                      <m:fPr>
                        <m:ctrlPr>
                          <a:rPr lang="en-US" sz="2100" b="1" i="1">
                            <a:latin typeface="Cambria Math" panose="02040503050406030204" pitchFamily="18" charset="0"/>
                          </a:rPr>
                        </m:ctrlPr>
                      </m:fPr>
                      <m:num>
                        <m:r>
                          <a:rPr lang="en-US" sz="2100" b="1" i="1">
                            <a:latin typeface="Cambria Math" panose="02040503050406030204" pitchFamily="18" charset="0"/>
                          </a:rPr>
                          <m:t>𝒑</m:t>
                        </m:r>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𝟏</m:t>
                            </m:r>
                          </m:sub>
                        </m:sSub>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𝟐</m:t>
                            </m:r>
                          </m:sub>
                        </m:sSub>
                        <m:r>
                          <a:rPr lang="en-US" sz="2100" b="1" i="1">
                            <a:latin typeface="Cambria Math" panose="02040503050406030204" pitchFamily="18" charset="0"/>
                          </a:rPr>
                          <m:t>)</m:t>
                        </m:r>
                      </m:num>
                      <m:den>
                        <m:r>
                          <a:rPr lang="en-US" sz="2100" b="1" i="1">
                            <a:latin typeface="Cambria Math" panose="02040503050406030204" pitchFamily="18" charset="0"/>
                          </a:rPr>
                          <m:t>𝒑</m:t>
                        </m:r>
                        <m:d>
                          <m:dPr>
                            <m:ctrlPr>
                              <a:rPr lang="en-US" sz="2100" b="1" i="1">
                                <a:latin typeface="Cambria Math" panose="02040503050406030204" pitchFamily="18" charset="0"/>
                              </a:rPr>
                            </m:ctrlPr>
                          </m:dPr>
                          <m:e>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𝟏</m:t>
                                </m:r>
                              </m:sub>
                            </m:sSub>
                          </m:e>
                        </m:d>
                        <m:r>
                          <a:rPr lang="en-US" sz="2100" b="1" i="1">
                            <a:latin typeface="Cambria Math" panose="02040503050406030204" pitchFamily="18" charset="0"/>
                          </a:rPr>
                          <m:t>𝒑</m:t>
                        </m:r>
                        <m:r>
                          <a:rPr lang="en-US" sz="2100" b="1" i="1">
                            <a:latin typeface="Cambria Math" panose="02040503050406030204" pitchFamily="18" charset="0"/>
                          </a:rPr>
                          <m:t>(</m:t>
                        </m:r>
                        <m:sSub>
                          <m:sSubPr>
                            <m:ctrlPr>
                              <a:rPr lang="en-US" sz="2100" b="1" i="1">
                                <a:latin typeface="Cambria Math" panose="02040503050406030204" pitchFamily="18" charset="0"/>
                              </a:rPr>
                            </m:ctrlPr>
                          </m:sSubPr>
                          <m:e>
                            <m:r>
                              <a:rPr lang="en-US" sz="2100" b="1" i="1">
                                <a:latin typeface="Cambria Math" panose="02040503050406030204" pitchFamily="18" charset="0"/>
                              </a:rPr>
                              <m:t>𝒘</m:t>
                            </m:r>
                          </m:e>
                          <m:sub>
                            <m:r>
                              <a:rPr lang="en-US" sz="2100" b="1" i="1">
                                <a:latin typeface="Cambria Math" panose="02040503050406030204" pitchFamily="18" charset="0"/>
                              </a:rPr>
                              <m:t>𝟐</m:t>
                            </m:r>
                          </m:sub>
                        </m:sSub>
                        <m:r>
                          <a:rPr lang="en-US" sz="2100" b="1" i="1">
                            <a:latin typeface="Cambria Math" panose="02040503050406030204" pitchFamily="18" charset="0"/>
                          </a:rPr>
                          <m:t>)</m:t>
                        </m:r>
                      </m:den>
                    </m:f>
                  </m:oMath>
                </a14:m>
                <a:r>
                  <a:rPr lang="en-US" sz="2100" b="1" dirty="0">
                    <a:latin typeface="Calibri" panose="020F0502020204030204" pitchFamily="34" charset="0"/>
                    <a:cs typeface="Calibri" panose="020F0502020204030204" pitchFamily="34" charset="0"/>
                  </a:rPr>
                  <a:t> </a:t>
                </a:r>
              </a:p>
            </p:txBody>
          </p:sp>
        </mc:Choice>
        <mc:Fallback xmlns="">
          <p:sp>
            <p:nvSpPr>
              <p:cNvPr id="3" name="Content Placeholder 2">
                <a:extLst>
                  <a:ext uri="{FF2B5EF4-FFF2-40B4-BE49-F238E27FC236}">
                    <a16:creationId xmlns:a16="http://schemas.microsoft.com/office/drawing/2014/main" id="{DF89F84A-470C-2D46-8D94-D3688B260C93}"/>
                  </a:ext>
                </a:extLst>
              </p:cNvPr>
              <p:cNvSpPr>
                <a:spLocks noGrp="1" noRot="1" noChangeAspect="1" noMove="1" noResize="1" noEditPoints="1" noAdjustHandles="1" noChangeArrowheads="1" noChangeShapeType="1" noTextEdit="1"/>
              </p:cNvSpPr>
              <p:nvPr>
                <p:ph idx="1"/>
              </p:nvPr>
            </p:nvSpPr>
            <p:spPr>
              <a:blipFill>
                <a:blip r:embed="rId3"/>
                <a:stretch>
                  <a:fillRect l="-2774" t="-36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8CEBADC-0F5A-0A42-BD20-214980E74E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374" y="1873555"/>
            <a:ext cx="2033680" cy="395438"/>
          </a:xfrm>
          <a:prstGeom prst="rect">
            <a:avLst/>
          </a:prstGeom>
        </p:spPr>
      </p:pic>
      <p:sp>
        <p:nvSpPr>
          <p:cNvPr id="6" name="TextBox 5">
            <a:extLst>
              <a:ext uri="{FF2B5EF4-FFF2-40B4-BE49-F238E27FC236}">
                <a16:creationId xmlns:a16="http://schemas.microsoft.com/office/drawing/2014/main" id="{79B3B8AE-42BC-1042-B6A3-5EB108B46753}"/>
              </a:ext>
            </a:extLst>
          </p:cNvPr>
          <p:cNvSpPr txBox="1"/>
          <p:nvPr/>
        </p:nvSpPr>
        <p:spPr>
          <a:xfrm>
            <a:off x="1203563" y="2466210"/>
            <a:ext cx="4609595" cy="415498"/>
          </a:xfrm>
          <a:prstGeom prst="rect">
            <a:avLst/>
          </a:prstGeom>
          <a:noFill/>
        </p:spPr>
        <p:txBody>
          <a:bodyPr wrap="none" rtlCol="0">
            <a:spAutoFit/>
          </a:bodyPr>
          <a:lstStyle/>
          <a:p>
            <a:pPr defTabSz="685800" fontAlgn="auto">
              <a:spcBef>
                <a:spcPts val="0"/>
              </a:spcBef>
              <a:spcAft>
                <a:spcPts val="0"/>
              </a:spcAft>
              <a:defRPr/>
            </a:pPr>
            <a:r>
              <a:rPr lang="en-US" sz="2100" dirty="0">
                <a:solidFill>
                  <a:srgbClr val="0000FF"/>
                </a:solidFill>
                <a:latin typeface="Calibri" panose="020F0502020204030204" pitchFamily="34" charset="0"/>
                <a:ea typeface="+mn-ea"/>
                <a:cs typeface="Calibri" panose="020F0502020204030204" pitchFamily="34" charset="0"/>
              </a:rPr>
              <a:t>Words like "the" or "it" have very low </a:t>
            </a:r>
            <a:r>
              <a:rPr lang="en-US" sz="2100" dirty="0" err="1">
                <a:solidFill>
                  <a:srgbClr val="0000FF"/>
                </a:solidFill>
                <a:latin typeface="Calibri" panose="020F0502020204030204" pitchFamily="34" charset="0"/>
                <a:ea typeface="+mn-ea"/>
                <a:cs typeface="Calibri" panose="020F0502020204030204" pitchFamily="34" charset="0"/>
              </a:rPr>
              <a:t>idf</a:t>
            </a:r>
            <a:endParaRPr lang="en-US" sz="2100" dirty="0">
              <a:solidFill>
                <a:srgbClr val="0000FF"/>
              </a:solidFill>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54352F49-4AA1-0E41-AE74-88D724D3BFE6}"/>
              </a:ext>
            </a:extLst>
          </p:cNvPr>
          <p:cNvSpPr txBox="1"/>
          <p:nvPr/>
        </p:nvSpPr>
        <p:spPr>
          <a:xfrm>
            <a:off x="1285875" y="4082212"/>
            <a:ext cx="6743700" cy="738664"/>
          </a:xfrm>
          <a:prstGeom prst="rect">
            <a:avLst/>
          </a:prstGeom>
          <a:noFill/>
        </p:spPr>
        <p:txBody>
          <a:bodyPr wrap="square" rtlCol="0">
            <a:spAutoFit/>
          </a:bodyPr>
          <a:lstStyle/>
          <a:p>
            <a:pPr defTabSz="685800" fontAlgn="auto">
              <a:spcBef>
                <a:spcPts val="0"/>
              </a:spcBef>
              <a:spcAft>
                <a:spcPts val="0"/>
              </a:spcAft>
              <a:defRPr/>
            </a:pPr>
            <a:r>
              <a:rPr lang="en-US" sz="2100" dirty="0">
                <a:solidFill>
                  <a:srgbClr val="0000FF"/>
                </a:solidFill>
                <a:latin typeface="Calibri" panose="020F0502020204030204" pitchFamily="34" charset="0"/>
                <a:ea typeface="+mn-ea"/>
                <a:cs typeface="Calibri" panose="020F0502020204030204" pitchFamily="34" charset="0"/>
              </a:rPr>
              <a:t>See if words like "good" appear more often with "great" than we would expect by chance</a:t>
            </a:r>
          </a:p>
        </p:txBody>
      </p:sp>
    </p:spTree>
    <p:extLst>
      <p:ext uri="{BB962C8B-B14F-4D97-AF65-F5344CB8AC3E}">
        <p14:creationId xmlns:p14="http://schemas.microsoft.com/office/powerpoint/2010/main" val="725883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D9C4-F747-A547-85B0-B6624ED166C0}"/>
              </a:ext>
            </a:extLst>
          </p:cNvPr>
          <p:cNvSpPr>
            <a:spLocks noGrp="1"/>
          </p:cNvSpPr>
          <p:nvPr>
            <p:ph type="title"/>
          </p:nvPr>
        </p:nvSpPr>
        <p:spPr>
          <a:xfrm>
            <a:off x="822960" y="119702"/>
            <a:ext cx="8321040" cy="680397"/>
          </a:xfrm>
        </p:spPr>
        <p:txBody>
          <a:bodyPr>
            <a:normAutofit fontScale="90000"/>
          </a:bodyPr>
          <a:lstStyle/>
          <a:p>
            <a:r>
              <a:rPr lang="en-US" dirty="0"/>
              <a:t>Term frequency (</a:t>
            </a:r>
            <a:r>
              <a:rPr lang="en-US" dirty="0" err="1"/>
              <a:t>tf</a:t>
            </a:r>
            <a:r>
              <a:rPr lang="en-US" dirty="0"/>
              <a:t>) in the </a:t>
            </a:r>
            <a:r>
              <a:rPr lang="en-US" dirty="0" err="1"/>
              <a:t>tf-idf</a:t>
            </a:r>
            <a:r>
              <a:rPr lang="en-US" dirty="0"/>
              <a:t> algorithm</a:t>
            </a:r>
          </a:p>
        </p:txBody>
      </p:sp>
      <p:sp>
        <p:nvSpPr>
          <p:cNvPr id="3" name="Content Placeholder 2">
            <a:extLst>
              <a:ext uri="{FF2B5EF4-FFF2-40B4-BE49-F238E27FC236}">
                <a16:creationId xmlns:a16="http://schemas.microsoft.com/office/drawing/2014/main" id="{F38B35B6-D89B-2246-8D95-4410C0D89D61}"/>
              </a:ext>
            </a:extLst>
          </p:cNvPr>
          <p:cNvSpPr>
            <a:spLocks noGrp="1"/>
          </p:cNvSpPr>
          <p:nvPr>
            <p:ph idx="1"/>
          </p:nvPr>
        </p:nvSpPr>
        <p:spPr>
          <a:xfrm>
            <a:off x="822961" y="1200150"/>
            <a:ext cx="8035289" cy="3429000"/>
          </a:xfrm>
        </p:spPr>
        <p:txBody>
          <a:bodyPr/>
          <a:lstStyle/>
          <a:p>
            <a:r>
              <a:rPr lang="en-US" dirty="0"/>
              <a:t>We could imagine using raw count:</a:t>
            </a:r>
          </a:p>
          <a:p>
            <a:br>
              <a:rPr lang="en-US" sz="2100" dirty="0"/>
            </a:br>
            <a:r>
              <a:rPr lang="en-US" dirty="0"/>
              <a:t>	</a:t>
            </a:r>
            <a:r>
              <a:rPr lang="en-US" dirty="0" err="1">
                <a:latin typeface="Times New Roman" panose="02020603050405020304" pitchFamily="18" charset="0"/>
                <a:cs typeface="Times New Roman" panose="02020603050405020304" pitchFamily="18" charset="0"/>
              </a:rPr>
              <a:t>tf</a:t>
            </a:r>
            <a:r>
              <a:rPr lang="en-US" i="1" baseline="-25000" dirty="0" err="1">
                <a:latin typeface="Times New Roman" panose="02020603050405020304" pitchFamily="18" charset="0"/>
                <a:cs typeface="Times New Roman" panose="02020603050405020304" pitchFamily="18" charset="0"/>
              </a:rPr>
              <a:t>t</a:t>
            </a:r>
            <a:r>
              <a:rPr lang="en-US" baseline="-25000" dirty="0" err="1">
                <a:latin typeface="Times New Roman" panose="02020603050405020304" pitchFamily="18" charset="0"/>
                <a:cs typeface="Times New Roman" panose="02020603050405020304" pitchFamily="18" charset="0"/>
              </a:rPr>
              <a:t>,</a:t>
            </a:r>
            <a:r>
              <a:rPr lang="en-US" i="1" baseline="-25000" dirty="0" err="1">
                <a:latin typeface="Times New Roman" panose="02020603050405020304" pitchFamily="18" charset="0"/>
                <a:cs typeface="Times New Roman" panose="02020603050405020304" pitchFamily="18" charset="0"/>
              </a:rPr>
              <a:t>d</a:t>
            </a:r>
            <a:r>
              <a:rPr lang="en-US" i="1"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count(</a:t>
            </a:r>
            <a:r>
              <a:rPr lang="en-US" i="1" dirty="0" err="1">
                <a:latin typeface="Times New Roman" panose="02020603050405020304" pitchFamily="18" charset="0"/>
                <a:cs typeface="Times New Roman" panose="02020603050405020304" pitchFamily="18" charset="0"/>
              </a:rPr>
              <a:t>t</a:t>
            </a:r>
            <a:r>
              <a:rPr lang="en-US" dirty="0" err="1">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t>
            </a:r>
          </a:p>
          <a:p>
            <a:endParaRPr lang="en-US" sz="750" dirty="0"/>
          </a:p>
          <a:p>
            <a:r>
              <a:rPr lang="en-US" dirty="0"/>
              <a:t>But instead of using raw count, we usually squash a bit:</a:t>
            </a:r>
          </a:p>
          <a:p>
            <a:endParaRPr lang="en-US" sz="750" dirty="0"/>
          </a:p>
        </p:txBody>
      </p:sp>
      <p:pic>
        <p:nvPicPr>
          <p:cNvPr id="4" name="Picture 3">
            <a:extLst>
              <a:ext uri="{FF2B5EF4-FFF2-40B4-BE49-F238E27FC236}">
                <a16:creationId xmlns:a16="http://schemas.microsoft.com/office/drawing/2014/main" id="{B0CB31EC-2827-F978-B1CD-5796D0FDB737}"/>
              </a:ext>
            </a:extLst>
          </p:cNvPr>
          <p:cNvPicPr>
            <a:picLocks noChangeAspect="1"/>
          </p:cNvPicPr>
          <p:nvPr/>
        </p:nvPicPr>
        <p:blipFill>
          <a:blip r:embed="rId3"/>
          <a:stretch>
            <a:fillRect/>
          </a:stretch>
        </p:blipFill>
        <p:spPr>
          <a:xfrm>
            <a:off x="1314450" y="3664744"/>
            <a:ext cx="7636090" cy="1345406"/>
          </a:xfrm>
          <a:prstGeom prst="rect">
            <a:avLst/>
          </a:prstGeom>
        </p:spPr>
      </p:pic>
    </p:spTree>
    <p:extLst>
      <p:ext uri="{BB962C8B-B14F-4D97-AF65-F5344CB8AC3E}">
        <p14:creationId xmlns:p14="http://schemas.microsoft.com/office/powerpoint/2010/main" val="866080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Document frequency (df)</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822961" y="1200150"/>
            <a:ext cx="8092439" cy="3943350"/>
          </a:xfrm>
        </p:spPr>
        <p:txBody>
          <a:bodyPr>
            <a:normAutofit/>
          </a:bodyPr>
          <a:lstStyle/>
          <a:p>
            <a:r>
              <a:rPr lang="en-US" sz="2600" dirty="0" err="1"/>
              <a:t>df</a:t>
            </a:r>
            <a:r>
              <a:rPr lang="en-US" sz="2600" i="1" baseline="-25000" dirty="0" err="1"/>
              <a:t>t</a:t>
            </a:r>
            <a:r>
              <a:rPr lang="en-US" sz="2600" i="1" dirty="0"/>
              <a:t> is </a:t>
            </a:r>
            <a:r>
              <a:rPr lang="en-US" sz="2600" dirty="0"/>
              <a:t>the number of documents </a:t>
            </a:r>
            <a:r>
              <a:rPr lang="en-US" sz="2600" i="1" dirty="0"/>
              <a:t>t</a:t>
            </a:r>
            <a:r>
              <a:rPr lang="en-US" sz="2600" dirty="0"/>
              <a:t> occurs in.</a:t>
            </a:r>
          </a:p>
          <a:p>
            <a:r>
              <a:rPr lang="en-US" sz="2600" dirty="0"/>
              <a:t>(note this is not collection frequency: total count across all documents)</a:t>
            </a:r>
          </a:p>
          <a:p>
            <a:r>
              <a:rPr lang="en-US" sz="2600" dirty="0"/>
              <a:t>"</a:t>
            </a:r>
            <a:r>
              <a:rPr lang="en-US" sz="2600" i="1" dirty="0"/>
              <a:t>Romeo</a:t>
            </a:r>
            <a:r>
              <a:rPr lang="en-US" sz="2600" dirty="0"/>
              <a:t>" is very distinctive for one Shakespeare play:</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A8D2B2C9-CF03-0740-8DDA-793AAF9D6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517285"/>
            <a:ext cx="5886450" cy="959465"/>
          </a:xfrm>
          <a:prstGeom prst="rect">
            <a:avLst/>
          </a:prstGeom>
        </p:spPr>
      </p:pic>
    </p:spTree>
    <p:extLst>
      <p:ext uri="{BB962C8B-B14F-4D97-AF65-F5344CB8AC3E}">
        <p14:creationId xmlns:p14="http://schemas.microsoft.com/office/powerpoint/2010/main" val="398813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Inverse document frequency (</a:t>
            </a:r>
            <a:r>
              <a:rPr lang="en-US" dirty="0" err="1"/>
              <a:t>idf</a:t>
            </a:r>
            <a:r>
              <a:rPr lang="en-US" dirty="0"/>
              <a:t>)</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822961" y="1554316"/>
            <a:ext cx="8092439" cy="3429000"/>
          </a:xfrm>
        </p:spPr>
        <p:txBody>
          <a:bodyPr/>
          <a:lstStyle/>
          <a:p>
            <a:endParaRPr lang="en-US" dirty="0"/>
          </a:p>
        </p:txBody>
      </p:sp>
      <p:pic>
        <p:nvPicPr>
          <p:cNvPr id="5" name="Picture 4">
            <a:extLst>
              <a:ext uri="{FF2B5EF4-FFF2-40B4-BE49-F238E27FC236}">
                <a16:creationId xmlns:a16="http://schemas.microsoft.com/office/drawing/2014/main" id="{A8D2B2C9-CF03-0740-8DDA-793AAF9D68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33154" y="997066"/>
            <a:ext cx="3101846" cy="3759815"/>
          </a:xfrm>
          <a:prstGeom prst="rect">
            <a:avLst/>
          </a:prstGeom>
        </p:spPr>
      </p:pic>
      <p:pic>
        <p:nvPicPr>
          <p:cNvPr id="6" name="Picture 5">
            <a:extLst>
              <a:ext uri="{FF2B5EF4-FFF2-40B4-BE49-F238E27FC236}">
                <a16:creationId xmlns:a16="http://schemas.microsoft.com/office/drawing/2014/main" id="{9187375A-A9F1-2B48-A276-C402CDC5EC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 y="1783980"/>
            <a:ext cx="3440904" cy="1092993"/>
          </a:xfrm>
          <a:prstGeom prst="rect">
            <a:avLst/>
          </a:prstGeom>
        </p:spPr>
      </p:pic>
      <p:sp>
        <p:nvSpPr>
          <p:cNvPr id="7" name="TextBox 6">
            <a:extLst>
              <a:ext uri="{FF2B5EF4-FFF2-40B4-BE49-F238E27FC236}">
                <a16:creationId xmlns:a16="http://schemas.microsoft.com/office/drawing/2014/main" id="{2CB6F2AC-EBEB-7142-A4FA-33D894525E07}"/>
              </a:ext>
            </a:extLst>
          </p:cNvPr>
          <p:cNvSpPr txBox="1"/>
          <p:nvPr/>
        </p:nvSpPr>
        <p:spPr>
          <a:xfrm>
            <a:off x="342901" y="3434223"/>
            <a:ext cx="4698659" cy="830997"/>
          </a:xfrm>
          <a:prstGeom prst="rect">
            <a:avLst/>
          </a:prstGeom>
          <a:noFill/>
        </p:spPr>
        <p:txBody>
          <a:bodyPr wrap="none" rtlCol="0">
            <a:spAutoFit/>
          </a:bodyPr>
          <a:lstStyle/>
          <a:p>
            <a:pPr defTabSz="685800" fontAlgn="auto">
              <a:spcBef>
                <a:spcPts val="0"/>
              </a:spcBef>
              <a:spcAft>
                <a:spcPts val="0"/>
              </a:spcAft>
              <a:defRPr/>
            </a:pPr>
            <a:r>
              <a:rPr lang="en-US" dirty="0">
                <a:solidFill>
                  <a:srgbClr val="000000"/>
                </a:solidFill>
                <a:latin typeface="Calibri" panose="020F0502020204030204"/>
                <a:ea typeface="+mn-ea"/>
                <a:cs typeface="+mn-cs"/>
              </a:rPr>
              <a:t>N is the total number of documents </a:t>
            </a:r>
          </a:p>
          <a:p>
            <a:pPr defTabSz="685800" fontAlgn="auto">
              <a:spcBef>
                <a:spcPts val="0"/>
              </a:spcBef>
              <a:spcAft>
                <a:spcPts val="0"/>
              </a:spcAft>
              <a:defRPr/>
            </a:pPr>
            <a:r>
              <a:rPr lang="en-US" dirty="0">
                <a:solidFill>
                  <a:srgbClr val="000000"/>
                </a:solidFill>
                <a:latin typeface="Calibri" panose="020F0502020204030204"/>
                <a:ea typeface="+mn-ea"/>
                <a:cs typeface="+mn-cs"/>
              </a:rPr>
              <a:t>in the collection</a:t>
            </a:r>
          </a:p>
        </p:txBody>
      </p:sp>
    </p:spTree>
    <p:extLst>
      <p:ext uri="{BB962C8B-B14F-4D97-AF65-F5344CB8AC3E}">
        <p14:creationId xmlns:p14="http://schemas.microsoft.com/office/powerpoint/2010/main" val="695141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DBF8-F5E2-C947-8B39-D736572E76EE}"/>
              </a:ext>
            </a:extLst>
          </p:cNvPr>
          <p:cNvSpPr>
            <a:spLocks noGrp="1"/>
          </p:cNvSpPr>
          <p:nvPr>
            <p:ph type="title"/>
          </p:nvPr>
        </p:nvSpPr>
        <p:spPr/>
        <p:txBody>
          <a:bodyPr/>
          <a:lstStyle/>
          <a:p>
            <a:r>
              <a:rPr lang="en-US" dirty="0"/>
              <a:t>What is a document?</a:t>
            </a:r>
          </a:p>
        </p:txBody>
      </p:sp>
      <p:sp>
        <p:nvSpPr>
          <p:cNvPr id="3" name="Content Placeholder 2">
            <a:extLst>
              <a:ext uri="{FF2B5EF4-FFF2-40B4-BE49-F238E27FC236}">
                <a16:creationId xmlns:a16="http://schemas.microsoft.com/office/drawing/2014/main" id="{678F1F58-6A13-CA44-8303-90F5AF832171}"/>
              </a:ext>
            </a:extLst>
          </p:cNvPr>
          <p:cNvSpPr>
            <a:spLocks noGrp="1"/>
          </p:cNvSpPr>
          <p:nvPr>
            <p:ph idx="1"/>
          </p:nvPr>
        </p:nvSpPr>
        <p:spPr>
          <a:xfrm>
            <a:off x="822961" y="1200150"/>
            <a:ext cx="8092439" cy="3943350"/>
          </a:xfrm>
        </p:spPr>
        <p:txBody>
          <a:bodyPr>
            <a:normAutofit/>
          </a:bodyPr>
          <a:lstStyle/>
          <a:p>
            <a:endParaRPr lang="en-US" dirty="0"/>
          </a:p>
          <a:p>
            <a:endParaRPr lang="en-US" dirty="0"/>
          </a:p>
          <a:p>
            <a:r>
              <a:rPr lang="en-US" dirty="0"/>
              <a:t>Could be a play or a Wikipedia article</a:t>
            </a:r>
          </a:p>
          <a:p>
            <a:r>
              <a:rPr lang="en-US" dirty="0"/>
              <a:t>But for the purposes of </a:t>
            </a:r>
            <a:r>
              <a:rPr lang="en-US" dirty="0" err="1"/>
              <a:t>tf-idf</a:t>
            </a:r>
            <a:r>
              <a:rPr lang="en-US" dirty="0"/>
              <a:t>, documents can be </a:t>
            </a:r>
            <a:r>
              <a:rPr lang="en-US" b="1" dirty="0"/>
              <a:t>anything</a:t>
            </a:r>
            <a:r>
              <a:rPr lang="en-US" dirty="0"/>
              <a:t>; we often call each paragraph a document!</a:t>
            </a:r>
          </a:p>
          <a:p>
            <a:endParaRPr lang="en-US" dirty="0"/>
          </a:p>
        </p:txBody>
      </p:sp>
    </p:spTree>
    <p:extLst>
      <p:ext uri="{BB962C8B-B14F-4D97-AF65-F5344CB8AC3E}">
        <p14:creationId xmlns:p14="http://schemas.microsoft.com/office/powerpoint/2010/main" val="1738300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3425-B392-134C-A91A-CBD78274B0E4}"/>
              </a:ext>
            </a:extLst>
          </p:cNvPr>
          <p:cNvSpPr>
            <a:spLocks noGrp="1"/>
          </p:cNvSpPr>
          <p:nvPr>
            <p:ph type="title"/>
          </p:nvPr>
        </p:nvSpPr>
        <p:spPr/>
        <p:txBody>
          <a:bodyPr>
            <a:normAutofit fontScale="90000"/>
          </a:bodyPr>
          <a:lstStyle/>
          <a:p>
            <a:r>
              <a:rPr lang="en-US" dirty="0"/>
              <a:t>Final </a:t>
            </a:r>
            <a:r>
              <a:rPr lang="en-US" dirty="0" err="1"/>
              <a:t>tf-idf</a:t>
            </a:r>
            <a:r>
              <a:rPr lang="en-US" dirty="0"/>
              <a:t> weighted value for a word</a:t>
            </a:r>
          </a:p>
        </p:txBody>
      </p:sp>
      <p:sp>
        <p:nvSpPr>
          <p:cNvPr id="3" name="Content Placeholder 2">
            <a:extLst>
              <a:ext uri="{FF2B5EF4-FFF2-40B4-BE49-F238E27FC236}">
                <a16:creationId xmlns:a16="http://schemas.microsoft.com/office/drawing/2014/main" id="{1947FF87-CCDA-0147-8526-9A4108F53A99}"/>
              </a:ext>
            </a:extLst>
          </p:cNvPr>
          <p:cNvSpPr>
            <a:spLocks noGrp="1"/>
          </p:cNvSpPr>
          <p:nvPr>
            <p:ph idx="1"/>
          </p:nvPr>
        </p:nvSpPr>
        <p:spPr/>
        <p:txBody>
          <a:bodyPr/>
          <a:lstStyle/>
          <a:p>
            <a:r>
              <a:rPr lang="en-US" dirty="0"/>
              <a:t>Raw counts:</a:t>
            </a:r>
          </a:p>
          <a:p>
            <a:endParaRPr lang="en-US" dirty="0"/>
          </a:p>
          <a:p>
            <a:endParaRPr lang="en-US" dirty="0"/>
          </a:p>
          <a:p>
            <a:endParaRPr lang="en-US" sz="1350" dirty="0"/>
          </a:p>
          <a:p>
            <a:r>
              <a:rPr lang="en-US" dirty="0" err="1"/>
              <a:t>tf-idf</a:t>
            </a:r>
            <a:r>
              <a:rPr lang="en-US" dirty="0"/>
              <a:t>:</a:t>
            </a:r>
          </a:p>
        </p:txBody>
      </p:sp>
      <p:pic>
        <p:nvPicPr>
          <p:cNvPr id="5" name="Picture 4">
            <a:extLst>
              <a:ext uri="{FF2B5EF4-FFF2-40B4-BE49-F238E27FC236}">
                <a16:creationId xmlns:a16="http://schemas.microsoft.com/office/drawing/2014/main" id="{B795B386-0E68-C441-97D0-F1C03B84F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2271" y="773305"/>
            <a:ext cx="3371850" cy="749300"/>
          </a:xfrm>
          <a:prstGeom prst="rect">
            <a:avLst/>
          </a:prstGeom>
        </p:spPr>
      </p:pic>
      <p:pic>
        <p:nvPicPr>
          <p:cNvPr id="7" name="Picture 6">
            <a:extLst>
              <a:ext uri="{FF2B5EF4-FFF2-40B4-BE49-F238E27FC236}">
                <a16:creationId xmlns:a16="http://schemas.microsoft.com/office/drawing/2014/main" id="{7C7499EC-B221-ED44-8EB8-900DB1F55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296" y="1651651"/>
            <a:ext cx="7543800" cy="1295171"/>
          </a:xfrm>
          <a:prstGeom prst="rect">
            <a:avLst/>
          </a:prstGeom>
        </p:spPr>
      </p:pic>
      <p:pic>
        <p:nvPicPr>
          <p:cNvPr id="9" name="Picture 8">
            <a:extLst>
              <a:ext uri="{FF2B5EF4-FFF2-40B4-BE49-F238E27FC236}">
                <a16:creationId xmlns:a16="http://schemas.microsoft.com/office/drawing/2014/main" id="{6C105256-51E1-6643-BB3D-6193929220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6234" y="3615829"/>
            <a:ext cx="7611967" cy="1295171"/>
          </a:xfrm>
          <a:prstGeom prst="rect">
            <a:avLst/>
          </a:prstGeom>
        </p:spPr>
      </p:pic>
      <p:sp>
        <p:nvSpPr>
          <p:cNvPr id="10" name="Rectangle 9">
            <a:extLst>
              <a:ext uri="{FF2B5EF4-FFF2-40B4-BE49-F238E27FC236}">
                <a16:creationId xmlns:a16="http://schemas.microsoft.com/office/drawing/2014/main" id="{255DA313-4774-BE4D-85CB-14F6655FD263}"/>
              </a:ext>
            </a:extLst>
          </p:cNvPr>
          <p:cNvSpPr/>
          <p:nvPr/>
        </p:nvSpPr>
        <p:spPr>
          <a:xfrm>
            <a:off x="857250" y="4114801"/>
            <a:ext cx="7543801" cy="269264"/>
          </a:xfrm>
          <a:prstGeom prst="rect">
            <a:avLst/>
          </a:prstGeom>
          <a:solidFill>
            <a:srgbClr val="FFFF00">
              <a:alpha val="4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8860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8DBB5-A00B-197E-4D61-8F5E373EA6C9}"/>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E9215E8-B161-34AC-00C9-974F2D183DB5}"/>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36F3419-B204-E421-EE41-C6DC1A366870}"/>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6D09738E-9020-436A-2E37-03025D0C53B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6584361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3DA8B-EE28-F273-0B34-760A82740A2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CBB667B-72E6-0E85-9547-340EE3613C2C}"/>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CF78C964-75D9-3CD5-8CFB-9783B1CDF3B7}"/>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 a worked example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DD8CA8E-DF37-6C72-CB54-6F2E28F53F8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3823354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A9453-4528-AB50-F02E-C3B9EB58F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D3E25-4615-8331-B61C-7778AB2F196E}"/>
              </a:ext>
            </a:extLst>
          </p:cNvPr>
          <p:cNvSpPr>
            <a:spLocks noGrp="1"/>
          </p:cNvSpPr>
          <p:nvPr>
            <p:ph type="title"/>
          </p:nvPr>
        </p:nvSpPr>
        <p:spPr/>
        <p:txBody>
          <a:bodyPr/>
          <a:lstStyle/>
          <a:p>
            <a:r>
              <a:rPr lang="en-US" dirty="0"/>
              <a:t>Cosine</a:t>
            </a:r>
          </a:p>
        </p:txBody>
      </p:sp>
      <p:sp>
        <p:nvSpPr>
          <p:cNvPr id="3" name="Content Placeholder 2">
            <a:extLst>
              <a:ext uri="{FF2B5EF4-FFF2-40B4-BE49-F238E27FC236}">
                <a16:creationId xmlns:a16="http://schemas.microsoft.com/office/drawing/2014/main" id="{40E8E5BF-A775-6C09-15EF-2F2BE0A53AB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583BA6A9-9A7D-683C-0884-6922BDD07FCF}"/>
              </a:ext>
            </a:extLst>
          </p:cNvPr>
          <p:cNvPicPr>
            <a:picLocks noChangeAspect="1"/>
          </p:cNvPicPr>
          <p:nvPr/>
        </p:nvPicPr>
        <p:blipFill>
          <a:blip r:embed="rId3"/>
          <a:stretch>
            <a:fillRect/>
          </a:stretch>
        </p:blipFill>
        <p:spPr>
          <a:xfrm>
            <a:off x="152400" y="1733550"/>
            <a:ext cx="8568266" cy="1752600"/>
          </a:xfrm>
          <a:prstGeom prst="rect">
            <a:avLst/>
          </a:prstGeom>
        </p:spPr>
      </p:pic>
      <p:pic>
        <p:nvPicPr>
          <p:cNvPr id="6" name="Picture 5">
            <a:extLst>
              <a:ext uri="{FF2B5EF4-FFF2-40B4-BE49-F238E27FC236}">
                <a16:creationId xmlns:a16="http://schemas.microsoft.com/office/drawing/2014/main" id="{8C6AAD8C-A482-C0A3-4822-2996E7367747}"/>
              </a:ext>
            </a:extLst>
          </p:cNvPr>
          <p:cNvPicPr>
            <a:picLocks noChangeAspect="1"/>
          </p:cNvPicPr>
          <p:nvPr/>
        </p:nvPicPr>
        <p:blipFill>
          <a:blip r:embed="rId4"/>
          <a:srcRect l="67046"/>
          <a:stretch>
            <a:fillRect/>
          </a:stretch>
        </p:blipFill>
        <p:spPr>
          <a:xfrm>
            <a:off x="6248400" y="3438526"/>
            <a:ext cx="2743200" cy="1962150"/>
          </a:xfrm>
          <a:prstGeom prst="rect">
            <a:avLst/>
          </a:prstGeom>
        </p:spPr>
      </p:pic>
    </p:spTree>
    <p:extLst>
      <p:ext uri="{BB962C8B-B14F-4D97-AF65-F5344CB8AC3E}">
        <p14:creationId xmlns:p14="http://schemas.microsoft.com/office/powerpoint/2010/main" val="3633354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4AD66-1201-4BF7-6C50-50F53A6CB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E47A8-7781-C48A-2CD7-6CB2F68FB49F}"/>
              </a:ext>
            </a:extLst>
          </p:cNvPr>
          <p:cNvSpPr>
            <a:spLocks noGrp="1"/>
          </p:cNvSpPr>
          <p:nvPr>
            <p:ph type="title"/>
          </p:nvPr>
        </p:nvSpPr>
        <p:spPr/>
        <p:txBody>
          <a:bodyPr/>
          <a:lstStyle/>
          <a:p>
            <a:r>
              <a:rPr lang="en-US" dirty="0"/>
              <a:t>TF-IDF weighted cosine</a:t>
            </a:r>
          </a:p>
        </p:txBody>
      </p:sp>
      <p:sp>
        <p:nvSpPr>
          <p:cNvPr id="3" name="Content Placeholder 2">
            <a:extLst>
              <a:ext uri="{FF2B5EF4-FFF2-40B4-BE49-F238E27FC236}">
                <a16:creationId xmlns:a16="http://schemas.microsoft.com/office/drawing/2014/main" id="{6A3B651F-FA95-A9C1-1455-AFD3861B570B}"/>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EF56D0D7-E3BA-CFEC-131B-A85A662DEB48}"/>
              </a:ext>
            </a:extLst>
          </p:cNvPr>
          <p:cNvPicPr>
            <a:picLocks noChangeAspect="1"/>
          </p:cNvPicPr>
          <p:nvPr/>
        </p:nvPicPr>
        <p:blipFill>
          <a:blip r:embed="rId3"/>
          <a:srcRect l="-508" r="-2"/>
          <a:stretch>
            <a:fillRect/>
          </a:stretch>
        </p:blipFill>
        <p:spPr>
          <a:xfrm>
            <a:off x="134621" y="1766787"/>
            <a:ext cx="4894579" cy="1147863"/>
          </a:xfrm>
          <a:prstGeom prst="rect">
            <a:avLst/>
          </a:prstGeom>
        </p:spPr>
      </p:pic>
      <p:pic>
        <p:nvPicPr>
          <p:cNvPr id="5" name="Picture 4">
            <a:extLst>
              <a:ext uri="{FF2B5EF4-FFF2-40B4-BE49-F238E27FC236}">
                <a16:creationId xmlns:a16="http://schemas.microsoft.com/office/drawing/2014/main" id="{F1663AEF-79F0-8F89-5626-639D013E00B7}"/>
              </a:ext>
            </a:extLst>
          </p:cNvPr>
          <p:cNvPicPr>
            <a:picLocks noChangeAspect="1"/>
          </p:cNvPicPr>
          <p:nvPr/>
        </p:nvPicPr>
        <p:blipFill>
          <a:blip r:embed="rId4"/>
          <a:srcRect l="16781"/>
          <a:stretch>
            <a:fillRect/>
          </a:stretch>
        </p:blipFill>
        <p:spPr>
          <a:xfrm>
            <a:off x="1749798" y="3105150"/>
            <a:ext cx="7543801" cy="1185423"/>
          </a:xfrm>
          <a:prstGeom prst="rect">
            <a:avLst/>
          </a:prstGeom>
        </p:spPr>
      </p:pic>
    </p:spTree>
    <p:extLst>
      <p:ext uri="{BB962C8B-B14F-4D97-AF65-F5344CB8AC3E}">
        <p14:creationId xmlns:p14="http://schemas.microsoft.com/office/powerpoint/2010/main" val="33691123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F49E6-96C7-725F-2A6E-141E4D173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0059A3-9870-8F68-E1F3-97CA4D660A2B}"/>
              </a:ext>
            </a:extLst>
          </p:cNvPr>
          <p:cNvSpPr>
            <a:spLocks noGrp="1"/>
          </p:cNvSpPr>
          <p:nvPr>
            <p:ph type="title"/>
          </p:nvPr>
        </p:nvSpPr>
        <p:spPr/>
        <p:txBody>
          <a:bodyPr/>
          <a:lstStyle/>
          <a:p>
            <a:r>
              <a:rPr lang="en-US" dirty="0"/>
              <a:t>TF-IDF weighted cosine</a:t>
            </a:r>
          </a:p>
        </p:txBody>
      </p:sp>
      <p:pic>
        <p:nvPicPr>
          <p:cNvPr id="5" name="Picture 4">
            <a:extLst>
              <a:ext uri="{FF2B5EF4-FFF2-40B4-BE49-F238E27FC236}">
                <a16:creationId xmlns:a16="http://schemas.microsoft.com/office/drawing/2014/main" id="{5D196014-3C96-A6A1-0FB1-14F4098932D9}"/>
              </a:ext>
            </a:extLst>
          </p:cNvPr>
          <p:cNvPicPr>
            <a:picLocks noChangeAspect="1"/>
          </p:cNvPicPr>
          <p:nvPr/>
        </p:nvPicPr>
        <p:blipFill>
          <a:blip r:embed="rId3"/>
          <a:srcRect l="-2454" r="1"/>
          <a:stretch>
            <a:fillRect/>
          </a:stretch>
        </p:blipFill>
        <p:spPr>
          <a:xfrm>
            <a:off x="723901" y="3972986"/>
            <a:ext cx="8381999" cy="1069862"/>
          </a:xfrm>
          <a:prstGeom prst="rect">
            <a:avLst/>
          </a:prstGeom>
        </p:spPr>
      </p:pic>
      <p:pic>
        <p:nvPicPr>
          <p:cNvPr id="4" name="Picture 3">
            <a:extLst>
              <a:ext uri="{FF2B5EF4-FFF2-40B4-BE49-F238E27FC236}">
                <a16:creationId xmlns:a16="http://schemas.microsoft.com/office/drawing/2014/main" id="{28497335-8DC2-9C5F-77EB-10BF77FE3E5E}"/>
              </a:ext>
            </a:extLst>
          </p:cNvPr>
          <p:cNvPicPr>
            <a:picLocks noChangeAspect="1"/>
          </p:cNvPicPr>
          <p:nvPr/>
        </p:nvPicPr>
        <p:blipFill>
          <a:blip r:embed="rId4"/>
          <a:stretch>
            <a:fillRect/>
          </a:stretch>
        </p:blipFill>
        <p:spPr>
          <a:xfrm>
            <a:off x="1194090" y="1047750"/>
            <a:ext cx="7636090" cy="1345406"/>
          </a:xfrm>
          <a:prstGeom prst="rect">
            <a:avLst/>
          </a:prstGeom>
        </p:spPr>
      </p:pic>
      <p:pic>
        <p:nvPicPr>
          <p:cNvPr id="7" name="Content Placeholder 6">
            <a:extLst>
              <a:ext uri="{FF2B5EF4-FFF2-40B4-BE49-F238E27FC236}">
                <a16:creationId xmlns:a16="http://schemas.microsoft.com/office/drawing/2014/main" id="{7B641458-6136-7267-6143-2A58E6ACCC16}"/>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295400" y="2640807"/>
            <a:ext cx="3058583" cy="971550"/>
          </a:xfrm>
          <a:prstGeom prst="rect">
            <a:avLst/>
          </a:prstGeom>
        </p:spPr>
      </p:pic>
    </p:spTree>
    <p:extLst>
      <p:ext uri="{BB962C8B-B14F-4D97-AF65-F5344CB8AC3E}">
        <p14:creationId xmlns:p14="http://schemas.microsoft.com/office/powerpoint/2010/main" val="2414860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4BC83-F718-E5F0-9D84-8DBA3033FD7F}"/>
              </a:ext>
            </a:extLst>
          </p:cNvPr>
          <p:cNvSpPr>
            <a:spLocks noGrp="1"/>
          </p:cNvSpPr>
          <p:nvPr>
            <p:ph type="title"/>
          </p:nvPr>
        </p:nvSpPr>
        <p:spPr/>
        <p:txBody>
          <a:bodyPr/>
          <a:lstStyle/>
          <a:p>
            <a:r>
              <a:rPr lang="en-US" dirty="0"/>
              <a:t>TF-IDF nano-example</a:t>
            </a:r>
          </a:p>
        </p:txBody>
      </p:sp>
      <p:sp>
        <p:nvSpPr>
          <p:cNvPr id="3" name="Content Placeholder 2">
            <a:extLst>
              <a:ext uri="{FF2B5EF4-FFF2-40B4-BE49-F238E27FC236}">
                <a16:creationId xmlns:a16="http://schemas.microsoft.com/office/drawing/2014/main" id="{B32E29BE-725D-5F0A-AC65-1B314C3F292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7A1954B-5D2F-E67E-356D-2DB697E4293E}"/>
              </a:ext>
            </a:extLst>
          </p:cNvPr>
          <p:cNvPicPr>
            <a:picLocks noChangeAspect="1"/>
          </p:cNvPicPr>
          <p:nvPr/>
        </p:nvPicPr>
        <p:blipFill>
          <a:blip r:embed="rId3"/>
          <a:stretch>
            <a:fillRect/>
          </a:stretch>
        </p:blipFill>
        <p:spPr>
          <a:xfrm>
            <a:off x="1676400" y="1671637"/>
            <a:ext cx="5642882" cy="2486025"/>
          </a:xfrm>
          <a:prstGeom prst="rect">
            <a:avLst/>
          </a:prstGeom>
        </p:spPr>
      </p:pic>
    </p:spTree>
    <p:extLst>
      <p:ext uri="{BB962C8B-B14F-4D97-AF65-F5344CB8AC3E}">
        <p14:creationId xmlns:p14="http://schemas.microsoft.com/office/powerpoint/2010/main" val="230194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C64D8-7A18-DC7C-5A27-527DA22CB6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C4C38-E615-5646-25CB-4A75443D6CE3}"/>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5854F285-7084-00BC-B997-DF13F839A55D}"/>
              </a:ext>
            </a:extLst>
          </p:cNvPr>
          <p:cNvGraphicFramePr>
            <a:graphicFrameLocks noGrp="1"/>
          </p:cNvGraphicFramePr>
          <p:nvPr>
            <p:ph idx="1"/>
            <p:extLst>
              <p:ext uri="{D42A27DB-BD31-4B8C-83A1-F6EECF244321}">
                <p14:modId xmlns:p14="http://schemas.microsoft.com/office/powerpoint/2010/main" val="2533098832"/>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DE803CF6-1559-302C-E880-F41A73723147}"/>
              </a:ext>
            </a:extLst>
          </p:cNvPr>
          <p:cNvPicPr>
            <a:picLocks noChangeAspect="1"/>
          </p:cNvPicPr>
          <p:nvPr/>
        </p:nvPicPr>
        <p:blipFill>
          <a:blip r:embed="rId3"/>
          <a:srcRect b="77092"/>
          <a:stretch>
            <a:fillRect/>
          </a:stretch>
        </p:blipFill>
        <p:spPr>
          <a:xfrm>
            <a:off x="948417" y="971550"/>
            <a:ext cx="3814082" cy="384930"/>
          </a:xfrm>
          <a:prstGeom prst="rect">
            <a:avLst/>
          </a:prstGeom>
        </p:spPr>
      </p:pic>
    </p:spTree>
    <p:extLst>
      <p:ext uri="{BB962C8B-B14F-4D97-AF65-F5344CB8AC3E}">
        <p14:creationId xmlns:p14="http://schemas.microsoft.com/office/powerpoint/2010/main" val="1485456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31104-3896-5B61-FA30-1F0D36BA4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C15D6F-26EB-4B53-2A56-F28FDDE15164}"/>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792AE01A-8DC5-A157-3E1E-2CCEA6A618F8}"/>
              </a:ext>
            </a:extLst>
          </p:cNvPr>
          <p:cNvGraphicFramePr>
            <a:graphicFrameLocks noGrp="1"/>
          </p:cNvGraphicFramePr>
          <p:nvPr>
            <p:ph idx="1"/>
            <p:extLst>
              <p:ext uri="{D42A27DB-BD31-4B8C-83A1-F6EECF244321}">
                <p14:modId xmlns:p14="http://schemas.microsoft.com/office/powerpoint/2010/main" val="2654268350"/>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r>
                        <a:rPr lang="en-US" sz="2000" dirty="0"/>
                        <a:t>1</a:t>
                      </a: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60C8830C-EA2A-9BA7-51E7-3EABD0D488DD}"/>
              </a:ext>
            </a:extLst>
          </p:cNvPr>
          <p:cNvPicPr>
            <a:picLocks noChangeAspect="1"/>
          </p:cNvPicPr>
          <p:nvPr/>
        </p:nvPicPr>
        <p:blipFill>
          <a:blip r:embed="rId3"/>
          <a:srcRect r="40064" b="81739"/>
          <a:stretch>
            <a:fillRect/>
          </a:stretch>
        </p:blipFill>
        <p:spPr>
          <a:xfrm>
            <a:off x="6477000" y="266807"/>
            <a:ext cx="2286000" cy="306845"/>
          </a:xfrm>
          <a:prstGeom prst="rect">
            <a:avLst/>
          </a:prstGeom>
        </p:spPr>
      </p:pic>
    </p:spTree>
    <p:extLst>
      <p:ext uri="{BB962C8B-B14F-4D97-AF65-F5344CB8AC3E}">
        <p14:creationId xmlns:p14="http://schemas.microsoft.com/office/powerpoint/2010/main" val="2063388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1AECC-0BE3-2CDF-5C06-FE42A6874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9F92A-8AC7-1215-9985-7A3331137FCB}"/>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E68F16F3-024B-4BE2-EA8E-DEAD6FAC9D72}"/>
              </a:ext>
            </a:extLst>
          </p:cNvPr>
          <p:cNvGraphicFramePr>
            <a:graphicFrameLocks noGrp="1"/>
          </p:cNvGraphicFramePr>
          <p:nvPr>
            <p:ph idx="1"/>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2</a:t>
                      </a:r>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58D80386-3B97-86AE-1791-A3ECCB3D16FF}"/>
              </a:ext>
            </a:extLst>
          </p:cNvPr>
          <p:cNvPicPr>
            <a:picLocks noChangeAspect="1"/>
          </p:cNvPicPr>
          <p:nvPr/>
        </p:nvPicPr>
        <p:blipFill>
          <a:blip r:embed="rId3"/>
          <a:srcRect r="40064" b="81739"/>
          <a:stretch>
            <a:fillRect/>
          </a:stretch>
        </p:blipFill>
        <p:spPr>
          <a:xfrm>
            <a:off x="6477000" y="266807"/>
            <a:ext cx="2286000" cy="306845"/>
          </a:xfrm>
          <a:prstGeom prst="rect">
            <a:avLst/>
          </a:prstGeom>
        </p:spPr>
      </p:pic>
      <p:pic>
        <p:nvPicPr>
          <p:cNvPr id="3" name="Picture 2">
            <a:extLst>
              <a:ext uri="{FF2B5EF4-FFF2-40B4-BE49-F238E27FC236}">
                <a16:creationId xmlns:a16="http://schemas.microsoft.com/office/drawing/2014/main" id="{38F5DAAF-C449-A71E-013D-4BACCAB8A06D}"/>
              </a:ext>
            </a:extLst>
          </p:cNvPr>
          <p:cNvPicPr>
            <a:picLocks noChangeAspect="1"/>
          </p:cNvPicPr>
          <p:nvPr/>
        </p:nvPicPr>
        <p:blipFill>
          <a:blip r:embed="rId3"/>
          <a:stretch>
            <a:fillRect/>
          </a:stretch>
        </p:blipFill>
        <p:spPr>
          <a:xfrm>
            <a:off x="1676400" y="1671637"/>
            <a:ext cx="5642882" cy="2486025"/>
          </a:xfrm>
          <a:prstGeom prst="rect">
            <a:avLst/>
          </a:prstGeom>
        </p:spPr>
      </p:pic>
      <p:pic>
        <p:nvPicPr>
          <p:cNvPr id="6" name="Picture 5">
            <a:extLst>
              <a:ext uri="{FF2B5EF4-FFF2-40B4-BE49-F238E27FC236}">
                <a16:creationId xmlns:a16="http://schemas.microsoft.com/office/drawing/2014/main" id="{48B4444C-1EC0-12B6-C8F4-A843DC4894BD}"/>
              </a:ext>
            </a:extLst>
          </p:cNvPr>
          <p:cNvPicPr>
            <a:picLocks noChangeAspect="1"/>
          </p:cNvPicPr>
          <p:nvPr/>
        </p:nvPicPr>
        <p:blipFill>
          <a:blip r:embed="rId3"/>
          <a:stretch>
            <a:fillRect/>
          </a:stretch>
        </p:blipFill>
        <p:spPr>
          <a:xfrm>
            <a:off x="1676400" y="1671636"/>
            <a:ext cx="5642882" cy="2486025"/>
          </a:xfrm>
          <a:prstGeom prst="rect">
            <a:avLst/>
          </a:prstGeom>
        </p:spPr>
      </p:pic>
    </p:spTree>
    <p:extLst>
      <p:ext uri="{BB962C8B-B14F-4D97-AF65-F5344CB8AC3E}">
        <p14:creationId xmlns:p14="http://schemas.microsoft.com/office/powerpoint/2010/main" val="194464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0D10A-331B-F1C3-CE9E-FCD7BAF37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22F88-60A2-E4AE-2173-B37EEB434508}"/>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95BAE9CF-0B2D-057F-1465-BF6D0CDAC0A0}"/>
              </a:ext>
            </a:extLst>
          </p:cNvPr>
          <p:cNvGraphicFramePr>
            <a:graphicFrameLocks noGrp="1"/>
          </p:cNvGraphicFramePr>
          <p:nvPr>
            <p:ph idx="1"/>
            <p:extLst>
              <p:ext uri="{D42A27DB-BD31-4B8C-83A1-F6EECF244321}">
                <p14:modId xmlns:p14="http://schemas.microsoft.com/office/powerpoint/2010/main" val="1746392197"/>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2</a:t>
                      </a:r>
                    </a:p>
                  </a:txBody>
                  <a:tcPr/>
                </a:tc>
                <a:tc>
                  <a:txBody>
                    <a:bodyPr/>
                    <a:lstStyle/>
                    <a:p>
                      <a:r>
                        <a:rPr lang="en-US" sz="2000" dirty="0"/>
                        <a:t>0.301</a:t>
                      </a:r>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5CFB6931-2C78-AC45-9F45-168B47086BF0}"/>
              </a:ext>
            </a:extLst>
          </p:cNvPr>
          <p:cNvPicPr>
            <a:picLocks noChangeAspect="1"/>
          </p:cNvPicPr>
          <p:nvPr/>
        </p:nvPicPr>
        <p:blipFill>
          <a:blip r:embed="rId3"/>
          <a:srcRect r="40064" b="81739"/>
          <a:stretch>
            <a:fillRect/>
          </a:stretch>
        </p:blipFill>
        <p:spPr>
          <a:xfrm>
            <a:off x="6477000" y="266807"/>
            <a:ext cx="2286000" cy="306845"/>
          </a:xfrm>
          <a:prstGeom prst="rect">
            <a:avLst/>
          </a:prstGeom>
        </p:spPr>
      </p:pic>
    </p:spTree>
    <p:extLst>
      <p:ext uri="{BB962C8B-B14F-4D97-AF65-F5344CB8AC3E}">
        <p14:creationId xmlns:p14="http://schemas.microsoft.com/office/powerpoint/2010/main" val="27541645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D1F29-0122-219E-71E8-412E2460E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9D33F-92E2-DEBF-C449-5335E07E2858}"/>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A87CF643-270B-3480-CE7F-FCF50FB3197B}"/>
              </a:ext>
            </a:extLst>
          </p:cNvPr>
          <p:cNvGraphicFramePr>
            <a:graphicFrameLocks noGrp="1"/>
          </p:cNvGraphicFramePr>
          <p:nvPr>
            <p:ph idx="1"/>
            <p:extLst>
              <p:ext uri="{D42A27DB-BD31-4B8C-83A1-F6EECF244321}">
                <p14:modId xmlns:p14="http://schemas.microsoft.com/office/powerpoint/2010/main" val="1600452676"/>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endParaRPr lang="en-US" sz="2000" dirty="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2</a:t>
                      </a:r>
                    </a:p>
                  </a:txBody>
                  <a:tcPr/>
                </a:tc>
                <a:tc>
                  <a:txBody>
                    <a:bodyPr/>
                    <a:lstStyle/>
                    <a:p>
                      <a:r>
                        <a:rPr lang="en-US" sz="2000" dirty="0"/>
                        <a:t>0.301</a:t>
                      </a:r>
                    </a:p>
                  </a:txBody>
                  <a:tcPr/>
                </a:tc>
                <a:tc>
                  <a:txBody>
                    <a:bodyPr/>
                    <a:lstStyle/>
                    <a:p>
                      <a:r>
                        <a:rPr lang="en-US" sz="2000" dirty="0"/>
                        <a:t>0.301</a:t>
                      </a:r>
                    </a:p>
                  </a:txBody>
                  <a:tcPr/>
                </a:tc>
                <a:tc>
                  <a:txBody>
                    <a:bodyPr/>
                    <a:lstStyle/>
                    <a:p>
                      <a:endParaRPr lang="en-US" sz="2000" dirty="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E5B22360-6E5E-EC44-61B1-D01D477DB3CA}"/>
              </a:ext>
            </a:extLst>
          </p:cNvPr>
          <p:cNvPicPr>
            <a:picLocks noChangeAspect="1"/>
          </p:cNvPicPr>
          <p:nvPr/>
        </p:nvPicPr>
        <p:blipFill>
          <a:blip r:embed="rId3"/>
          <a:srcRect r="40064" b="81739"/>
          <a:stretch>
            <a:fillRect/>
          </a:stretch>
        </p:blipFill>
        <p:spPr>
          <a:xfrm>
            <a:off x="6477000" y="266807"/>
            <a:ext cx="2286000" cy="306845"/>
          </a:xfrm>
          <a:prstGeom prst="rect">
            <a:avLst/>
          </a:prstGeom>
        </p:spPr>
      </p:pic>
    </p:spTree>
    <p:extLst>
      <p:ext uri="{BB962C8B-B14F-4D97-AF65-F5344CB8AC3E}">
        <p14:creationId xmlns:p14="http://schemas.microsoft.com/office/powerpoint/2010/main" val="24600849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CE4E-FE38-076C-FE38-51B4C0BD0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D5D23-3194-96C1-C783-26EB3313575D}"/>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6744008E-5B39-F361-9AE8-416C39117146}"/>
              </a:ext>
            </a:extLst>
          </p:cNvPr>
          <p:cNvGraphicFramePr>
            <a:graphicFrameLocks noGrp="1"/>
          </p:cNvGraphicFramePr>
          <p:nvPr>
            <p:ph idx="1"/>
            <p:extLst>
              <p:ext uri="{D42A27DB-BD31-4B8C-83A1-F6EECF244321}">
                <p14:modId xmlns:p14="http://schemas.microsoft.com/office/powerpoint/2010/main" val="2177270279"/>
              </p:ext>
            </p:extLst>
          </p:nvPr>
        </p:nvGraphicFramePr>
        <p:xfrm>
          <a:off x="381000" y="1733550"/>
          <a:ext cx="8762999" cy="3078480"/>
        </p:xfrm>
        <a:graphic>
          <a:graphicData uri="http://schemas.openxmlformats.org/drawingml/2006/table">
            <a:tbl>
              <a:tblPr firstRow="1" bandRow="1">
                <a:tableStyleId>{5C22544A-7EE6-4342-B048-85BDC9FD1C3A}</a:tableStyleId>
              </a:tblPr>
              <a:tblGrid>
                <a:gridCol w="1251857">
                  <a:extLst>
                    <a:ext uri="{9D8B030D-6E8A-4147-A177-3AD203B41FA5}">
                      <a16:colId xmlns:a16="http://schemas.microsoft.com/office/drawing/2014/main" val="3918242538"/>
                    </a:ext>
                  </a:extLst>
                </a:gridCol>
                <a:gridCol w="881743">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838200">
                  <a:extLst>
                    <a:ext uri="{9D8B030D-6E8A-4147-A177-3AD203B41FA5}">
                      <a16:colId xmlns:a16="http://schemas.microsoft.com/office/drawing/2014/main" val="543859052"/>
                    </a:ext>
                  </a:extLst>
                </a:gridCol>
                <a:gridCol w="1600200">
                  <a:extLst>
                    <a:ext uri="{9D8B030D-6E8A-4147-A177-3AD203B41FA5}">
                      <a16:colId xmlns:a16="http://schemas.microsoft.com/office/drawing/2014/main" val="1844076336"/>
                    </a:ext>
                  </a:extLst>
                </a:gridCol>
                <a:gridCol w="1219200">
                  <a:extLst>
                    <a:ext uri="{9D8B030D-6E8A-4147-A177-3AD203B41FA5}">
                      <a16:colId xmlns:a16="http://schemas.microsoft.com/office/drawing/2014/main" val="3514329399"/>
                    </a:ext>
                  </a:extLst>
                </a:gridCol>
                <a:gridCol w="1752599">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a:t>Count</a:t>
                      </a:r>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r>
                        <a:rPr lang="en-US" sz="2000" dirty="0"/>
                        <a:t>0.383</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1" dirty="0"/>
                        <a:t>love</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2</a:t>
                      </a:r>
                    </a:p>
                  </a:txBody>
                  <a:tcPr/>
                </a:tc>
                <a:tc>
                  <a:txBody>
                    <a:bodyPr/>
                    <a:lstStyle/>
                    <a:p>
                      <a:r>
                        <a:rPr lang="en-US" sz="2000" dirty="0"/>
                        <a:t>0.301</a:t>
                      </a:r>
                    </a:p>
                  </a:txBody>
                  <a:tcPr/>
                </a:tc>
                <a:tc>
                  <a:txBody>
                    <a:bodyPr/>
                    <a:lstStyle/>
                    <a:p>
                      <a:r>
                        <a:rPr lang="en-US" sz="2000" dirty="0"/>
                        <a:t>0.301</a:t>
                      </a:r>
                    </a:p>
                  </a:txBody>
                  <a:tcPr/>
                </a:tc>
                <a:tc>
                  <a:txBody>
                    <a:bodyPr/>
                    <a:lstStyle/>
                    <a:p>
                      <a:r>
                        <a:rPr lang="en-US" sz="2000" dirty="0"/>
                        <a:t>0.924</a:t>
                      </a:r>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dirty="0">
                          <a:solidFill>
                            <a:schemeClr val="bg1">
                              <a:lumMod val="50000"/>
                            </a:schemeClr>
                          </a:solidFill>
                        </a:rPr>
                        <a:t>sorrow</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EA42790A-4EB4-82FC-03B3-DCCDEC846DB7}"/>
              </a:ext>
            </a:extLst>
          </p:cNvPr>
          <p:cNvPicPr>
            <a:picLocks noChangeAspect="1"/>
          </p:cNvPicPr>
          <p:nvPr/>
        </p:nvPicPr>
        <p:blipFill>
          <a:blip r:embed="rId2"/>
          <a:srcRect r="40064" b="81739"/>
          <a:stretch>
            <a:fillRect/>
          </a:stretch>
        </p:blipFill>
        <p:spPr>
          <a:xfrm>
            <a:off x="6477000" y="266807"/>
            <a:ext cx="2286000" cy="306845"/>
          </a:xfrm>
          <a:prstGeom prst="rect">
            <a:avLst/>
          </a:prstGeom>
        </p:spPr>
      </p:pic>
      <p:sp>
        <p:nvSpPr>
          <p:cNvPr id="6" name="TextBox 5">
            <a:extLst>
              <a:ext uri="{FF2B5EF4-FFF2-40B4-BE49-F238E27FC236}">
                <a16:creationId xmlns:a16="http://schemas.microsoft.com/office/drawing/2014/main" id="{5160092C-4F76-3F8E-9B8F-1AE1A5D292CC}"/>
              </a:ext>
            </a:extLst>
          </p:cNvPr>
          <p:cNvSpPr txBox="1"/>
          <p:nvPr/>
        </p:nvSpPr>
        <p:spPr>
          <a:xfrm>
            <a:off x="1828800" y="1035992"/>
            <a:ext cx="4427815" cy="461665"/>
          </a:xfrm>
          <a:prstGeom prst="rect">
            <a:avLst/>
          </a:prstGeom>
          <a:noFill/>
        </p:spPr>
        <p:txBody>
          <a:bodyPr wrap="none" rtlCol="0">
            <a:spAutoFit/>
          </a:bodyPr>
          <a:lstStyle/>
          <a:p>
            <a:r>
              <a:rPr lang="en-US" dirty="0"/>
              <a:t>|q| = √(.125</a:t>
            </a:r>
            <a:r>
              <a:rPr lang="en-US" baseline="30000" dirty="0"/>
              <a:t>2</a:t>
            </a:r>
            <a:r>
              <a:rPr lang="en-US" dirty="0"/>
              <a:t> + .301</a:t>
            </a:r>
            <a:r>
              <a:rPr lang="en-US" baseline="30000" dirty="0"/>
              <a:t>2</a:t>
            </a:r>
            <a:r>
              <a:rPr lang="en-US" dirty="0"/>
              <a:t>) = .325</a:t>
            </a:r>
          </a:p>
        </p:txBody>
      </p:sp>
      <p:sp>
        <p:nvSpPr>
          <p:cNvPr id="8" name="TextBox 7">
            <a:extLst>
              <a:ext uri="{FF2B5EF4-FFF2-40B4-BE49-F238E27FC236}">
                <a16:creationId xmlns:a16="http://schemas.microsoft.com/office/drawing/2014/main" id="{489B5950-064C-5DFB-639A-2D0ACC7A8183}"/>
              </a:ext>
            </a:extLst>
          </p:cNvPr>
          <p:cNvSpPr txBox="1"/>
          <p:nvPr/>
        </p:nvSpPr>
        <p:spPr>
          <a:xfrm>
            <a:off x="6670462" y="1045438"/>
            <a:ext cx="1890261" cy="461665"/>
          </a:xfrm>
          <a:prstGeom prst="rect">
            <a:avLst/>
          </a:prstGeom>
          <a:noFill/>
        </p:spPr>
        <p:txBody>
          <a:bodyPr wrap="none" rtlCol="0">
            <a:spAutoFit/>
          </a:bodyPr>
          <a:lstStyle/>
          <a:p>
            <a:r>
              <a:rPr lang="en-US" dirty="0"/>
              <a:t>.125/.325=</a:t>
            </a:r>
          </a:p>
        </p:txBody>
      </p:sp>
    </p:spTree>
    <p:extLst>
      <p:ext uri="{BB962C8B-B14F-4D97-AF65-F5344CB8AC3E}">
        <p14:creationId xmlns:p14="http://schemas.microsoft.com/office/powerpoint/2010/main" val="199952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A93D-A2F0-27A8-7AE8-92EAE82C96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C438C-30C4-0FE2-0735-6ED074EA8ABF}"/>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8B8BF74B-0313-77C2-4333-99C4BC9BE5F1}"/>
              </a:ext>
            </a:extLst>
          </p:cNvPr>
          <p:cNvGraphicFramePr>
            <a:graphicFrameLocks noGrp="1"/>
          </p:cNvGraphicFramePr>
          <p:nvPr>
            <p:ph idx="1"/>
            <p:extLst>
              <p:ext uri="{D42A27DB-BD31-4B8C-83A1-F6EECF244321}">
                <p14:modId xmlns:p14="http://schemas.microsoft.com/office/powerpoint/2010/main" val="1890933297"/>
              </p:ext>
            </p:extLst>
          </p:nvPr>
        </p:nvGraphicFramePr>
        <p:xfrm>
          <a:off x="381001" y="1733550"/>
          <a:ext cx="7162799" cy="3078480"/>
        </p:xfrm>
        <a:graphic>
          <a:graphicData uri="http://schemas.openxmlformats.org/drawingml/2006/table">
            <a:tbl>
              <a:tblPr firstRow="1" bandRow="1">
                <a:tableStyleId>{5C22544A-7EE6-4342-B048-85BDC9FD1C3A}</a:tableStyleId>
              </a:tblPr>
              <a:tblGrid>
                <a:gridCol w="951378">
                  <a:extLst>
                    <a:ext uri="{9D8B030D-6E8A-4147-A177-3AD203B41FA5}">
                      <a16:colId xmlns:a16="http://schemas.microsoft.com/office/drawing/2014/main" val="3918242538"/>
                    </a:ext>
                  </a:extLst>
                </a:gridCol>
                <a:gridCol w="648821">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4572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err="1"/>
                        <a:t>Cnt</a:t>
                      </a:r>
                      <a:endParaRPr lang="en-US" sz="2000" dirty="0"/>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endParaRPr lang="en-US" sz="2000" dirty="0"/>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0" dirty="0">
                          <a:solidFill>
                            <a:schemeClr val="bg1">
                              <a:lumMod val="50000"/>
                            </a:schemeClr>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37084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r>
                        <a:rPr lang="en-US" sz="2000" dirty="0"/>
                        <a:t>1</a:t>
                      </a:r>
                    </a:p>
                  </a:txBody>
                  <a:tcPr/>
                </a:tc>
                <a:tc>
                  <a:txBody>
                    <a:bodyPr/>
                    <a:lstStyle/>
                    <a:p>
                      <a:r>
                        <a:rPr lang="en-US" sz="2000" dirty="0"/>
                        <a:t>1</a:t>
                      </a:r>
                    </a:p>
                  </a:txBody>
                  <a:tcPr/>
                </a:tc>
                <a:tc>
                  <a:txBody>
                    <a:bodyPr/>
                    <a:lstStyle/>
                    <a:p>
                      <a:r>
                        <a:rPr lang="en-US" sz="2000" dirty="0"/>
                        <a:t>0.602</a:t>
                      </a:r>
                    </a:p>
                  </a:txBody>
                  <a:tcPr/>
                </a:tc>
                <a:tc>
                  <a:txBody>
                    <a:bodyPr/>
                    <a:lstStyle/>
                    <a:p>
                      <a:r>
                        <a:rPr lang="en-US" sz="2000" dirty="0"/>
                        <a:t>0.602</a:t>
                      </a:r>
                    </a:p>
                  </a:txBody>
                  <a:tcPr/>
                </a:tc>
                <a:tc>
                  <a:txBody>
                    <a:bodyPr/>
                    <a:lstStyle/>
                    <a:p>
                      <a:endParaRPr lang="en-US" sz="2000" dirty="0"/>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pic>
        <p:nvPicPr>
          <p:cNvPr id="6" name="Picture 5">
            <a:extLst>
              <a:ext uri="{FF2B5EF4-FFF2-40B4-BE49-F238E27FC236}">
                <a16:creationId xmlns:a16="http://schemas.microsoft.com/office/drawing/2014/main" id="{8408E1EA-0AF9-6ED9-F988-79AF93E8CC41}"/>
              </a:ext>
            </a:extLst>
          </p:cNvPr>
          <p:cNvPicPr>
            <a:picLocks noChangeAspect="1"/>
          </p:cNvPicPr>
          <p:nvPr/>
        </p:nvPicPr>
        <p:blipFill>
          <a:blip r:embed="rId2"/>
          <a:srcRect t="40699" b="36515"/>
          <a:stretch>
            <a:fillRect/>
          </a:stretch>
        </p:blipFill>
        <p:spPr>
          <a:xfrm>
            <a:off x="5715000" y="264814"/>
            <a:ext cx="3814082" cy="382885"/>
          </a:xfrm>
          <a:prstGeom prst="rect">
            <a:avLst/>
          </a:prstGeom>
        </p:spPr>
      </p:pic>
    </p:spTree>
    <p:extLst>
      <p:ext uri="{BB962C8B-B14F-4D97-AF65-F5344CB8AC3E}">
        <p14:creationId xmlns:p14="http://schemas.microsoft.com/office/powerpoint/2010/main" val="4142140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E4565-9887-1A8C-1993-6DDB2545D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BA17-D512-8F30-8852-BCE74BB5328D}"/>
              </a:ext>
            </a:extLst>
          </p:cNvPr>
          <p:cNvSpPr>
            <a:spLocks noGrp="1"/>
          </p:cNvSpPr>
          <p:nvPr>
            <p:ph type="title"/>
          </p:nvPr>
        </p:nvSpPr>
        <p:spPr/>
        <p:txBody>
          <a:bodyPr/>
          <a:lstStyle/>
          <a:p>
            <a:r>
              <a:rPr lang="en-US" dirty="0"/>
              <a:t>TF-IDF nano-example</a:t>
            </a:r>
          </a:p>
        </p:txBody>
      </p:sp>
      <p:graphicFrame>
        <p:nvGraphicFramePr>
          <p:cNvPr id="5" name="Content Placeholder 4">
            <a:extLst>
              <a:ext uri="{FF2B5EF4-FFF2-40B4-BE49-F238E27FC236}">
                <a16:creationId xmlns:a16="http://schemas.microsoft.com/office/drawing/2014/main" id="{76DD3DF4-75EA-0CC4-6678-72F3548E54B0}"/>
              </a:ext>
            </a:extLst>
          </p:cNvPr>
          <p:cNvGraphicFramePr>
            <a:graphicFrameLocks noGrp="1"/>
          </p:cNvGraphicFramePr>
          <p:nvPr>
            <p:ph idx="1"/>
            <p:extLst>
              <p:ext uri="{D42A27DB-BD31-4B8C-83A1-F6EECF244321}">
                <p14:modId xmlns:p14="http://schemas.microsoft.com/office/powerpoint/2010/main" val="508460130"/>
              </p:ext>
            </p:extLst>
          </p:nvPr>
        </p:nvGraphicFramePr>
        <p:xfrm>
          <a:off x="381001" y="1733550"/>
          <a:ext cx="7162799" cy="3078480"/>
        </p:xfrm>
        <a:graphic>
          <a:graphicData uri="http://schemas.openxmlformats.org/drawingml/2006/table">
            <a:tbl>
              <a:tblPr firstRow="1" bandRow="1">
                <a:tableStyleId>{5C22544A-7EE6-4342-B048-85BDC9FD1C3A}</a:tableStyleId>
              </a:tblPr>
              <a:tblGrid>
                <a:gridCol w="951378">
                  <a:extLst>
                    <a:ext uri="{9D8B030D-6E8A-4147-A177-3AD203B41FA5}">
                      <a16:colId xmlns:a16="http://schemas.microsoft.com/office/drawing/2014/main" val="3918242538"/>
                    </a:ext>
                  </a:extLst>
                </a:gridCol>
                <a:gridCol w="648821">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4572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err="1"/>
                        <a:t>Cnt</a:t>
                      </a:r>
                      <a:endParaRPr lang="en-US" sz="2000" dirty="0"/>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r>
                        <a:rPr lang="en-US" sz="2000" dirty="0"/>
                        <a:t>0.203</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45786916"/>
                  </a:ext>
                </a:extLst>
              </a:tr>
              <a:tr h="370840">
                <a:tc>
                  <a:txBody>
                    <a:bodyPr/>
                    <a:lstStyle/>
                    <a:p>
                      <a:r>
                        <a:rPr lang="en-US" sz="2000" b="0" dirty="0">
                          <a:solidFill>
                            <a:schemeClr val="bg1">
                              <a:lumMod val="50000"/>
                            </a:schemeClr>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577950514"/>
                  </a:ext>
                </a:extLst>
              </a:tr>
              <a:tr h="12700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r>
                        <a:rPr lang="en-US" sz="2000" dirty="0"/>
                        <a:t>1</a:t>
                      </a:r>
                    </a:p>
                  </a:txBody>
                  <a:tcPr/>
                </a:tc>
                <a:tc>
                  <a:txBody>
                    <a:bodyPr/>
                    <a:lstStyle/>
                    <a:p>
                      <a:r>
                        <a:rPr lang="en-US" sz="2000" dirty="0"/>
                        <a:t>1</a:t>
                      </a:r>
                    </a:p>
                  </a:txBody>
                  <a:tcPr/>
                </a:tc>
                <a:tc>
                  <a:txBody>
                    <a:bodyPr/>
                    <a:lstStyle/>
                    <a:p>
                      <a:r>
                        <a:rPr lang="en-US" sz="2000" dirty="0"/>
                        <a:t>0.602</a:t>
                      </a:r>
                    </a:p>
                  </a:txBody>
                  <a:tcPr/>
                </a:tc>
                <a:tc>
                  <a:txBody>
                    <a:bodyPr/>
                    <a:lstStyle/>
                    <a:p>
                      <a:r>
                        <a:rPr lang="en-US" sz="2000" dirty="0"/>
                        <a:t>0.602</a:t>
                      </a:r>
                    </a:p>
                  </a:txBody>
                  <a:tcPr/>
                </a:tc>
                <a:tc>
                  <a:txBody>
                    <a:bodyPr/>
                    <a:lstStyle/>
                    <a:p>
                      <a:r>
                        <a:rPr lang="en-US" sz="2000" dirty="0"/>
                        <a:t>0.979</a:t>
                      </a:r>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dirty="0"/>
                    </a:p>
                  </a:txBody>
                  <a:tcPr/>
                </a:tc>
                <a:extLst>
                  <a:ext uri="{0D108BD9-81ED-4DB2-BD59-A6C34878D82A}">
                    <a16:rowId xmlns:a16="http://schemas.microsoft.com/office/drawing/2014/main" val="4008507250"/>
                  </a:ext>
                </a:extLst>
              </a:tr>
            </a:tbl>
          </a:graphicData>
        </a:graphic>
      </p:graphicFrame>
      <p:sp>
        <p:nvSpPr>
          <p:cNvPr id="3" name="TextBox 2">
            <a:extLst>
              <a:ext uri="{FF2B5EF4-FFF2-40B4-BE49-F238E27FC236}">
                <a16:creationId xmlns:a16="http://schemas.microsoft.com/office/drawing/2014/main" id="{1A004C1A-82A5-C751-0D88-598688D9F560}"/>
              </a:ext>
            </a:extLst>
          </p:cNvPr>
          <p:cNvSpPr txBox="1"/>
          <p:nvPr/>
        </p:nvSpPr>
        <p:spPr>
          <a:xfrm>
            <a:off x="2895600" y="1259184"/>
            <a:ext cx="4621778" cy="461665"/>
          </a:xfrm>
          <a:prstGeom prst="rect">
            <a:avLst/>
          </a:prstGeom>
          <a:noFill/>
        </p:spPr>
        <p:txBody>
          <a:bodyPr wrap="none" rtlCol="0">
            <a:spAutoFit/>
          </a:bodyPr>
          <a:lstStyle/>
          <a:p>
            <a:r>
              <a:rPr lang="en-US" dirty="0"/>
              <a:t>|d</a:t>
            </a:r>
            <a:r>
              <a:rPr lang="en-US" baseline="-25000" dirty="0"/>
              <a:t>2</a:t>
            </a:r>
            <a:r>
              <a:rPr lang="en-US" dirty="0"/>
              <a:t>| = √(.125</a:t>
            </a:r>
            <a:r>
              <a:rPr lang="en-US" baseline="30000" dirty="0"/>
              <a:t>2</a:t>
            </a:r>
            <a:r>
              <a:rPr lang="en-US" dirty="0"/>
              <a:t> + .602</a:t>
            </a:r>
            <a:r>
              <a:rPr lang="en-US" baseline="30000" dirty="0"/>
              <a:t>2</a:t>
            </a:r>
            <a:r>
              <a:rPr lang="en-US" dirty="0"/>
              <a:t>) = .615</a:t>
            </a:r>
          </a:p>
        </p:txBody>
      </p:sp>
      <p:pic>
        <p:nvPicPr>
          <p:cNvPr id="6" name="Picture 5">
            <a:extLst>
              <a:ext uri="{FF2B5EF4-FFF2-40B4-BE49-F238E27FC236}">
                <a16:creationId xmlns:a16="http://schemas.microsoft.com/office/drawing/2014/main" id="{0462F676-BD5C-0FFD-7C50-EF5292019B20}"/>
              </a:ext>
            </a:extLst>
          </p:cNvPr>
          <p:cNvPicPr>
            <a:picLocks noChangeAspect="1"/>
          </p:cNvPicPr>
          <p:nvPr/>
        </p:nvPicPr>
        <p:blipFill>
          <a:blip r:embed="rId3"/>
          <a:srcRect t="40699" b="36515"/>
          <a:stretch>
            <a:fillRect/>
          </a:stretch>
        </p:blipFill>
        <p:spPr>
          <a:xfrm>
            <a:off x="5715000" y="264814"/>
            <a:ext cx="3814082" cy="382885"/>
          </a:xfrm>
          <a:prstGeom prst="rect">
            <a:avLst/>
          </a:prstGeom>
        </p:spPr>
      </p:pic>
    </p:spTree>
    <p:extLst>
      <p:ext uri="{BB962C8B-B14F-4D97-AF65-F5344CB8AC3E}">
        <p14:creationId xmlns:p14="http://schemas.microsoft.com/office/powerpoint/2010/main" val="992998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F3E55-B6B2-20BD-FD8F-3DE6F61B5AEE}"/>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1279D3F-FE0D-0D38-74F6-F8E22629FB4D}"/>
              </a:ext>
            </a:extLst>
          </p:cNvPr>
          <p:cNvGraphicFramePr>
            <a:graphicFrameLocks noGrp="1"/>
          </p:cNvGraphicFramePr>
          <p:nvPr>
            <p:ph idx="1"/>
            <p:extLst>
              <p:ext uri="{D42A27DB-BD31-4B8C-83A1-F6EECF244321}">
                <p14:modId xmlns:p14="http://schemas.microsoft.com/office/powerpoint/2010/main" val="3441359139"/>
              </p:ext>
            </p:extLst>
          </p:nvPr>
        </p:nvGraphicFramePr>
        <p:xfrm>
          <a:off x="381001" y="1733550"/>
          <a:ext cx="7162799" cy="3078480"/>
        </p:xfrm>
        <a:graphic>
          <a:graphicData uri="http://schemas.openxmlformats.org/drawingml/2006/table">
            <a:tbl>
              <a:tblPr firstRow="1" bandRow="1">
                <a:tableStyleId>{5C22544A-7EE6-4342-B048-85BDC9FD1C3A}</a:tableStyleId>
              </a:tblPr>
              <a:tblGrid>
                <a:gridCol w="951378">
                  <a:extLst>
                    <a:ext uri="{9D8B030D-6E8A-4147-A177-3AD203B41FA5}">
                      <a16:colId xmlns:a16="http://schemas.microsoft.com/office/drawing/2014/main" val="3918242538"/>
                    </a:ext>
                  </a:extLst>
                </a:gridCol>
                <a:gridCol w="648821">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4572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tblGrid>
              <a:tr h="370840">
                <a:tc>
                  <a:txBody>
                    <a:bodyPr/>
                    <a:lstStyle/>
                    <a:p>
                      <a:r>
                        <a:rPr lang="en-US" sz="2000" dirty="0"/>
                        <a:t>Word</a:t>
                      </a:r>
                    </a:p>
                  </a:txBody>
                  <a:tcPr/>
                </a:tc>
                <a:tc>
                  <a:txBody>
                    <a:bodyPr/>
                    <a:lstStyle/>
                    <a:p>
                      <a:r>
                        <a:rPr lang="en-US" sz="2000" dirty="0" err="1"/>
                        <a:t>Cnt</a:t>
                      </a:r>
                      <a:endParaRPr lang="en-US" sz="2000" dirty="0"/>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r>
                        <a:rPr lang="en-US" sz="2000" dirty="0"/>
                        <a:t>0.203</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r>
                        <a:rPr lang="en-US" sz="2000" dirty="0"/>
                        <a:t>0</a:t>
                      </a:r>
                    </a:p>
                  </a:txBody>
                  <a:tcPr/>
                </a:tc>
                <a:extLst>
                  <a:ext uri="{0D108BD9-81ED-4DB2-BD59-A6C34878D82A}">
                    <a16:rowId xmlns:a16="http://schemas.microsoft.com/office/drawing/2014/main" val="2645786916"/>
                  </a:ext>
                </a:extLst>
              </a:tr>
              <a:tr h="370840">
                <a:tc>
                  <a:txBody>
                    <a:bodyPr/>
                    <a:lstStyle/>
                    <a:p>
                      <a:r>
                        <a:rPr lang="en-US" sz="2000" b="0" dirty="0">
                          <a:solidFill>
                            <a:schemeClr val="bg1">
                              <a:lumMod val="50000"/>
                            </a:schemeClr>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r>
                        <a:rPr lang="en-US" sz="2000" dirty="0"/>
                        <a:t>0</a:t>
                      </a:r>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r>
                        <a:rPr lang="en-US" sz="2000" dirty="0"/>
                        <a:t>0</a:t>
                      </a:r>
                    </a:p>
                  </a:txBody>
                  <a:tcPr/>
                </a:tc>
                <a:extLst>
                  <a:ext uri="{0D108BD9-81ED-4DB2-BD59-A6C34878D82A}">
                    <a16:rowId xmlns:a16="http://schemas.microsoft.com/office/drawing/2014/main" val="3577950514"/>
                  </a:ext>
                </a:extLst>
              </a:tr>
              <a:tr h="37084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r>
                        <a:rPr lang="en-US" sz="2000" dirty="0"/>
                        <a:t>1</a:t>
                      </a:r>
                    </a:p>
                  </a:txBody>
                  <a:tcPr/>
                </a:tc>
                <a:tc>
                  <a:txBody>
                    <a:bodyPr/>
                    <a:lstStyle/>
                    <a:p>
                      <a:r>
                        <a:rPr lang="en-US" sz="2000" dirty="0"/>
                        <a:t>1</a:t>
                      </a:r>
                    </a:p>
                  </a:txBody>
                  <a:tcPr/>
                </a:tc>
                <a:tc>
                  <a:txBody>
                    <a:bodyPr/>
                    <a:lstStyle/>
                    <a:p>
                      <a:r>
                        <a:rPr lang="en-US" sz="2000" dirty="0"/>
                        <a:t>0.602</a:t>
                      </a:r>
                    </a:p>
                  </a:txBody>
                  <a:tcPr/>
                </a:tc>
                <a:tc>
                  <a:txBody>
                    <a:bodyPr/>
                    <a:lstStyle/>
                    <a:p>
                      <a:r>
                        <a:rPr lang="en-US" sz="2000" dirty="0"/>
                        <a:t>0.602</a:t>
                      </a:r>
                    </a:p>
                  </a:txBody>
                  <a:tcPr/>
                </a:tc>
                <a:tc>
                  <a:txBody>
                    <a:bodyPr/>
                    <a:lstStyle/>
                    <a:p>
                      <a:r>
                        <a:rPr lang="en-US" sz="2000" dirty="0"/>
                        <a:t>0.979</a:t>
                      </a:r>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dirty="0"/>
                    </a:p>
                  </a:txBody>
                  <a:tcPr/>
                </a:tc>
                <a:tc>
                  <a:txBody>
                    <a:bodyPr/>
                    <a:lstStyle/>
                    <a:p>
                      <a:r>
                        <a:rPr lang="en-US" sz="2000" dirty="0"/>
                        <a:t>0</a:t>
                      </a:r>
                    </a:p>
                  </a:txBody>
                  <a:tcPr/>
                </a:tc>
                <a:extLst>
                  <a:ext uri="{0D108BD9-81ED-4DB2-BD59-A6C34878D82A}">
                    <a16:rowId xmlns:a16="http://schemas.microsoft.com/office/drawing/2014/main" val="4008507250"/>
                  </a:ext>
                </a:extLst>
              </a:tr>
            </a:tbl>
          </a:graphicData>
        </a:graphic>
      </p:graphicFrame>
      <p:pic>
        <p:nvPicPr>
          <p:cNvPr id="4" name="Picture 3">
            <a:extLst>
              <a:ext uri="{FF2B5EF4-FFF2-40B4-BE49-F238E27FC236}">
                <a16:creationId xmlns:a16="http://schemas.microsoft.com/office/drawing/2014/main" id="{1E2DA526-4A6D-DA5C-1ED1-38E97950FD46}"/>
              </a:ext>
            </a:extLst>
          </p:cNvPr>
          <p:cNvPicPr>
            <a:picLocks noChangeAspect="1"/>
          </p:cNvPicPr>
          <p:nvPr/>
        </p:nvPicPr>
        <p:blipFill>
          <a:blip r:embed="rId3"/>
          <a:srcRect t="40699" b="36515"/>
          <a:stretch>
            <a:fillRect/>
          </a:stretch>
        </p:blipFill>
        <p:spPr>
          <a:xfrm>
            <a:off x="3628119" y="209550"/>
            <a:ext cx="3814082" cy="382885"/>
          </a:xfrm>
          <a:prstGeom prst="rect">
            <a:avLst/>
          </a:prstGeom>
        </p:spPr>
      </p:pic>
      <p:pic>
        <p:nvPicPr>
          <p:cNvPr id="6" name="Picture 5">
            <a:extLst>
              <a:ext uri="{FF2B5EF4-FFF2-40B4-BE49-F238E27FC236}">
                <a16:creationId xmlns:a16="http://schemas.microsoft.com/office/drawing/2014/main" id="{EF42FD41-5CD3-12C8-CA2E-4EB9D6CB62BD}"/>
              </a:ext>
            </a:extLst>
          </p:cNvPr>
          <p:cNvPicPr>
            <a:picLocks noChangeAspect="1"/>
          </p:cNvPicPr>
          <p:nvPr/>
        </p:nvPicPr>
        <p:blipFill>
          <a:blip r:embed="rId3"/>
          <a:srcRect r="40064" b="81739"/>
          <a:stretch>
            <a:fillRect/>
          </a:stretch>
        </p:blipFill>
        <p:spPr>
          <a:xfrm>
            <a:off x="884919" y="247571"/>
            <a:ext cx="2286000" cy="306845"/>
          </a:xfrm>
          <a:prstGeom prst="rect">
            <a:avLst/>
          </a:prstGeom>
        </p:spPr>
      </p:pic>
      <p:sp>
        <p:nvSpPr>
          <p:cNvPr id="7" name="TextBox 6">
            <a:extLst>
              <a:ext uri="{FF2B5EF4-FFF2-40B4-BE49-F238E27FC236}">
                <a16:creationId xmlns:a16="http://schemas.microsoft.com/office/drawing/2014/main" id="{1001A68E-9112-4BEF-D6B3-2FE0B0FB9EE4}"/>
              </a:ext>
            </a:extLst>
          </p:cNvPr>
          <p:cNvSpPr txBox="1"/>
          <p:nvPr/>
        </p:nvSpPr>
        <p:spPr>
          <a:xfrm>
            <a:off x="3258294" y="141662"/>
            <a:ext cx="282450" cy="461665"/>
          </a:xfrm>
          <a:prstGeom prst="rect">
            <a:avLst/>
          </a:prstGeom>
          <a:noFill/>
        </p:spPr>
        <p:txBody>
          <a:bodyPr wrap="none" rtlCol="0">
            <a:spAutoFit/>
          </a:bodyPr>
          <a:lstStyle/>
          <a:p>
            <a:r>
              <a:rPr lang="en-US" dirty="0"/>
              <a:t>.</a:t>
            </a:r>
          </a:p>
        </p:txBody>
      </p:sp>
      <p:sp>
        <p:nvSpPr>
          <p:cNvPr id="8" name="TextBox 7">
            <a:extLst>
              <a:ext uri="{FF2B5EF4-FFF2-40B4-BE49-F238E27FC236}">
                <a16:creationId xmlns:a16="http://schemas.microsoft.com/office/drawing/2014/main" id="{3841277D-2345-0238-805C-CA05EEAD6102}"/>
              </a:ext>
            </a:extLst>
          </p:cNvPr>
          <p:cNvSpPr txBox="1"/>
          <p:nvPr/>
        </p:nvSpPr>
        <p:spPr>
          <a:xfrm>
            <a:off x="2705143" y="962061"/>
            <a:ext cx="3733714" cy="461665"/>
          </a:xfrm>
          <a:prstGeom prst="rect">
            <a:avLst/>
          </a:prstGeom>
          <a:noFill/>
        </p:spPr>
        <p:txBody>
          <a:bodyPr wrap="none" rtlCol="0">
            <a:spAutoFit/>
          </a:bodyPr>
          <a:lstStyle/>
          <a:p>
            <a:r>
              <a:rPr lang="en-US" dirty="0"/>
              <a:t>0.203 * 0.383 = </a:t>
            </a:r>
            <a:r>
              <a:rPr lang="en-US" b="1" dirty="0"/>
              <a:t>0.0779</a:t>
            </a:r>
          </a:p>
        </p:txBody>
      </p:sp>
      <p:sp>
        <p:nvSpPr>
          <p:cNvPr id="10" name="TextBox 9">
            <a:extLst>
              <a:ext uri="{FF2B5EF4-FFF2-40B4-BE49-F238E27FC236}">
                <a16:creationId xmlns:a16="http://schemas.microsoft.com/office/drawing/2014/main" id="{98AC01CE-5563-FE82-6D1C-57DAFBEAF91E}"/>
              </a:ext>
            </a:extLst>
          </p:cNvPr>
          <p:cNvSpPr txBox="1"/>
          <p:nvPr/>
        </p:nvSpPr>
        <p:spPr>
          <a:xfrm>
            <a:off x="2860591" y="1536700"/>
            <a:ext cx="282450" cy="830997"/>
          </a:xfrm>
          <a:prstGeom prst="rect">
            <a:avLst/>
          </a:prstGeom>
          <a:noFill/>
        </p:spPr>
        <p:txBody>
          <a:bodyPr wrap="none" rtlCol="0">
            <a:spAutoFit/>
          </a:bodyPr>
          <a:lstStyle/>
          <a:p>
            <a:r>
              <a:rPr lang="en-US" dirty="0"/>
              <a:t>.</a:t>
            </a:r>
          </a:p>
          <a:p>
            <a:endParaRPr lang="en-US" dirty="0"/>
          </a:p>
        </p:txBody>
      </p:sp>
      <p:graphicFrame>
        <p:nvGraphicFramePr>
          <p:cNvPr id="18" name="Content Placeholder 4">
            <a:extLst>
              <a:ext uri="{FF2B5EF4-FFF2-40B4-BE49-F238E27FC236}">
                <a16:creationId xmlns:a16="http://schemas.microsoft.com/office/drawing/2014/main" id="{57057415-23A6-5F94-A42D-D35E0CB08336}"/>
              </a:ext>
            </a:extLst>
          </p:cNvPr>
          <p:cNvGraphicFramePr>
            <a:graphicFrameLocks/>
          </p:cNvGraphicFramePr>
          <p:nvPr>
            <p:extLst>
              <p:ext uri="{D42A27DB-BD31-4B8C-83A1-F6EECF244321}">
                <p14:modId xmlns:p14="http://schemas.microsoft.com/office/powerpoint/2010/main" val="2389946048"/>
              </p:ext>
            </p:extLst>
          </p:nvPr>
        </p:nvGraphicFramePr>
        <p:xfrm>
          <a:off x="381001" y="1733550"/>
          <a:ext cx="8153400" cy="3078480"/>
        </p:xfrm>
        <a:graphic>
          <a:graphicData uri="http://schemas.openxmlformats.org/drawingml/2006/table">
            <a:tbl>
              <a:tblPr firstRow="1" bandRow="1">
                <a:tableStyleId>{5C22544A-7EE6-4342-B048-85BDC9FD1C3A}</a:tableStyleId>
              </a:tblPr>
              <a:tblGrid>
                <a:gridCol w="951378">
                  <a:extLst>
                    <a:ext uri="{9D8B030D-6E8A-4147-A177-3AD203B41FA5}">
                      <a16:colId xmlns:a16="http://schemas.microsoft.com/office/drawing/2014/main" val="3918242538"/>
                    </a:ext>
                  </a:extLst>
                </a:gridCol>
                <a:gridCol w="648821">
                  <a:extLst>
                    <a:ext uri="{9D8B030D-6E8A-4147-A177-3AD203B41FA5}">
                      <a16:colId xmlns:a16="http://schemas.microsoft.com/office/drawing/2014/main" val="2169073671"/>
                    </a:ext>
                  </a:extLst>
                </a:gridCol>
                <a:gridCol w="1219200">
                  <a:extLst>
                    <a:ext uri="{9D8B030D-6E8A-4147-A177-3AD203B41FA5}">
                      <a16:colId xmlns:a16="http://schemas.microsoft.com/office/drawing/2014/main" val="2789002105"/>
                    </a:ext>
                  </a:extLst>
                </a:gridCol>
                <a:gridCol w="457200">
                  <a:extLst>
                    <a:ext uri="{9D8B030D-6E8A-4147-A177-3AD203B41FA5}">
                      <a16:colId xmlns:a16="http://schemas.microsoft.com/office/drawing/2014/main" val="543859052"/>
                    </a:ext>
                  </a:extLst>
                </a:gridCol>
                <a:gridCol w="1295400">
                  <a:extLst>
                    <a:ext uri="{9D8B030D-6E8A-4147-A177-3AD203B41FA5}">
                      <a16:colId xmlns:a16="http://schemas.microsoft.com/office/drawing/2014/main" val="1844076336"/>
                    </a:ext>
                  </a:extLst>
                </a:gridCol>
                <a:gridCol w="1066800">
                  <a:extLst>
                    <a:ext uri="{9D8B030D-6E8A-4147-A177-3AD203B41FA5}">
                      <a16:colId xmlns:a16="http://schemas.microsoft.com/office/drawing/2014/main" val="3514329399"/>
                    </a:ext>
                  </a:extLst>
                </a:gridCol>
                <a:gridCol w="1524000">
                  <a:extLst>
                    <a:ext uri="{9D8B030D-6E8A-4147-A177-3AD203B41FA5}">
                      <a16:colId xmlns:a16="http://schemas.microsoft.com/office/drawing/2014/main" val="3027676027"/>
                    </a:ext>
                  </a:extLst>
                </a:gridCol>
                <a:gridCol w="990601">
                  <a:extLst>
                    <a:ext uri="{9D8B030D-6E8A-4147-A177-3AD203B41FA5}">
                      <a16:colId xmlns:a16="http://schemas.microsoft.com/office/drawing/2014/main" val="2099632820"/>
                    </a:ext>
                  </a:extLst>
                </a:gridCol>
              </a:tblGrid>
              <a:tr h="370840">
                <a:tc>
                  <a:txBody>
                    <a:bodyPr/>
                    <a:lstStyle/>
                    <a:p>
                      <a:r>
                        <a:rPr lang="en-US" sz="2000" dirty="0"/>
                        <a:t>Word</a:t>
                      </a:r>
                    </a:p>
                  </a:txBody>
                  <a:tcPr/>
                </a:tc>
                <a:tc>
                  <a:txBody>
                    <a:bodyPr/>
                    <a:lstStyle/>
                    <a:p>
                      <a:r>
                        <a:rPr lang="en-US" sz="2000" dirty="0" err="1"/>
                        <a:t>Cnt</a:t>
                      </a:r>
                      <a:endParaRPr lang="en-US" sz="2000" dirty="0"/>
                    </a:p>
                  </a:txBody>
                  <a:tcPr/>
                </a:tc>
                <a:tc>
                  <a:txBody>
                    <a:bodyPr/>
                    <a:lstStyle/>
                    <a:p>
                      <a:r>
                        <a:rPr lang="en-US" sz="2000" dirty="0" err="1"/>
                        <a:t>tf</a:t>
                      </a:r>
                      <a:endParaRPr lang="en-US" sz="2000" dirty="0"/>
                    </a:p>
                    <a:p>
                      <a:r>
                        <a:rPr lang="en-US" sz="2000" dirty="0"/>
                        <a:t>1+log</a:t>
                      </a:r>
                      <a:r>
                        <a:rPr lang="en-US" sz="2000" baseline="-25000" dirty="0"/>
                        <a:t>10</a:t>
                      </a:r>
                      <a:r>
                        <a:rPr lang="en-US" sz="2000" dirty="0"/>
                        <a:t>(c)</a:t>
                      </a:r>
                    </a:p>
                  </a:txBody>
                  <a:tcPr/>
                </a:tc>
                <a:tc>
                  <a:txBody>
                    <a:bodyPr/>
                    <a:lstStyle/>
                    <a:p>
                      <a:r>
                        <a:rPr lang="en-US" sz="2000" dirty="0" err="1"/>
                        <a:t>df</a:t>
                      </a:r>
                      <a:endParaRPr lang="en-US" sz="2000" dirty="0"/>
                    </a:p>
                  </a:txBody>
                  <a:tcPr/>
                </a:tc>
                <a:tc>
                  <a:txBody>
                    <a:bodyPr/>
                    <a:lstStyle/>
                    <a:p>
                      <a:r>
                        <a:rPr lang="en-US" sz="2000" dirty="0" err="1"/>
                        <a:t>idf</a:t>
                      </a:r>
                      <a:endParaRPr lang="en-US" sz="2000" dirty="0"/>
                    </a:p>
                    <a:p>
                      <a:r>
                        <a:rPr lang="en-US" sz="2000" dirty="0"/>
                        <a:t>log</a:t>
                      </a:r>
                      <a:r>
                        <a:rPr lang="en-US" sz="2000" baseline="-25000" dirty="0"/>
                        <a:t>10</a:t>
                      </a:r>
                      <a:r>
                        <a:rPr lang="en-US" sz="2000" dirty="0"/>
                        <a:t>N/</a:t>
                      </a:r>
                      <a:r>
                        <a:rPr lang="en-US" sz="2000" dirty="0" err="1"/>
                        <a:t>df</a:t>
                      </a:r>
                      <a:r>
                        <a:rPr lang="en-US" sz="2000" dirty="0"/>
                        <a:t>)</a:t>
                      </a:r>
                    </a:p>
                  </a:txBody>
                  <a:tcPr/>
                </a:tc>
                <a:tc>
                  <a:txBody>
                    <a:bodyPr/>
                    <a:lstStyle/>
                    <a:p>
                      <a:r>
                        <a:rPr lang="en-US" sz="2000" dirty="0" err="1"/>
                        <a:t>tf-idf</a:t>
                      </a:r>
                      <a:endParaRPr lang="en-US" sz="2000" dirty="0"/>
                    </a:p>
                    <a:p>
                      <a:r>
                        <a:rPr lang="en-US" sz="2000" dirty="0" err="1"/>
                        <a:t>tf</a:t>
                      </a:r>
                      <a:r>
                        <a:rPr lang="en-US" sz="2000" dirty="0"/>
                        <a:t> x </a:t>
                      </a:r>
                      <a:r>
                        <a:rPr lang="en-US" sz="2000" dirty="0" err="1"/>
                        <a:t>idf</a:t>
                      </a:r>
                      <a:endParaRPr lang="en-US" sz="2000" dirty="0"/>
                    </a:p>
                  </a:txBody>
                  <a:tcPr/>
                </a:tc>
                <a:tc>
                  <a:txBody>
                    <a:bodyPr/>
                    <a:lstStyle/>
                    <a:p>
                      <a:r>
                        <a:rPr lang="en-US" sz="2000" dirty="0"/>
                        <a:t>normalized</a:t>
                      </a:r>
                    </a:p>
                  </a:txBody>
                  <a:tcPr/>
                </a:tc>
                <a:tc>
                  <a:txBody>
                    <a:bodyPr/>
                    <a:lstStyle/>
                    <a:p>
                      <a:r>
                        <a:rPr lang="en-US" sz="2000" dirty="0"/>
                        <a:t>query</a:t>
                      </a:r>
                    </a:p>
                  </a:txBody>
                  <a:tcPr/>
                </a:tc>
                <a:extLst>
                  <a:ext uri="{0D108BD9-81ED-4DB2-BD59-A6C34878D82A}">
                    <a16:rowId xmlns:a16="http://schemas.microsoft.com/office/drawing/2014/main" val="3746253953"/>
                  </a:ext>
                </a:extLst>
              </a:tr>
              <a:tr h="370840">
                <a:tc>
                  <a:txBody>
                    <a:bodyPr/>
                    <a:lstStyle/>
                    <a:p>
                      <a:r>
                        <a:rPr lang="en-US" sz="2000" b="1" dirty="0"/>
                        <a:t>sweet</a:t>
                      </a:r>
                    </a:p>
                  </a:txBody>
                  <a:tcPr/>
                </a:tc>
                <a:tc>
                  <a:txBody>
                    <a:bodyPr/>
                    <a:lstStyle/>
                    <a:p>
                      <a:r>
                        <a:rPr lang="en-US" sz="2000" b="1" dirty="0"/>
                        <a:t>1</a:t>
                      </a:r>
                    </a:p>
                  </a:txBody>
                  <a:tcPr/>
                </a:tc>
                <a:tc>
                  <a:txBody>
                    <a:bodyPr/>
                    <a:lstStyle/>
                    <a:p>
                      <a:r>
                        <a:rPr lang="en-US" sz="2000" dirty="0"/>
                        <a:t>1</a:t>
                      </a:r>
                    </a:p>
                  </a:txBody>
                  <a:tcPr/>
                </a:tc>
                <a:tc>
                  <a:txBody>
                    <a:bodyPr/>
                    <a:lstStyle/>
                    <a:p>
                      <a:r>
                        <a:rPr lang="en-US" sz="2000" dirty="0"/>
                        <a:t>3</a:t>
                      </a:r>
                    </a:p>
                  </a:txBody>
                  <a:tcPr/>
                </a:tc>
                <a:tc>
                  <a:txBody>
                    <a:bodyPr/>
                    <a:lstStyle/>
                    <a:p>
                      <a:r>
                        <a:rPr lang="en-US" sz="2000" dirty="0"/>
                        <a:t>0.125</a:t>
                      </a:r>
                    </a:p>
                  </a:txBody>
                  <a:tcPr/>
                </a:tc>
                <a:tc>
                  <a:txBody>
                    <a:bodyPr/>
                    <a:lstStyle/>
                    <a:p>
                      <a:r>
                        <a:rPr lang="en-US" sz="2000" dirty="0"/>
                        <a:t>0.125</a:t>
                      </a:r>
                    </a:p>
                  </a:txBody>
                  <a:tcPr/>
                </a:tc>
                <a:tc>
                  <a:txBody>
                    <a:bodyPr/>
                    <a:lstStyle/>
                    <a:p>
                      <a:r>
                        <a:rPr lang="en-US" sz="2000" dirty="0"/>
                        <a:t>0.203</a:t>
                      </a:r>
                    </a:p>
                  </a:txBody>
                  <a:tcPr/>
                </a:tc>
                <a:tc>
                  <a:txBody>
                    <a:bodyPr/>
                    <a:lstStyle/>
                    <a:p>
                      <a:r>
                        <a:rPr lang="en-US" sz="2000" b="0" dirty="0"/>
                        <a:t>0.383</a:t>
                      </a:r>
                    </a:p>
                  </a:txBody>
                  <a:tcPr/>
                </a:tc>
                <a:extLst>
                  <a:ext uri="{0D108BD9-81ED-4DB2-BD59-A6C34878D82A}">
                    <a16:rowId xmlns:a16="http://schemas.microsoft.com/office/drawing/2014/main" val="1144953489"/>
                  </a:ext>
                </a:extLst>
              </a:tr>
              <a:tr h="370840">
                <a:tc>
                  <a:txBody>
                    <a:bodyPr/>
                    <a:lstStyle/>
                    <a:p>
                      <a:r>
                        <a:rPr lang="en-US" sz="2000" dirty="0">
                          <a:solidFill>
                            <a:schemeClr val="bg1">
                              <a:lumMod val="50000"/>
                            </a:schemeClr>
                          </a:solidFill>
                        </a:rPr>
                        <a:t>nurse</a:t>
                      </a:r>
                    </a:p>
                  </a:txBody>
                  <a:tcPr/>
                </a:tc>
                <a:tc>
                  <a:txBody>
                    <a:bodyPr/>
                    <a:lstStyle/>
                    <a:p>
                      <a:r>
                        <a:rPr lang="en-US" sz="2000" dirty="0">
                          <a:solidFill>
                            <a:schemeClr val="bg1">
                              <a:lumMod val="50000"/>
                            </a:schemeClr>
                          </a:solidFill>
                        </a:rPr>
                        <a:t>0</a:t>
                      </a: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r>
                        <a:rPr lang="en-US" sz="2000" dirty="0"/>
                        <a:t>0</a:t>
                      </a:r>
                    </a:p>
                  </a:txBody>
                  <a:tcPr/>
                </a:tc>
                <a:tc>
                  <a:txBody>
                    <a:bodyPr/>
                    <a:lstStyle/>
                    <a:p>
                      <a:r>
                        <a:rPr lang="en-US" sz="2000" dirty="0"/>
                        <a:t>0</a:t>
                      </a:r>
                    </a:p>
                  </a:txBody>
                  <a:tcPr/>
                </a:tc>
                <a:extLst>
                  <a:ext uri="{0D108BD9-81ED-4DB2-BD59-A6C34878D82A}">
                    <a16:rowId xmlns:a16="http://schemas.microsoft.com/office/drawing/2014/main" val="2645786916"/>
                  </a:ext>
                </a:extLst>
              </a:tr>
              <a:tr h="370840">
                <a:tc>
                  <a:txBody>
                    <a:bodyPr/>
                    <a:lstStyle/>
                    <a:p>
                      <a:r>
                        <a:rPr lang="en-US" sz="2000" b="1" dirty="0">
                          <a:solidFill>
                            <a:schemeClr val="tx1"/>
                          </a:solidFill>
                        </a:rPr>
                        <a:t>love</a:t>
                      </a:r>
                    </a:p>
                  </a:txBody>
                  <a:tcPr/>
                </a:tc>
                <a:tc>
                  <a:txBody>
                    <a:bodyPr/>
                    <a:lstStyle/>
                    <a:p>
                      <a:r>
                        <a:rPr lang="en-US" sz="2000" b="0" dirty="0">
                          <a:solidFill>
                            <a:schemeClr val="bg1">
                              <a:lumMod val="50000"/>
                            </a:schemeClr>
                          </a:solidFill>
                        </a:rPr>
                        <a:t>0</a:t>
                      </a:r>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r>
                        <a:rPr lang="en-US" sz="2000" dirty="0"/>
                        <a:t>0</a:t>
                      </a:r>
                    </a:p>
                  </a:txBody>
                  <a:tcPr/>
                </a:tc>
                <a:tc>
                  <a:txBody>
                    <a:bodyPr/>
                    <a:lstStyle/>
                    <a:p>
                      <a:r>
                        <a:rPr lang="en-US" sz="2000" dirty="0"/>
                        <a:t>0.924</a:t>
                      </a:r>
                    </a:p>
                  </a:txBody>
                  <a:tcPr/>
                </a:tc>
                <a:extLst>
                  <a:ext uri="{0D108BD9-81ED-4DB2-BD59-A6C34878D82A}">
                    <a16:rowId xmlns:a16="http://schemas.microsoft.com/office/drawing/2014/main" val="3278591628"/>
                  </a:ext>
                </a:extLst>
              </a:tr>
              <a:tr h="370840">
                <a:tc>
                  <a:txBody>
                    <a:bodyPr/>
                    <a:lstStyle/>
                    <a:p>
                      <a:r>
                        <a:rPr lang="en-US" sz="2000" dirty="0">
                          <a:solidFill>
                            <a:schemeClr val="bg1">
                              <a:lumMod val="50000"/>
                            </a:schemeClr>
                          </a:solidFill>
                        </a:rPr>
                        <a:t>how</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r>
                        <a:rPr lang="en-US" sz="2000" dirty="0"/>
                        <a:t>0</a:t>
                      </a:r>
                    </a:p>
                  </a:txBody>
                  <a:tcPr/>
                </a:tc>
                <a:tc>
                  <a:txBody>
                    <a:bodyPr/>
                    <a:lstStyle/>
                    <a:p>
                      <a:r>
                        <a:rPr lang="en-US" sz="2000" dirty="0"/>
                        <a:t>0</a:t>
                      </a:r>
                    </a:p>
                  </a:txBody>
                  <a:tcPr/>
                </a:tc>
                <a:extLst>
                  <a:ext uri="{0D108BD9-81ED-4DB2-BD59-A6C34878D82A}">
                    <a16:rowId xmlns:a16="http://schemas.microsoft.com/office/drawing/2014/main" val="3577950514"/>
                  </a:ext>
                </a:extLst>
              </a:tr>
              <a:tr h="370840">
                <a:tc>
                  <a:txBody>
                    <a:bodyPr/>
                    <a:lstStyle/>
                    <a:p>
                      <a:r>
                        <a:rPr lang="en-US" sz="2000" b="1" dirty="0">
                          <a:solidFill>
                            <a:schemeClr val="tx1"/>
                          </a:solidFill>
                        </a:rPr>
                        <a:t>sorrow</a:t>
                      </a:r>
                    </a:p>
                  </a:txBody>
                  <a:tcPr/>
                </a:tc>
                <a:tc>
                  <a:txBody>
                    <a:bodyPr/>
                    <a:lstStyle/>
                    <a:p>
                      <a:r>
                        <a:rPr lang="en-US" sz="2000" b="1" dirty="0">
                          <a:solidFill>
                            <a:schemeClr val="tx1"/>
                          </a:solidFill>
                        </a:rPr>
                        <a:t>1</a:t>
                      </a:r>
                    </a:p>
                  </a:txBody>
                  <a:tcPr/>
                </a:tc>
                <a:tc>
                  <a:txBody>
                    <a:bodyPr/>
                    <a:lstStyle/>
                    <a:p>
                      <a:r>
                        <a:rPr lang="en-US" sz="2000" dirty="0"/>
                        <a:t>1</a:t>
                      </a:r>
                    </a:p>
                  </a:txBody>
                  <a:tcPr/>
                </a:tc>
                <a:tc>
                  <a:txBody>
                    <a:bodyPr/>
                    <a:lstStyle/>
                    <a:p>
                      <a:r>
                        <a:rPr lang="en-US" sz="2000" dirty="0"/>
                        <a:t>1</a:t>
                      </a:r>
                    </a:p>
                  </a:txBody>
                  <a:tcPr/>
                </a:tc>
                <a:tc>
                  <a:txBody>
                    <a:bodyPr/>
                    <a:lstStyle/>
                    <a:p>
                      <a:r>
                        <a:rPr lang="en-US" sz="2000" dirty="0"/>
                        <a:t>0.602</a:t>
                      </a:r>
                    </a:p>
                  </a:txBody>
                  <a:tcPr/>
                </a:tc>
                <a:tc>
                  <a:txBody>
                    <a:bodyPr/>
                    <a:lstStyle/>
                    <a:p>
                      <a:r>
                        <a:rPr lang="en-US" sz="2000" dirty="0"/>
                        <a:t>0.602</a:t>
                      </a:r>
                    </a:p>
                  </a:txBody>
                  <a:tcPr/>
                </a:tc>
                <a:tc>
                  <a:txBody>
                    <a:bodyPr/>
                    <a:lstStyle/>
                    <a:p>
                      <a:r>
                        <a:rPr lang="en-US" sz="2000" dirty="0"/>
                        <a:t>0.979</a:t>
                      </a:r>
                    </a:p>
                  </a:txBody>
                  <a:tcPr/>
                </a:tc>
                <a:tc>
                  <a:txBody>
                    <a:bodyPr/>
                    <a:lstStyle/>
                    <a:p>
                      <a:r>
                        <a:rPr lang="en-US" sz="2000" dirty="0"/>
                        <a:t>0</a:t>
                      </a:r>
                    </a:p>
                  </a:txBody>
                  <a:tcPr/>
                </a:tc>
                <a:extLst>
                  <a:ext uri="{0D108BD9-81ED-4DB2-BD59-A6C34878D82A}">
                    <a16:rowId xmlns:a16="http://schemas.microsoft.com/office/drawing/2014/main" val="3384798036"/>
                  </a:ext>
                </a:extLst>
              </a:tr>
              <a:tr h="370840">
                <a:tc>
                  <a:txBody>
                    <a:bodyPr/>
                    <a:lstStyle/>
                    <a:p>
                      <a:r>
                        <a:rPr lang="en-US" sz="2000" dirty="0">
                          <a:solidFill>
                            <a:schemeClr val="bg1">
                              <a:lumMod val="50000"/>
                            </a:schemeClr>
                          </a:solidFill>
                        </a:rPr>
                        <a:t>is</a:t>
                      </a:r>
                    </a:p>
                  </a:txBody>
                  <a:tcPr/>
                </a:tc>
                <a:tc>
                  <a:txBody>
                    <a:bodyPr/>
                    <a:lstStyle/>
                    <a:p>
                      <a:r>
                        <a:rPr lang="en-US" sz="2000" dirty="0">
                          <a:solidFill>
                            <a:schemeClr val="bg1">
                              <a:lumMod val="50000"/>
                            </a:schemeClr>
                          </a:solidFill>
                        </a:rPr>
                        <a:t>0</a:t>
                      </a:r>
                    </a:p>
                  </a:txBody>
                  <a:tcPr/>
                </a:tc>
                <a:tc>
                  <a:txBody>
                    <a:bodyPr/>
                    <a:lstStyle/>
                    <a:p>
                      <a:endParaRPr lang="en-US" sz="2000" dirty="0"/>
                    </a:p>
                  </a:txBody>
                  <a:tcPr/>
                </a:tc>
                <a:tc>
                  <a:txBody>
                    <a:bodyPr/>
                    <a:lstStyle/>
                    <a:p>
                      <a:endParaRPr lang="en-US" sz="2000"/>
                    </a:p>
                  </a:txBody>
                  <a:tcPr/>
                </a:tc>
                <a:tc>
                  <a:txBody>
                    <a:bodyPr/>
                    <a:lstStyle/>
                    <a:p>
                      <a:endParaRPr lang="en-US" sz="2000"/>
                    </a:p>
                  </a:txBody>
                  <a:tcPr/>
                </a:tc>
                <a:tc>
                  <a:txBody>
                    <a:bodyPr/>
                    <a:lstStyle/>
                    <a:p>
                      <a:endParaRPr lang="en-US" sz="2000" dirty="0"/>
                    </a:p>
                  </a:txBody>
                  <a:tcPr/>
                </a:tc>
                <a:tc>
                  <a:txBody>
                    <a:bodyPr/>
                    <a:lstStyle/>
                    <a:p>
                      <a:r>
                        <a:rPr lang="en-US" sz="2000" dirty="0"/>
                        <a:t>0</a:t>
                      </a:r>
                    </a:p>
                  </a:txBody>
                  <a:tcPr/>
                </a:tc>
                <a:tc>
                  <a:txBody>
                    <a:bodyPr/>
                    <a:lstStyle/>
                    <a:p>
                      <a:r>
                        <a:rPr lang="en-US" sz="2000" dirty="0"/>
                        <a:t>0</a:t>
                      </a:r>
                    </a:p>
                  </a:txBody>
                  <a:tcPr/>
                </a:tc>
                <a:extLst>
                  <a:ext uri="{0D108BD9-81ED-4DB2-BD59-A6C34878D82A}">
                    <a16:rowId xmlns:a16="http://schemas.microsoft.com/office/drawing/2014/main" val="4008507250"/>
                  </a:ext>
                </a:extLst>
              </a:tr>
            </a:tbl>
          </a:graphicData>
        </a:graphic>
      </p:graphicFrame>
    </p:spTree>
    <p:extLst>
      <p:ext uri="{BB962C8B-B14F-4D97-AF65-F5344CB8AC3E}">
        <p14:creationId xmlns:p14="http://schemas.microsoft.com/office/powerpoint/2010/main" val="36656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3EFA3-93BE-0B83-830F-9D55EFB49721}"/>
              </a:ext>
            </a:extLst>
          </p:cNvPr>
          <p:cNvSpPr>
            <a:spLocks noGrp="1"/>
          </p:cNvSpPr>
          <p:nvPr>
            <p:ph type="title"/>
          </p:nvPr>
        </p:nvSpPr>
        <p:spPr/>
        <p:txBody>
          <a:bodyPr>
            <a:normAutofit/>
          </a:bodyPr>
          <a:lstStyle/>
          <a:p>
            <a:r>
              <a:rPr lang="en-US" dirty="0"/>
              <a:t>Final cosine</a:t>
            </a:r>
          </a:p>
        </p:txBody>
      </p:sp>
      <p:sp>
        <p:nvSpPr>
          <p:cNvPr id="3" name="Content Placeholder 2">
            <a:extLst>
              <a:ext uri="{FF2B5EF4-FFF2-40B4-BE49-F238E27FC236}">
                <a16:creationId xmlns:a16="http://schemas.microsoft.com/office/drawing/2014/main" id="{26F62208-E1EB-241F-9A41-A6FF43239CEA}"/>
              </a:ext>
            </a:extLst>
          </p:cNvPr>
          <p:cNvSpPr>
            <a:spLocks noGrp="1"/>
          </p:cNvSpPr>
          <p:nvPr>
            <p:ph idx="1"/>
          </p:nvPr>
        </p:nvSpPr>
        <p:spPr>
          <a:xfrm>
            <a:off x="822960" y="3028950"/>
            <a:ext cx="7543801" cy="1994848"/>
          </a:xfrm>
        </p:spPr>
        <p:txBody>
          <a:bodyPr>
            <a:normAutofit/>
          </a:bodyPr>
          <a:lstStyle/>
          <a:p>
            <a:r>
              <a:rPr lang="en-US" dirty="0"/>
              <a:t>score(q,d1) =  0.747</a:t>
            </a:r>
          </a:p>
          <a:p>
            <a:r>
              <a:rPr lang="en-US" dirty="0"/>
              <a:t>score(q,d2) = 0.0779</a:t>
            </a:r>
          </a:p>
          <a:p>
            <a:pPr lvl="1"/>
            <a:r>
              <a:rPr lang="en-US" dirty="0"/>
              <a:t>d1 has both terms, including 2 instances of </a:t>
            </a:r>
            <a:r>
              <a:rPr lang="en-US" i="1" dirty="0"/>
              <a:t>sweet</a:t>
            </a:r>
          </a:p>
          <a:p>
            <a:pPr lvl="1"/>
            <a:r>
              <a:rPr lang="en-US" dirty="0"/>
              <a:t>d2 is missing one of the terms</a:t>
            </a:r>
          </a:p>
          <a:p>
            <a:endParaRPr lang="en-US" dirty="0"/>
          </a:p>
        </p:txBody>
      </p:sp>
      <p:pic>
        <p:nvPicPr>
          <p:cNvPr id="4" name="Picture 3">
            <a:extLst>
              <a:ext uri="{FF2B5EF4-FFF2-40B4-BE49-F238E27FC236}">
                <a16:creationId xmlns:a16="http://schemas.microsoft.com/office/drawing/2014/main" id="{33D793E4-F522-A1C1-01A2-B0A3CF313320}"/>
              </a:ext>
            </a:extLst>
          </p:cNvPr>
          <p:cNvPicPr>
            <a:picLocks noChangeAspect="1"/>
          </p:cNvPicPr>
          <p:nvPr/>
        </p:nvPicPr>
        <p:blipFill>
          <a:blip r:embed="rId2"/>
          <a:stretch>
            <a:fillRect/>
          </a:stretch>
        </p:blipFill>
        <p:spPr>
          <a:xfrm>
            <a:off x="3539218" y="119702"/>
            <a:ext cx="5642882" cy="2486025"/>
          </a:xfrm>
          <a:prstGeom prst="rect">
            <a:avLst/>
          </a:prstGeom>
        </p:spPr>
      </p:pic>
      <p:sp>
        <p:nvSpPr>
          <p:cNvPr id="5" name="TextBox 4">
            <a:extLst>
              <a:ext uri="{FF2B5EF4-FFF2-40B4-BE49-F238E27FC236}">
                <a16:creationId xmlns:a16="http://schemas.microsoft.com/office/drawing/2014/main" id="{E489FB6D-F5EF-4196-34B2-74E3780F054A}"/>
              </a:ext>
            </a:extLst>
          </p:cNvPr>
          <p:cNvSpPr txBox="1"/>
          <p:nvPr/>
        </p:nvSpPr>
        <p:spPr>
          <a:xfrm>
            <a:off x="762000" y="1358900"/>
            <a:ext cx="1535998" cy="830997"/>
          </a:xfrm>
          <a:prstGeom prst="rect">
            <a:avLst/>
          </a:prstGeom>
          <a:noFill/>
        </p:spPr>
        <p:txBody>
          <a:bodyPr wrap="none" rtlCol="0">
            <a:spAutoFit/>
          </a:bodyPr>
          <a:lstStyle/>
          <a:p>
            <a:r>
              <a:rPr lang="en-US" dirty="0">
                <a:latin typeface="Raleway" pitchFamily="2" charset="77"/>
              </a:rPr>
              <a:t>(details in</a:t>
            </a:r>
          </a:p>
          <a:p>
            <a:r>
              <a:rPr lang="en-US" dirty="0">
                <a:latin typeface="Raleway" pitchFamily="2" charset="77"/>
              </a:rPr>
              <a:t>chapter)</a:t>
            </a:r>
          </a:p>
        </p:txBody>
      </p:sp>
    </p:spTree>
    <p:extLst>
      <p:ext uri="{BB962C8B-B14F-4D97-AF65-F5344CB8AC3E}">
        <p14:creationId xmlns:p14="http://schemas.microsoft.com/office/powerpoint/2010/main" val="2105817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A5133-CBCB-21DE-43A9-2C04840278F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AB908B3-35C4-66F1-F647-CE17FF845A2E}"/>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986B0840-4E1B-5CE5-8C42-EBD78DBD3DB3}"/>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TF-IDF: a worked example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1E01AB46-449F-6D16-0595-B6040C4D77A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286786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1F75D-B128-53D5-8FB4-4A4782196BD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777C26D3-79CF-F6D4-D418-0C3479B08D4E}"/>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6C3F9A76-42EB-8512-C150-D9DC7E8FAC69}"/>
              </a:ext>
            </a:extLst>
          </p:cNvPr>
          <p:cNvSpPr>
            <a:spLocks noGrp="1" noChangeArrowheads="1"/>
          </p:cNvSpPr>
          <p:nvPr>
            <p:ph idx="1"/>
          </p:nvPr>
        </p:nvSpPr>
        <p:spPr>
          <a:xfrm>
            <a:off x="3581400" y="285750"/>
            <a:ext cx="5009393" cy="1463040"/>
          </a:xfrm>
        </p:spPr>
        <p:txBody>
          <a:bodyPr>
            <a:normAutofit/>
          </a:bodyPr>
          <a:lstStyle/>
          <a:p>
            <a:r>
              <a:rPr lang="en-US" sz="3600" dirty="0">
                <a:solidFill>
                  <a:srgbClr val="A4001D"/>
                </a:solidFill>
              </a:rPr>
              <a:t>Efficiency: The Inverted Index</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60DA60E-BF50-0EAC-53D4-4034BE33218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3047198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1F559E-7D4A-F436-91FC-B4B3EF7EBB97}"/>
              </a:ext>
            </a:extLst>
          </p:cNvPr>
          <p:cNvSpPr>
            <a:spLocks noGrp="1"/>
          </p:cNvSpPr>
          <p:nvPr>
            <p:ph type="title"/>
          </p:nvPr>
        </p:nvSpPr>
        <p:spPr>
          <a:xfrm>
            <a:off x="822960" y="519753"/>
            <a:ext cx="7543800" cy="680397"/>
          </a:xfrm>
        </p:spPr>
        <p:txBody>
          <a:bodyPr>
            <a:normAutofit fontScale="90000"/>
          </a:bodyPr>
          <a:lstStyle/>
          <a:p>
            <a:r>
              <a:rPr lang="en-US" dirty="0"/>
              <a:t>Goal: rank documents in </a:t>
            </a:r>
            <a:r>
              <a:rPr lang="en-US" b="1" dirty="0"/>
              <a:t>D</a:t>
            </a:r>
            <a:r>
              <a:rPr lang="en-US" dirty="0"/>
              <a:t> by their TF-IDF-weighted  cosines with query </a:t>
            </a:r>
            <a:r>
              <a:rPr lang="en-US" b="1" dirty="0"/>
              <a:t>q</a:t>
            </a:r>
            <a:endParaRPr lang="en-US" dirty="0"/>
          </a:p>
        </p:txBody>
      </p:sp>
      <p:sp>
        <p:nvSpPr>
          <p:cNvPr id="6" name="Content Placeholder 5">
            <a:extLst>
              <a:ext uri="{FF2B5EF4-FFF2-40B4-BE49-F238E27FC236}">
                <a16:creationId xmlns:a16="http://schemas.microsoft.com/office/drawing/2014/main" id="{82BA9880-7F02-28A8-0124-115FE9A22EE7}"/>
              </a:ext>
            </a:extLst>
          </p:cNvPr>
          <p:cNvSpPr>
            <a:spLocks noGrp="1"/>
          </p:cNvSpPr>
          <p:nvPr>
            <p:ph idx="1"/>
          </p:nvPr>
        </p:nvSpPr>
        <p:spPr>
          <a:xfrm>
            <a:off x="822960" y="1200150"/>
            <a:ext cx="7543801" cy="3823648"/>
          </a:xfrm>
        </p:spPr>
        <p:txBody>
          <a:bodyPr>
            <a:normAutofit/>
          </a:bodyPr>
          <a:lstStyle/>
          <a:p>
            <a:pPr marL="0" indent="0">
              <a:buNone/>
            </a:pPr>
            <a:endParaRPr lang="en-US" b="1" dirty="0"/>
          </a:p>
          <a:p>
            <a:pPr marL="0" indent="0">
              <a:buNone/>
            </a:pPr>
            <a:r>
              <a:rPr lang="en-US" dirty="0"/>
              <a:t>Do we have to consider all documents in D?</a:t>
            </a:r>
          </a:p>
          <a:p>
            <a:pPr marL="0" indent="0">
              <a:buNone/>
            </a:pPr>
            <a:endParaRPr lang="en-US" dirty="0"/>
          </a:p>
          <a:p>
            <a:pPr marL="0" indent="0">
              <a:buNone/>
            </a:pPr>
            <a:r>
              <a:rPr lang="en-US" dirty="0"/>
              <a:t>No!  </a:t>
            </a:r>
            <a:r>
              <a:rPr lang="en-US" b="1" dirty="0"/>
              <a:t>We can ignore all documents that don't have any query words!</a:t>
            </a:r>
            <a:br>
              <a:rPr lang="en-US" b="1" dirty="0"/>
            </a:br>
            <a:br>
              <a:rPr lang="en-US" b="1" dirty="0"/>
            </a:br>
            <a:r>
              <a:rPr lang="en-US" b="1" dirty="0"/>
              <a:t>	They will have a cosine of 0!</a:t>
            </a:r>
          </a:p>
          <a:p>
            <a:pPr marL="0" indent="0">
              <a:buNone/>
            </a:pPr>
            <a:endParaRPr lang="en-US" b="1" dirty="0"/>
          </a:p>
        </p:txBody>
      </p:sp>
    </p:spTree>
    <p:extLst>
      <p:ext uri="{BB962C8B-B14F-4D97-AF65-F5344CB8AC3E}">
        <p14:creationId xmlns:p14="http://schemas.microsoft.com/office/powerpoint/2010/main" val="31681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5DCB-CC6A-E077-2D3D-E6CD833D941E}"/>
              </a:ext>
            </a:extLst>
          </p:cNvPr>
          <p:cNvSpPr>
            <a:spLocks noGrp="1"/>
          </p:cNvSpPr>
          <p:nvPr>
            <p:ph type="title"/>
          </p:nvPr>
        </p:nvSpPr>
        <p:spPr/>
        <p:txBody>
          <a:bodyPr>
            <a:normAutofit/>
          </a:bodyPr>
          <a:lstStyle/>
          <a:p>
            <a:r>
              <a:rPr lang="en-US" dirty="0"/>
              <a:t>The Inverted Index</a:t>
            </a:r>
          </a:p>
        </p:txBody>
      </p:sp>
      <p:sp>
        <p:nvSpPr>
          <p:cNvPr id="3" name="Content Placeholder 2">
            <a:extLst>
              <a:ext uri="{FF2B5EF4-FFF2-40B4-BE49-F238E27FC236}">
                <a16:creationId xmlns:a16="http://schemas.microsoft.com/office/drawing/2014/main" id="{37CABD87-9A5C-F9C9-F575-025472B6C8A2}"/>
              </a:ext>
            </a:extLst>
          </p:cNvPr>
          <p:cNvSpPr>
            <a:spLocks noGrp="1"/>
          </p:cNvSpPr>
          <p:nvPr>
            <p:ph idx="1"/>
          </p:nvPr>
        </p:nvSpPr>
        <p:spPr>
          <a:xfrm>
            <a:off x="822960" y="1047750"/>
            <a:ext cx="8321040" cy="3976048"/>
          </a:xfrm>
        </p:spPr>
        <p:txBody>
          <a:bodyPr>
            <a:normAutofit fontScale="92500"/>
          </a:bodyPr>
          <a:lstStyle/>
          <a:p>
            <a:pPr marL="0" indent="0">
              <a:buNone/>
            </a:pPr>
            <a:r>
              <a:rPr lang="en-US" dirty="0"/>
              <a:t>How do we efficiently find all documents that contain a query term </a:t>
            </a:r>
            <a:r>
              <a:rPr lang="en-US" i="1" dirty="0">
                <a:solidFill>
                  <a:srgbClr val="0200FF"/>
                </a:solidFill>
              </a:rPr>
              <a:t>q</a:t>
            </a:r>
            <a:r>
              <a:rPr lang="en-US" i="1" baseline="-25000" dirty="0">
                <a:solidFill>
                  <a:srgbClr val="0200FF"/>
                </a:solidFill>
              </a:rPr>
              <a:t>i</a:t>
            </a:r>
            <a:r>
              <a:rPr lang="en-US" dirty="0"/>
              <a:t>?</a:t>
            </a:r>
          </a:p>
          <a:p>
            <a:pPr marL="0" indent="0">
              <a:buNone/>
            </a:pPr>
            <a:r>
              <a:rPr lang="en-US" dirty="0"/>
              <a:t>An index, that given a term, lists all the documents that have it. </a:t>
            </a:r>
          </a:p>
          <a:p>
            <a:pPr marL="0" indent="0"/>
            <a:r>
              <a:rPr lang="en-US" dirty="0"/>
              <a:t>	</a:t>
            </a:r>
            <a:r>
              <a:rPr lang="en-US" sz="2200" dirty="0">
                <a:solidFill>
                  <a:srgbClr val="0200FF"/>
                </a:solidFill>
                <a:latin typeface="Courier New" panose="02070309020205020404" pitchFamily="49" charset="0"/>
                <a:cs typeface="Courier New" panose="02070309020205020404" pitchFamily="49" charset="0"/>
              </a:rPr>
              <a:t>giraffes,   35,72,245</a:t>
            </a:r>
          </a:p>
          <a:p>
            <a:pPr marL="0" indent="0"/>
            <a:r>
              <a:rPr lang="en-US" sz="2200" dirty="0">
                <a:solidFill>
                  <a:srgbClr val="0200FF"/>
                </a:solidFill>
                <a:latin typeface="Courier New" panose="02070309020205020404" pitchFamily="49" charset="0"/>
                <a:cs typeface="Courier New" panose="02070309020205020404" pitchFamily="49" charset="0"/>
              </a:rPr>
              <a:t>	wolverines,     104-110</a:t>
            </a:r>
          </a:p>
          <a:p>
            <a:pPr marL="0" indent="0"/>
            <a:r>
              <a:rPr lang="en-US" sz="2200" dirty="0">
                <a:solidFill>
                  <a:srgbClr val="0200FF"/>
                </a:solidFill>
                <a:latin typeface="Courier New" panose="02070309020205020404" pitchFamily="49" charset="0"/>
                <a:cs typeface="Courier New" panose="02070309020205020404" pitchFamily="49" charset="0"/>
              </a:rPr>
              <a:t>	numbered pages, 1–388 </a:t>
            </a:r>
          </a:p>
          <a:p>
            <a:pPr marL="0" indent="0"/>
            <a:r>
              <a:rPr lang="en-US" sz="2200" dirty="0">
                <a:solidFill>
                  <a:srgbClr val="0200FF"/>
                </a:solidFill>
                <a:latin typeface="Courier New" panose="02070309020205020404" pitchFamily="49" charset="0"/>
                <a:cs typeface="Courier New" panose="02070309020205020404" pitchFamily="49" charset="0"/>
              </a:rPr>
              <a:t>	random page numbers, 8, 44–9, 70, 84, 213–28, 337</a:t>
            </a:r>
            <a:endParaRPr lang="en-US" dirty="0"/>
          </a:p>
          <a:p>
            <a:pPr marL="0" indent="0">
              <a:buNone/>
            </a:pPr>
            <a:r>
              <a:rPr lang="en-US" dirty="0"/>
              <a:t>Which for historical reasons we call an inverted index!</a:t>
            </a:r>
          </a:p>
        </p:txBody>
      </p:sp>
    </p:spTree>
    <p:extLst>
      <p:ext uri="{BB962C8B-B14F-4D97-AF65-F5344CB8AC3E}">
        <p14:creationId xmlns:p14="http://schemas.microsoft.com/office/powerpoint/2010/main" val="385326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78D7-0224-CB26-A508-DC4112282352}"/>
              </a:ext>
            </a:extLst>
          </p:cNvPr>
          <p:cNvSpPr>
            <a:spLocks noGrp="1"/>
          </p:cNvSpPr>
          <p:nvPr>
            <p:ph type="title"/>
          </p:nvPr>
        </p:nvSpPr>
        <p:spPr/>
        <p:txBody>
          <a:bodyPr/>
          <a:lstStyle/>
          <a:p>
            <a:r>
              <a:rPr lang="en-US" dirty="0"/>
              <a:t>Inverted Index</a:t>
            </a:r>
          </a:p>
        </p:txBody>
      </p:sp>
      <p:sp>
        <p:nvSpPr>
          <p:cNvPr id="3" name="Content Placeholder 2">
            <a:extLst>
              <a:ext uri="{FF2B5EF4-FFF2-40B4-BE49-F238E27FC236}">
                <a16:creationId xmlns:a16="http://schemas.microsoft.com/office/drawing/2014/main" id="{26737683-1766-8436-CD44-D8DC3C4D6E99}"/>
              </a:ext>
            </a:extLst>
          </p:cNvPr>
          <p:cNvSpPr>
            <a:spLocks noGrp="1"/>
          </p:cNvSpPr>
          <p:nvPr>
            <p:ph idx="1"/>
          </p:nvPr>
        </p:nvSpPr>
        <p:spPr>
          <a:xfrm>
            <a:off x="661690" y="1820610"/>
            <a:ext cx="8321039" cy="580246"/>
          </a:xfrm>
        </p:spPr>
        <p:txBody>
          <a:bodyPr>
            <a:normAutofit/>
          </a:bodyPr>
          <a:lstStyle/>
          <a:p>
            <a:r>
              <a:rPr lang="en-US" dirty="0"/>
              <a:t>Two parts</a:t>
            </a:r>
          </a:p>
          <a:p>
            <a:pPr lvl="1"/>
            <a:endParaRPr lang="en-US" dirty="0"/>
          </a:p>
          <a:p>
            <a:endParaRPr lang="en-US" dirty="0"/>
          </a:p>
        </p:txBody>
      </p:sp>
      <p:pic>
        <p:nvPicPr>
          <p:cNvPr id="4" name="Picture 3">
            <a:extLst>
              <a:ext uri="{FF2B5EF4-FFF2-40B4-BE49-F238E27FC236}">
                <a16:creationId xmlns:a16="http://schemas.microsoft.com/office/drawing/2014/main" id="{79C2CE39-0EC8-2F70-1113-E640964DDAC5}"/>
              </a:ext>
            </a:extLst>
          </p:cNvPr>
          <p:cNvPicPr>
            <a:picLocks noChangeAspect="1"/>
          </p:cNvPicPr>
          <p:nvPr/>
        </p:nvPicPr>
        <p:blipFill>
          <a:blip r:embed="rId3"/>
          <a:srcRect t="22005"/>
          <a:stretch>
            <a:fillRect/>
          </a:stretch>
        </p:blipFill>
        <p:spPr>
          <a:xfrm>
            <a:off x="4800600" y="197713"/>
            <a:ext cx="4152003" cy="1426689"/>
          </a:xfrm>
          <a:prstGeom prst="rect">
            <a:avLst/>
          </a:prstGeom>
        </p:spPr>
      </p:pic>
      <p:sp>
        <p:nvSpPr>
          <p:cNvPr id="5" name="Content Placeholder 2">
            <a:extLst>
              <a:ext uri="{FF2B5EF4-FFF2-40B4-BE49-F238E27FC236}">
                <a16:creationId xmlns:a16="http://schemas.microsoft.com/office/drawing/2014/main" id="{0F0EA2D2-5925-844E-058B-A99EC75FCCE7}"/>
              </a:ext>
            </a:extLst>
          </p:cNvPr>
          <p:cNvSpPr txBox="1">
            <a:spLocks/>
          </p:cNvSpPr>
          <p:nvPr/>
        </p:nvSpPr>
        <p:spPr>
          <a:xfrm>
            <a:off x="2819400" y="2266950"/>
            <a:ext cx="167640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400" b="1" dirty="0"/>
              <a:t>Dictionary:</a:t>
            </a:r>
          </a:p>
          <a:p>
            <a:pPr fontAlgn="auto">
              <a:lnSpc>
                <a:spcPct val="80000"/>
              </a:lnSpc>
            </a:pPr>
            <a:r>
              <a:rPr lang="en-US" sz="1800" dirty="0"/>
              <a:t>how</a:t>
            </a:r>
          </a:p>
          <a:p>
            <a:pPr fontAlgn="auto">
              <a:lnSpc>
                <a:spcPct val="80000"/>
              </a:lnSpc>
            </a:pPr>
            <a:r>
              <a:rPr lang="en-US" sz="1800" dirty="0"/>
              <a:t>is </a:t>
            </a:r>
          </a:p>
          <a:p>
            <a:pPr fontAlgn="auto">
              <a:lnSpc>
                <a:spcPct val="80000"/>
              </a:lnSpc>
            </a:pPr>
            <a:r>
              <a:rPr lang="en-US" sz="1800" dirty="0"/>
              <a:t>love</a:t>
            </a:r>
          </a:p>
          <a:p>
            <a:pPr fontAlgn="auto">
              <a:lnSpc>
                <a:spcPct val="80000"/>
              </a:lnSpc>
            </a:pPr>
            <a:r>
              <a:rPr lang="en-US" sz="1800" dirty="0"/>
              <a:t>nurse</a:t>
            </a:r>
          </a:p>
          <a:p>
            <a:pPr fontAlgn="auto">
              <a:lnSpc>
                <a:spcPct val="80000"/>
              </a:lnSpc>
            </a:pPr>
            <a:r>
              <a:rPr lang="en-US" sz="1800" dirty="0"/>
              <a:t>sorrow</a:t>
            </a:r>
          </a:p>
          <a:p>
            <a:pPr fontAlgn="auto">
              <a:lnSpc>
                <a:spcPct val="80000"/>
              </a:lnSpc>
            </a:pPr>
            <a:r>
              <a:rPr lang="en-US" sz="1800" dirty="0"/>
              <a:t>sweet</a:t>
            </a:r>
          </a:p>
          <a:p>
            <a:pPr lvl="1" fontAlgn="auto">
              <a:lnSpc>
                <a:spcPct val="80000"/>
              </a:lnSpc>
            </a:pPr>
            <a:endParaRPr lang="en-US" sz="1800" dirty="0"/>
          </a:p>
          <a:p>
            <a:pPr fontAlgn="auto">
              <a:lnSpc>
                <a:spcPct val="80000"/>
              </a:lnSpc>
            </a:pPr>
            <a:endParaRPr lang="en-US" sz="1800" dirty="0"/>
          </a:p>
        </p:txBody>
      </p:sp>
      <p:sp>
        <p:nvSpPr>
          <p:cNvPr id="6" name="Content Placeholder 2">
            <a:extLst>
              <a:ext uri="{FF2B5EF4-FFF2-40B4-BE49-F238E27FC236}">
                <a16:creationId xmlns:a16="http://schemas.microsoft.com/office/drawing/2014/main" id="{292AEBB7-E2C6-C578-ECF8-33984279B676}"/>
              </a:ext>
            </a:extLst>
          </p:cNvPr>
          <p:cNvSpPr txBox="1">
            <a:spLocks/>
          </p:cNvSpPr>
          <p:nvPr/>
        </p:nvSpPr>
        <p:spPr>
          <a:xfrm>
            <a:off x="4495800" y="2288397"/>
            <a:ext cx="167640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000" b="1" dirty="0"/>
              <a:t> Postings:</a:t>
            </a:r>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1 3</a:t>
            </a:r>
          </a:p>
          <a:p>
            <a:pPr fontAlgn="auto">
              <a:lnSpc>
                <a:spcPct val="80000"/>
              </a:lnSpc>
            </a:pPr>
            <a:r>
              <a:rPr lang="en-US" sz="1800" dirty="0">
                <a:sym typeface="Wingdings" pitchFamily="2" charset="2"/>
              </a:rPr>
              <a:t> 1  4</a:t>
            </a:r>
          </a:p>
          <a:p>
            <a:pPr fontAlgn="auto">
              <a:lnSpc>
                <a:spcPct val="80000"/>
              </a:lnSpc>
            </a:pPr>
            <a:r>
              <a:rPr lang="en-US" sz="1800" dirty="0">
                <a:sym typeface="Wingdings" pitchFamily="2" charset="2"/>
              </a:rPr>
              <a:t> 2</a:t>
            </a:r>
          </a:p>
          <a:p>
            <a:pPr fontAlgn="auto">
              <a:lnSpc>
                <a:spcPct val="80000"/>
              </a:lnSpc>
            </a:pPr>
            <a:r>
              <a:rPr lang="en-US" sz="1800" dirty="0">
                <a:sym typeface="Wingdings" pitchFamily="2" charset="2"/>
              </a:rPr>
              <a:t> 1 2  3</a:t>
            </a:r>
          </a:p>
          <a:p>
            <a:pPr fontAlgn="auto">
              <a:lnSpc>
                <a:spcPct val="80000"/>
              </a:lnSpc>
            </a:pPr>
            <a:endParaRPr lang="en-US" sz="1800" dirty="0">
              <a:sym typeface="Wingdings" pitchFamily="2" charset="2"/>
            </a:endParaRPr>
          </a:p>
          <a:p>
            <a:pPr fontAlgn="auto">
              <a:lnSpc>
                <a:spcPct val="80000"/>
              </a:lnSpc>
            </a:pPr>
            <a:endParaRPr lang="en-US" sz="1800" dirty="0"/>
          </a:p>
          <a:p>
            <a:pPr lvl="1" fontAlgn="auto">
              <a:lnSpc>
                <a:spcPct val="80000"/>
              </a:lnSpc>
            </a:pPr>
            <a:endParaRPr lang="en-US" sz="1800" dirty="0"/>
          </a:p>
          <a:p>
            <a:pPr fontAlgn="auto">
              <a:lnSpc>
                <a:spcPct val="80000"/>
              </a:lnSpc>
            </a:pPr>
            <a:endParaRPr lang="en-US" sz="1800" dirty="0"/>
          </a:p>
        </p:txBody>
      </p:sp>
    </p:spTree>
    <p:extLst>
      <p:ext uri="{BB962C8B-B14F-4D97-AF65-F5344CB8AC3E}">
        <p14:creationId xmlns:p14="http://schemas.microsoft.com/office/powerpoint/2010/main" val="6526128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FA7D-CAFE-1B98-0207-4D57A4E8D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591414-2863-0D7D-9DE2-07F49AFE097A}"/>
              </a:ext>
            </a:extLst>
          </p:cNvPr>
          <p:cNvSpPr>
            <a:spLocks noGrp="1"/>
          </p:cNvSpPr>
          <p:nvPr>
            <p:ph type="title"/>
          </p:nvPr>
        </p:nvSpPr>
        <p:spPr/>
        <p:txBody>
          <a:bodyPr/>
          <a:lstStyle/>
          <a:p>
            <a:r>
              <a:rPr lang="en-US" dirty="0"/>
              <a:t>Inverted Index Creation</a:t>
            </a:r>
          </a:p>
        </p:txBody>
      </p:sp>
      <p:sp>
        <p:nvSpPr>
          <p:cNvPr id="3" name="Content Placeholder 2">
            <a:extLst>
              <a:ext uri="{FF2B5EF4-FFF2-40B4-BE49-F238E27FC236}">
                <a16:creationId xmlns:a16="http://schemas.microsoft.com/office/drawing/2014/main" id="{AD6554A7-CA2D-48F6-D6E6-2B7441DB61DB}"/>
              </a:ext>
            </a:extLst>
          </p:cNvPr>
          <p:cNvSpPr>
            <a:spLocks noGrp="1"/>
          </p:cNvSpPr>
          <p:nvPr>
            <p:ph idx="1"/>
          </p:nvPr>
        </p:nvSpPr>
        <p:spPr>
          <a:xfrm>
            <a:off x="4594860" y="897122"/>
            <a:ext cx="2040539" cy="580246"/>
          </a:xfrm>
        </p:spPr>
        <p:txBody>
          <a:bodyPr>
            <a:normAutofit fontScale="70000" lnSpcReduction="20000"/>
          </a:bodyPr>
          <a:lstStyle/>
          <a:p>
            <a:r>
              <a:rPr lang="en-US" b="1" dirty="0"/>
              <a:t>1. Sort by term and document</a:t>
            </a:r>
          </a:p>
          <a:p>
            <a:pPr marL="0" indent="0">
              <a:buNone/>
            </a:pPr>
            <a:endParaRPr lang="en-US" dirty="0"/>
          </a:p>
          <a:p>
            <a:pPr lvl="1"/>
            <a:endParaRPr lang="en-US" dirty="0"/>
          </a:p>
          <a:p>
            <a:endParaRPr lang="en-US" dirty="0"/>
          </a:p>
        </p:txBody>
      </p:sp>
      <p:pic>
        <p:nvPicPr>
          <p:cNvPr id="4" name="Picture 3">
            <a:extLst>
              <a:ext uri="{FF2B5EF4-FFF2-40B4-BE49-F238E27FC236}">
                <a16:creationId xmlns:a16="http://schemas.microsoft.com/office/drawing/2014/main" id="{8DAB9EC7-5130-FC4A-E053-A08B25C25CF9}"/>
              </a:ext>
            </a:extLst>
          </p:cNvPr>
          <p:cNvPicPr>
            <a:picLocks noChangeAspect="1"/>
          </p:cNvPicPr>
          <p:nvPr/>
        </p:nvPicPr>
        <p:blipFill>
          <a:blip r:embed="rId3"/>
          <a:srcRect t="22005"/>
          <a:stretch>
            <a:fillRect/>
          </a:stretch>
        </p:blipFill>
        <p:spPr>
          <a:xfrm>
            <a:off x="152400" y="2617188"/>
            <a:ext cx="2674705" cy="919068"/>
          </a:xfrm>
          <a:prstGeom prst="rect">
            <a:avLst/>
          </a:prstGeom>
        </p:spPr>
      </p:pic>
      <p:sp>
        <p:nvSpPr>
          <p:cNvPr id="5" name="Content Placeholder 2">
            <a:extLst>
              <a:ext uri="{FF2B5EF4-FFF2-40B4-BE49-F238E27FC236}">
                <a16:creationId xmlns:a16="http://schemas.microsoft.com/office/drawing/2014/main" id="{A5893BB1-70E0-1396-9845-BB9CA2BEDDE3}"/>
              </a:ext>
            </a:extLst>
          </p:cNvPr>
          <p:cNvSpPr txBox="1">
            <a:spLocks/>
          </p:cNvSpPr>
          <p:nvPr/>
        </p:nvSpPr>
        <p:spPr>
          <a:xfrm>
            <a:off x="6858000" y="2400856"/>
            <a:ext cx="85344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400" b="1" dirty="0" err="1"/>
              <a:t>Dict</a:t>
            </a:r>
            <a:r>
              <a:rPr lang="en-US" sz="2400" b="1" dirty="0"/>
              <a:t>:</a:t>
            </a:r>
          </a:p>
          <a:p>
            <a:pPr fontAlgn="auto">
              <a:lnSpc>
                <a:spcPct val="80000"/>
              </a:lnSpc>
            </a:pPr>
            <a:r>
              <a:rPr lang="en-US" sz="1800" dirty="0"/>
              <a:t>how</a:t>
            </a:r>
          </a:p>
          <a:p>
            <a:pPr fontAlgn="auto">
              <a:lnSpc>
                <a:spcPct val="80000"/>
              </a:lnSpc>
            </a:pPr>
            <a:r>
              <a:rPr lang="en-US" sz="1800" dirty="0"/>
              <a:t>is </a:t>
            </a:r>
          </a:p>
          <a:p>
            <a:pPr fontAlgn="auto">
              <a:lnSpc>
                <a:spcPct val="80000"/>
              </a:lnSpc>
            </a:pPr>
            <a:r>
              <a:rPr lang="en-US" sz="1800" dirty="0"/>
              <a:t>love</a:t>
            </a:r>
          </a:p>
          <a:p>
            <a:pPr fontAlgn="auto">
              <a:lnSpc>
                <a:spcPct val="80000"/>
              </a:lnSpc>
            </a:pPr>
            <a:r>
              <a:rPr lang="en-US" sz="1800" dirty="0"/>
              <a:t>nurse</a:t>
            </a:r>
          </a:p>
          <a:p>
            <a:pPr fontAlgn="auto">
              <a:lnSpc>
                <a:spcPct val="80000"/>
              </a:lnSpc>
            </a:pPr>
            <a:r>
              <a:rPr lang="en-US" sz="1800" dirty="0"/>
              <a:t>sorrow</a:t>
            </a:r>
          </a:p>
          <a:p>
            <a:pPr fontAlgn="auto">
              <a:lnSpc>
                <a:spcPct val="80000"/>
              </a:lnSpc>
            </a:pPr>
            <a:r>
              <a:rPr lang="en-US" sz="1800" dirty="0"/>
              <a:t>sweet</a:t>
            </a:r>
          </a:p>
          <a:p>
            <a:pPr lvl="1" fontAlgn="auto">
              <a:lnSpc>
                <a:spcPct val="80000"/>
              </a:lnSpc>
            </a:pPr>
            <a:endParaRPr lang="en-US" sz="1800" dirty="0"/>
          </a:p>
          <a:p>
            <a:pPr fontAlgn="auto">
              <a:lnSpc>
                <a:spcPct val="80000"/>
              </a:lnSpc>
            </a:pPr>
            <a:endParaRPr lang="en-US" sz="1800" dirty="0"/>
          </a:p>
        </p:txBody>
      </p:sp>
      <p:sp>
        <p:nvSpPr>
          <p:cNvPr id="6" name="Content Placeholder 2">
            <a:extLst>
              <a:ext uri="{FF2B5EF4-FFF2-40B4-BE49-F238E27FC236}">
                <a16:creationId xmlns:a16="http://schemas.microsoft.com/office/drawing/2014/main" id="{A79AF6FF-F791-5F7E-C3B7-8F3861804061}"/>
              </a:ext>
            </a:extLst>
          </p:cNvPr>
          <p:cNvSpPr txBox="1">
            <a:spLocks/>
          </p:cNvSpPr>
          <p:nvPr/>
        </p:nvSpPr>
        <p:spPr>
          <a:xfrm>
            <a:off x="7528560" y="2400856"/>
            <a:ext cx="1676400" cy="25146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000" b="1" dirty="0"/>
              <a:t> </a:t>
            </a:r>
            <a:r>
              <a:rPr lang="en-US" sz="2400" b="1" dirty="0"/>
              <a:t>Postings</a:t>
            </a:r>
            <a:r>
              <a:rPr lang="en-US" sz="2000" b="1" dirty="0"/>
              <a:t>:</a:t>
            </a:r>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3</a:t>
            </a:r>
            <a:endParaRPr lang="en-US" sz="1800" dirty="0"/>
          </a:p>
          <a:p>
            <a:pPr fontAlgn="auto">
              <a:lnSpc>
                <a:spcPct val="80000"/>
              </a:lnSpc>
            </a:pPr>
            <a:r>
              <a:rPr lang="en-US" sz="1800" dirty="0">
                <a:sym typeface="Wingdings" pitchFamily="2" charset="2"/>
              </a:rPr>
              <a:t> 1 3</a:t>
            </a:r>
          </a:p>
          <a:p>
            <a:pPr fontAlgn="auto">
              <a:lnSpc>
                <a:spcPct val="80000"/>
              </a:lnSpc>
            </a:pPr>
            <a:r>
              <a:rPr lang="en-US" sz="1800" dirty="0">
                <a:sym typeface="Wingdings" pitchFamily="2" charset="2"/>
              </a:rPr>
              <a:t> 1  4</a:t>
            </a:r>
          </a:p>
          <a:p>
            <a:pPr fontAlgn="auto">
              <a:lnSpc>
                <a:spcPct val="80000"/>
              </a:lnSpc>
            </a:pPr>
            <a:r>
              <a:rPr lang="en-US" sz="1800" dirty="0">
                <a:sym typeface="Wingdings" pitchFamily="2" charset="2"/>
              </a:rPr>
              <a:t> 2</a:t>
            </a:r>
          </a:p>
          <a:p>
            <a:pPr fontAlgn="auto">
              <a:lnSpc>
                <a:spcPct val="80000"/>
              </a:lnSpc>
            </a:pPr>
            <a:r>
              <a:rPr lang="en-US" sz="1800" dirty="0">
                <a:sym typeface="Wingdings" pitchFamily="2" charset="2"/>
              </a:rPr>
              <a:t> 1 2  3</a:t>
            </a:r>
          </a:p>
          <a:p>
            <a:pPr fontAlgn="auto">
              <a:lnSpc>
                <a:spcPct val="80000"/>
              </a:lnSpc>
            </a:pPr>
            <a:endParaRPr lang="en-US" sz="1800" dirty="0">
              <a:sym typeface="Wingdings" pitchFamily="2" charset="2"/>
            </a:endParaRPr>
          </a:p>
          <a:p>
            <a:pPr fontAlgn="auto">
              <a:lnSpc>
                <a:spcPct val="80000"/>
              </a:lnSpc>
            </a:pPr>
            <a:endParaRPr lang="en-US" sz="1800" dirty="0"/>
          </a:p>
          <a:p>
            <a:pPr lvl="1" fontAlgn="auto">
              <a:lnSpc>
                <a:spcPct val="80000"/>
              </a:lnSpc>
            </a:pPr>
            <a:endParaRPr lang="en-US" sz="1800" dirty="0"/>
          </a:p>
          <a:p>
            <a:pPr fontAlgn="auto">
              <a:lnSpc>
                <a:spcPct val="80000"/>
              </a:lnSpc>
            </a:pPr>
            <a:endParaRPr lang="en-US" sz="1800" dirty="0"/>
          </a:p>
        </p:txBody>
      </p:sp>
      <p:sp>
        <p:nvSpPr>
          <p:cNvPr id="7" name="TextBox 6">
            <a:extLst>
              <a:ext uri="{FF2B5EF4-FFF2-40B4-BE49-F238E27FC236}">
                <a16:creationId xmlns:a16="http://schemas.microsoft.com/office/drawing/2014/main" id="{9924F828-3BAE-685D-3B2C-23E656FB13CE}"/>
              </a:ext>
            </a:extLst>
          </p:cNvPr>
          <p:cNvSpPr txBox="1"/>
          <p:nvPr/>
        </p:nvSpPr>
        <p:spPr>
          <a:xfrm>
            <a:off x="3141060" y="1574392"/>
            <a:ext cx="1401346" cy="3693319"/>
          </a:xfrm>
          <a:prstGeom prst="rect">
            <a:avLst/>
          </a:prstGeom>
          <a:noFill/>
        </p:spPr>
        <p:txBody>
          <a:bodyPr wrap="none" rtlCol="0">
            <a:spAutoFit/>
          </a:bodyPr>
          <a:lstStyle/>
          <a:p>
            <a:r>
              <a:rPr lang="en-US" sz="1800" dirty="0">
                <a:latin typeface="Raleway" pitchFamily="2" charset="77"/>
              </a:rPr>
              <a:t>Term Doc#</a:t>
            </a:r>
          </a:p>
          <a:p>
            <a:r>
              <a:rPr lang="en-US" sz="1800" dirty="0">
                <a:latin typeface="Raleway" pitchFamily="2" charset="77"/>
              </a:rPr>
              <a:t>sweet 	1</a:t>
            </a:r>
          </a:p>
          <a:p>
            <a:r>
              <a:rPr lang="en-US" sz="1800" dirty="0">
                <a:latin typeface="Raleway" pitchFamily="2" charset="77"/>
              </a:rPr>
              <a:t>sweet 	1</a:t>
            </a:r>
          </a:p>
          <a:p>
            <a:r>
              <a:rPr lang="en-US" sz="1800" dirty="0">
                <a:latin typeface="Raleway" pitchFamily="2" charset="77"/>
              </a:rPr>
              <a:t>nurse 	1</a:t>
            </a:r>
          </a:p>
          <a:p>
            <a:r>
              <a:rPr lang="en-US" sz="1800" dirty="0">
                <a:latin typeface="Raleway" pitchFamily="2" charset="77"/>
              </a:rPr>
              <a:t>love 	1</a:t>
            </a:r>
          </a:p>
          <a:p>
            <a:r>
              <a:rPr lang="en-US" sz="1800" dirty="0">
                <a:latin typeface="Raleway" pitchFamily="2" charset="77"/>
              </a:rPr>
              <a:t>sweet 	2</a:t>
            </a:r>
          </a:p>
          <a:p>
            <a:r>
              <a:rPr lang="en-US" sz="1800" dirty="0">
                <a:latin typeface="Raleway" pitchFamily="2" charset="77"/>
              </a:rPr>
              <a:t>sorrow	2</a:t>
            </a:r>
          </a:p>
          <a:p>
            <a:r>
              <a:rPr lang="en-US" sz="1800" dirty="0">
                <a:latin typeface="Raleway" pitchFamily="2" charset="77"/>
              </a:rPr>
              <a:t>how 	3</a:t>
            </a:r>
          </a:p>
          <a:p>
            <a:r>
              <a:rPr lang="en-US" sz="1800" dirty="0">
                <a:latin typeface="Raleway" pitchFamily="2" charset="77"/>
              </a:rPr>
              <a:t>sweet	3</a:t>
            </a:r>
          </a:p>
          <a:p>
            <a:r>
              <a:rPr lang="en-US" sz="1800" dirty="0">
                <a:latin typeface="Raleway" pitchFamily="2" charset="77"/>
              </a:rPr>
              <a:t>is 	3</a:t>
            </a:r>
          </a:p>
          <a:p>
            <a:r>
              <a:rPr lang="en-US" sz="1800" dirty="0">
                <a:latin typeface="Raleway" pitchFamily="2" charset="77"/>
              </a:rPr>
              <a:t>love 	3</a:t>
            </a:r>
          </a:p>
          <a:p>
            <a:r>
              <a:rPr lang="en-US" sz="1800" dirty="0">
                <a:latin typeface="Raleway" pitchFamily="2" charset="77"/>
              </a:rPr>
              <a:t>nurse	4</a:t>
            </a:r>
          </a:p>
          <a:p>
            <a:endParaRPr lang="en-US" sz="1800" dirty="0">
              <a:latin typeface="Raleway" pitchFamily="2" charset="77"/>
            </a:endParaRPr>
          </a:p>
        </p:txBody>
      </p:sp>
      <p:sp>
        <p:nvSpPr>
          <p:cNvPr id="8" name="TextBox 7">
            <a:extLst>
              <a:ext uri="{FF2B5EF4-FFF2-40B4-BE49-F238E27FC236}">
                <a16:creationId xmlns:a16="http://schemas.microsoft.com/office/drawing/2014/main" id="{516B550B-CE55-8315-6553-21F5C0C8EAA1}"/>
              </a:ext>
            </a:extLst>
          </p:cNvPr>
          <p:cNvSpPr txBox="1"/>
          <p:nvPr/>
        </p:nvSpPr>
        <p:spPr>
          <a:xfrm>
            <a:off x="4877686" y="1574392"/>
            <a:ext cx="1401346" cy="3416320"/>
          </a:xfrm>
          <a:prstGeom prst="rect">
            <a:avLst/>
          </a:prstGeom>
          <a:noFill/>
        </p:spPr>
        <p:txBody>
          <a:bodyPr wrap="none" rtlCol="0">
            <a:spAutoFit/>
          </a:bodyPr>
          <a:lstStyle/>
          <a:p>
            <a:r>
              <a:rPr lang="en-US" sz="1800" dirty="0">
                <a:latin typeface="Raleway" pitchFamily="2" charset="77"/>
              </a:rPr>
              <a:t>Term Doc#</a:t>
            </a:r>
          </a:p>
          <a:p>
            <a:r>
              <a:rPr lang="en-US" sz="1800" dirty="0">
                <a:latin typeface="Raleway" pitchFamily="2" charset="77"/>
              </a:rPr>
              <a:t>how 	3</a:t>
            </a:r>
          </a:p>
          <a:p>
            <a:r>
              <a:rPr lang="en-US" sz="1800" dirty="0">
                <a:latin typeface="Raleway" pitchFamily="2" charset="77"/>
              </a:rPr>
              <a:t>is 	3</a:t>
            </a:r>
          </a:p>
          <a:p>
            <a:r>
              <a:rPr lang="en-US" sz="1800" dirty="0">
                <a:latin typeface="Raleway" pitchFamily="2" charset="77"/>
              </a:rPr>
              <a:t>love 	1</a:t>
            </a:r>
          </a:p>
          <a:p>
            <a:r>
              <a:rPr lang="en-US" sz="1800" dirty="0">
                <a:latin typeface="Raleway" pitchFamily="2" charset="77"/>
              </a:rPr>
              <a:t>love 	3</a:t>
            </a:r>
          </a:p>
          <a:p>
            <a:r>
              <a:rPr lang="en-US" sz="1800" dirty="0">
                <a:latin typeface="Raleway" pitchFamily="2" charset="77"/>
              </a:rPr>
              <a:t>nurse 	1</a:t>
            </a:r>
          </a:p>
          <a:p>
            <a:r>
              <a:rPr lang="en-US" sz="1800" dirty="0">
                <a:latin typeface="Raleway" pitchFamily="2" charset="77"/>
              </a:rPr>
              <a:t>nurse 	4</a:t>
            </a:r>
          </a:p>
          <a:p>
            <a:r>
              <a:rPr lang="en-US" sz="1800" dirty="0">
                <a:latin typeface="Raleway" pitchFamily="2" charset="77"/>
              </a:rPr>
              <a:t>sorrow 	2</a:t>
            </a:r>
          </a:p>
          <a:p>
            <a:r>
              <a:rPr lang="en-US" sz="1800" dirty="0">
                <a:latin typeface="Raleway" pitchFamily="2" charset="77"/>
              </a:rPr>
              <a:t>sweet  	2</a:t>
            </a:r>
          </a:p>
          <a:p>
            <a:r>
              <a:rPr lang="en-US" sz="1800" dirty="0">
                <a:latin typeface="Raleway" pitchFamily="2" charset="77"/>
              </a:rPr>
              <a:t>sweet 	1</a:t>
            </a:r>
          </a:p>
          <a:p>
            <a:r>
              <a:rPr lang="en-US" sz="1800" dirty="0">
                <a:latin typeface="Raleway" pitchFamily="2" charset="77"/>
              </a:rPr>
              <a:t>sweet 	1</a:t>
            </a:r>
          </a:p>
          <a:p>
            <a:r>
              <a:rPr lang="en-US" sz="1800" dirty="0">
                <a:latin typeface="Raleway" pitchFamily="2" charset="77"/>
              </a:rPr>
              <a:t>sweet 	3</a:t>
            </a:r>
          </a:p>
        </p:txBody>
      </p:sp>
      <p:sp>
        <p:nvSpPr>
          <p:cNvPr id="9" name="TextBox 8">
            <a:extLst>
              <a:ext uri="{FF2B5EF4-FFF2-40B4-BE49-F238E27FC236}">
                <a16:creationId xmlns:a16="http://schemas.microsoft.com/office/drawing/2014/main" id="{E5C9A45E-B35E-E757-2D2F-C52599B3077D}"/>
              </a:ext>
            </a:extLst>
          </p:cNvPr>
          <p:cNvSpPr txBox="1"/>
          <p:nvPr/>
        </p:nvSpPr>
        <p:spPr>
          <a:xfrm>
            <a:off x="2750329" y="2767595"/>
            <a:ext cx="486030" cy="461665"/>
          </a:xfrm>
          <a:prstGeom prst="rect">
            <a:avLst/>
          </a:prstGeom>
          <a:noFill/>
        </p:spPr>
        <p:txBody>
          <a:bodyPr wrap="none" rtlCol="0">
            <a:spAutoFit/>
          </a:bodyPr>
          <a:lstStyle/>
          <a:p>
            <a:r>
              <a:rPr lang="en-US" dirty="0">
                <a:sym typeface="Wingdings" pitchFamily="2" charset="2"/>
              </a:rPr>
              <a:t></a:t>
            </a:r>
            <a:endParaRPr lang="en-US" dirty="0"/>
          </a:p>
        </p:txBody>
      </p:sp>
      <p:sp>
        <p:nvSpPr>
          <p:cNvPr id="10" name="TextBox 9">
            <a:extLst>
              <a:ext uri="{FF2B5EF4-FFF2-40B4-BE49-F238E27FC236}">
                <a16:creationId xmlns:a16="http://schemas.microsoft.com/office/drawing/2014/main" id="{EC0C3E17-A5D8-C1AF-B5DB-D18521C34283}"/>
              </a:ext>
            </a:extLst>
          </p:cNvPr>
          <p:cNvSpPr txBox="1"/>
          <p:nvPr/>
        </p:nvSpPr>
        <p:spPr>
          <a:xfrm>
            <a:off x="4343400" y="2767594"/>
            <a:ext cx="486030" cy="461665"/>
          </a:xfrm>
          <a:prstGeom prst="rect">
            <a:avLst/>
          </a:prstGeom>
          <a:noFill/>
        </p:spPr>
        <p:txBody>
          <a:bodyPr wrap="none" rtlCol="0">
            <a:spAutoFit/>
          </a:bodyPr>
          <a:lstStyle/>
          <a:p>
            <a:r>
              <a:rPr lang="en-US" dirty="0">
                <a:sym typeface="Wingdings" pitchFamily="2" charset="2"/>
              </a:rPr>
              <a:t></a:t>
            </a:r>
            <a:endParaRPr lang="en-US" dirty="0"/>
          </a:p>
        </p:txBody>
      </p:sp>
      <p:sp>
        <p:nvSpPr>
          <p:cNvPr id="11" name="TextBox 10">
            <a:extLst>
              <a:ext uri="{FF2B5EF4-FFF2-40B4-BE49-F238E27FC236}">
                <a16:creationId xmlns:a16="http://schemas.microsoft.com/office/drawing/2014/main" id="{9E83787A-FA17-73EA-0B1B-A04BB28BD64C}"/>
              </a:ext>
            </a:extLst>
          </p:cNvPr>
          <p:cNvSpPr txBox="1"/>
          <p:nvPr/>
        </p:nvSpPr>
        <p:spPr>
          <a:xfrm>
            <a:off x="6263185" y="2767593"/>
            <a:ext cx="486030" cy="461665"/>
          </a:xfrm>
          <a:prstGeom prst="rect">
            <a:avLst/>
          </a:prstGeom>
          <a:noFill/>
        </p:spPr>
        <p:txBody>
          <a:bodyPr wrap="none" rtlCol="0">
            <a:spAutoFit/>
          </a:bodyPr>
          <a:lstStyle/>
          <a:p>
            <a:r>
              <a:rPr lang="en-US" dirty="0">
                <a:sym typeface="Wingdings" pitchFamily="2" charset="2"/>
              </a:rPr>
              <a:t></a:t>
            </a:r>
            <a:endParaRPr lang="en-US" dirty="0"/>
          </a:p>
        </p:txBody>
      </p:sp>
      <p:sp>
        <p:nvSpPr>
          <p:cNvPr id="12" name="Content Placeholder 2">
            <a:extLst>
              <a:ext uri="{FF2B5EF4-FFF2-40B4-BE49-F238E27FC236}">
                <a16:creationId xmlns:a16="http://schemas.microsoft.com/office/drawing/2014/main" id="{18D42ECA-FC6F-7F71-2D96-E84249334543}"/>
              </a:ext>
            </a:extLst>
          </p:cNvPr>
          <p:cNvSpPr txBox="1">
            <a:spLocks/>
          </p:cNvSpPr>
          <p:nvPr/>
        </p:nvSpPr>
        <p:spPr>
          <a:xfrm>
            <a:off x="6629400" y="897122"/>
            <a:ext cx="2362200" cy="580246"/>
          </a:xfrm>
          <a:prstGeom prst="rect">
            <a:avLst/>
          </a:prstGeom>
        </p:spPr>
        <p:txBody>
          <a:bodyPr vert="horz" lIns="0" tIns="45720" rIns="0" bIns="45720" rtlCol="0">
            <a:normAutofit fontScale="70000" lnSpcReduction="200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b="1" dirty="0"/>
              <a:t>2. Create linked postings list</a:t>
            </a:r>
          </a:p>
          <a:p>
            <a:pPr marL="0" indent="0" fontAlgn="auto">
              <a:buFont typeface="Calibri" panose="020F0502020204030204" pitchFamily="34" charset="0"/>
              <a:buNone/>
            </a:pPr>
            <a:endParaRPr lang="en-US" dirty="0"/>
          </a:p>
          <a:p>
            <a:pPr lvl="1" fontAlgn="auto"/>
            <a:endParaRPr lang="en-US" dirty="0"/>
          </a:p>
          <a:p>
            <a:pPr fontAlgn="auto"/>
            <a:endParaRPr lang="en-US" dirty="0"/>
          </a:p>
        </p:txBody>
      </p:sp>
    </p:spTree>
    <p:extLst>
      <p:ext uri="{BB962C8B-B14F-4D97-AF65-F5344CB8AC3E}">
        <p14:creationId xmlns:p14="http://schemas.microsoft.com/office/powerpoint/2010/main" val="161572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P spid="9" grpId="0"/>
      <p:bldP spid="10" grpId="0"/>
      <p:bldP spid="11"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30B5E14-53DB-C5F8-C1DD-276A0C2F41D9}"/>
              </a:ext>
            </a:extLst>
          </p:cNvPr>
          <p:cNvSpPr/>
          <p:nvPr/>
        </p:nvSpPr>
        <p:spPr>
          <a:xfrm>
            <a:off x="2971800" y="1733550"/>
            <a:ext cx="3581400" cy="2971800"/>
          </a:xfrm>
          <a:prstGeom prst="rect">
            <a:avLst/>
          </a:prstGeom>
          <a:solidFill>
            <a:srgbClr val="C4DB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A8E12-0FB0-9B49-05D2-6D3AA3564CBD}"/>
              </a:ext>
            </a:extLst>
          </p:cNvPr>
          <p:cNvSpPr>
            <a:spLocks noGrp="1"/>
          </p:cNvSpPr>
          <p:nvPr>
            <p:ph type="title"/>
          </p:nvPr>
        </p:nvSpPr>
        <p:spPr>
          <a:xfrm>
            <a:off x="822960" y="119702"/>
            <a:ext cx="17556480" cy="680397"/>
          </a:xfrm>
        </p:spPr>
        <p:txBody>
          <a:bodyPr>
            <a:normAutofit fontScale="90000"/>
          </a:bodyPr>
          <a:lstStyle/>
          <a:p>
            <a:r>
              <a:rPr lang="en-US" sz="4800" dirty="0"/>
              <a:t>Inverted Index</a:t>
            </a:r>
          </a:p>
        </p:txBody>
      </p:sp>
      <p:sp>
        <p:nvSpPr>
          <p:cNvPr id="4" name="Content Placeholder 2">
            <a:extLst>
              <a:ext uri="{FF2B5EF4-FFF2-40B4-BE49-F238E27FC236}">
                <a16:creationId xmlns:a16="http://schemas.microsoft.com/office/drawing/2014/main" id="{B4E490DB-CA79-794B-C579-33510773F424}"/>
              </a:ext>
            </a:extLst>
          </p:cNvPr>
          <p:cNvSpPr txBox="1">
            <a:spLocks/>
          </p:cNvSpPr>
          <p:nvPr/>
        </p:nvSpPr>
        <p:spPr>
          <a:xfrm>
            <a:off x="3124200" y="1314450"/>
            <a:ext cx="1986188" cy="409575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b="1" dirty="0" err="1"/>
              <a:t>Dict</a:t>
            </a:r>
            <a:endParaRPr lang="en-US" b="1" dirty="0"/>
          </a:p>
          <a:p>
            <a:pPr fontAlgn="auto">
              <a:lnSpc>
                <a:spcPct val="80000"/>
              </a:lnSpc>
            </a:pPr>
            <a:r>
              <a:rPr lang="en-US" dirty="0"/>
              <a:t>how</a:t>
            </a:r>
          </a:p>
          <a:p>
            <a:pPr fontAlgn="auto">
              <a:lnSpc>
                <a:spcPct val="80000"/>
              </a:lnSpc>
            </a:pPr>
            <a:r>
              <a:rPr lang="en-US" dirty="0"/>
              <a:t>is </a:t>
            </a:r>
          </a:p>
          <a:p>
            <a:pPr fontAlgn="auto">
              <a:lnSpc>
                <a:spcPct val="80000"/>
              </a:lnSpc>
            </a:pPr>
            <a:r>
              <a:rPr lang="en-US" dirty="0"/>
              <a:t>love</a:t>
            </a:r>
          </a:p>
          <a:p>
            <a:pPr fontAlgn="auto">
              <a:lnSpc>
                <a:spcPct val="80000"/>
              </a:lnSpc>
            </a:pPr>
            <a:r>
              <a:rPr lang="en-US" dirty="0"/>
              <a:t>nurse</a:t>
            </a:r>
          </a:p>
          <a:p>
            <a:pPr fontAlgn="auto">
              <a:lnSpc>
                <a:spcPct val="80000"/>
              </a:lnSpc>
            </a:pPr>
            <a:r>
              <a:rPr lang="en-US" dirty="0"/>
              <a:t>sorrow</a:t>
            </a:r>
          </a:p>
          <a:p>
            <a:pPr fontAlgn="auto">
              <a:lnSpc>
                <a:spcPct val="80000"/>
              </a:lnSpc>
            </a:pPr>
            <a:r>
              <a:rPr lang="en-US" dirty="0"/>
              <a:t>sweet</a:t>
            </a:r>
          </a:p>
          <a:p>
            <a:pPr lvl="1" fontAlgn="auto">
              <a:lnSpc>
                <a:spcPct val="80000"/>
              </a:lnSpc>
            </a:pPr>
            <a:endParaRPr lang="en-US" sz="2800" dirty="0"/>
          </a:p>
          <a:p>
            <a:pPr fontAlgn="auto">
              <a:lnSpc>
                <a:spcPct val="80000"/>
              </a:lnSpc>
            </a:pPr>
            <a:endParaRPr lang="en-US" dirty="0"/>
          </a:p>
        </p:txBody>
      </p:sp>
      <p:sp>
        <p:nvSpPr>
          <p:cNvPr id="5" name="Content Placeholder 2">
            <a:extLst>
              <a:ext uri="{FF2B5EF4-FFF2-40B4-BE49-F238E27FC236}">
                <a16:creationId xmlns:a16="http://schemas.microsoft.com/office/drawing/2014/main" id="{0573BFF5-127E-89A4-39D2-EDD4DF6A71ED}"/>
              </a:ext>
            </a:extLst>
          </p:cNvPr>
          <p:cNvSpPr txBox="1">
            <a:spLocks/>
          </p:cNvSpPr>
          <p:nvPr/>
        </p:nvSpPr>
        <p:spPr>
          <a:xfrm>
            <a:off x="4175760" y="1314450"/>
            <a:ext cx="3901440" cy="382905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lnSpc>
                <a:spcPct val="80000"/>
              </a:lnSpc>
            </a:pPr>
            <a:r>
              <a:rPr lang="en-US" sz="2400" b="1" dirty="0"/>
              <a:t> </a:t>
            </a:r>
            <a:r>
              <a:rPr lang="en-US" b="1" dirty="0"/>
              <a:t>Postings</a:t>
            </a:r>
            <a:endParaRPr lang="en-US" sz="2400" b="1" dirty="0"/>
          </a:p>
          <a:p>
            <a:pPr fontAlgn="auto">
              <a:lnSpc>
                <a:spcPct val="80000"/>
              </a:lnSpc>
            </a:pPr>
            <a:r>
              <a:rPr lang="en-US" dirty="0">
                <a:sym typeface="Wingdings" pitchFamily="2" charset="2"/>
              </a:rPr>
              <a:t> 3</a:t>
            </a:r>
            <a:endParaRPr lang="en-US" dirty="0"/>
          </a:p>
          <a:p>
            <a:pPr fontAlgn="auto">
              <a:lnSpc>
                <a:spcPct val="80000"/>
              </a:lnSpc>
            </a:pPr>
            <a:r>
              <a:rPr lang="en-US" dirty="0">
                <a:sym typeface="Wingdings" pitchFamily="2" charset="2"/>
              </a:rPr>
              <a:t> 3</a:t>
            </a:r>
            <a:endParaRPr lang="en-US" dirty="0"/>
          </a:p>
          <a:p>
            <a:pPr fontAlgn="auto">
              <a:lnSpc>
                <a:spcPct val="80000"/>
              </a:lnSpc>
            </a:pPr>
            <a:r>
              <a:rPr lang="en-US" dirty="0">
                <a:sym typeface="Wingdings" pitchFamily="2" charset="2"/>
              </a:rPr>
              <a:t> 1 3</a:t>
            </a:r>
          </a:p>
          <a:p>
            <a:pPr fontAlgn="auto">
              <a:lnSpc>
                <a:spcPct val="80000"/>
              </a:lnSpc>
            </a:pPr>
            <a:r>
              <a:rPr lang="en-US" dirty="0">
                <a:sym typeface="Wingdings" pitchFamily="2" charset="2"/>
              </a:rPr>
              <a:t> 1  4</a:t>
            </a:r>
          </a:p>
          <a:p>
            <a:pPr fontAlgn="auto">
              <a:lnSpc>
                <a:spcPct val="80000"/>
              </a:lnSpc>
            </a:pPr>
            <a:r>
              <a:rPr lang="en-US" dirty="0">
                <a:sym typeface="Wingdings" pitchFamily="2" charset="2"/>
              </a:rPr>
              <a:t> 2</a:t>
            </a:r>
          </a:p>
          <a:p>
            <a:pPr fontAlgn="auto">
              <a:lnSpc>
                <a:spcPct val="80000"/>
              </a:lnSpc>
            </a:pPr>
            <a:r>
              <a:rPr lang="en-US" dirty="0">
                <a:sym typeface="Wingdings" pitchFamily="2" charset="2"/>
              </a:rPr>
              <a:t> 1 2  3</a:t>
            </a:r>
          </a:p>
          <a:p>
            <a:pPr fontAlgn="auto">
              <a:lnSpc>
                <a:spcPct val="80000"/>
              </a:lnSpc>
            </a:pPr>
            <a:endParaRPr lang="en-US" dirty="0">
              <a:sym typeface="Wingdings" pitchFamily="2" charset="2"/>
            </a:endParaRPr>
          </a:p>
          <a:p>
            <a:pPr fontAlgn="auto">
              <a:lnSpc>
                <a:spcPct val="80000"/>
              </a:lnSpc>
            </a:pPr>
            <a:endParaRPr lang="en-US" dirty="0"/>
          </a:p>
          <a:p>
            <a:pPr lvl="1" fontAlgn="auto">
              <a:lnSpc>
                <a:spcPct val="80000"/>
              </a:lnSpc>
            </a:pPr>
            <a:endParaRPr lang="en-US" sz="2800" dirty="0"/>
          </a:p>
          <a:p>
            <a:pPr fontAlgn="auto">
              <a:lnSpc>
                <a:spcPct val="80000"/>
              </a:lnSpc>
            </a:pPr>
            <a:endParaRPr lang="en-US" dirty="0"/>
          </a:p>
        </p:txBody>
      </p:sp>
    </p:spTree>
    <p:extLst>
      <p:ext uri="{BB962C8B-B14F-4D97-AF65-F5344CB8AC3E}">
        <p14:creationId xmlns:p14="http://schemas.microsoft.com/office/powerpoint/2010/main" val="18890778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44701-4612-D4A3-35FE-E1F67BE7182B}"/>
              </a:ext>
            </a:extLst>
          </p:cNvPr>
          <p:cNvSpPr>
            <a:spLocks noGrp="1"/>
          </p:cNvSpPr>
          <p:nvPr>
            <p:ph type="title"/>
          </p:nvPr>
        </p:nvSpPr>
        <p:spPr>
          <a:xfrm>
            <a:off x="800100" y="361950"/>
            <a:ext cx="7543800" cy="680397"/>
          </a:xfrm>
        </p:spPr>
        <p:txBody>
          <a:bodyPr>
            <a:normAutofit fontScale="90000"/>
          </a:bodyPr>
          <a:lstStyle/>
          <a:p>
            <a:r>
              <a:rPr lang="en-US" dirty="0"/>
              <a:t>So far this just tells us which documents to grab </a:t>
            </a:r>
          </a:p>
        </p:txBody>
      </p:sp>
      <p:sp>
        <p:nvSpPr>
          <p:cNvPr id="3" name="Content Placeholder 2">
            <a:extLst>
              <a:ext uri="{FF2B5EF4-FFF2-40B4-BE49-F238E27FC236}">
                <a16:creationId xmlns:a16="http://schemas.microsoft.com/office/drawing/2014/main" id="{A5C8CF10-FBE8-B1B0-3D3A-4DB62751F588}"/>
              </a:ext>
            </a:extLst>
          </p:cNvPr>
          <p:cNvSpPr>
            <a:spLocks noGrp="1"/>
          </p:cNvSpPr>
          <p:nvPr>
            <p:ph idx="1"/>
          </p:nvPr>
        </p:nvSpPr>
        <p:spPr/>
        <p:txBody>
          <a:bodyPr/>
          <a:lstStyle/>
          <a:p>
            <a:pPr marL="0" indent="0">
              <a:buNone/>
            </a:pPr>
            <a:r>
              <a:rPr lang="en-US" dirty="0"/>
              <a:t>But we also need enough information to compute </a:t>
            </a:r>
            <a:r>
              <a:rPr lang="en-US" dirty="0" err="1"/>
              <a:t>tf-idf</a:t>
            </a:r>
            <a:r>
              <a:rPr lang="en-US" dirty="0"/>
              <a:t>:</a:t>
            </a:r>
          </a:p>
          <a:p>
            <a:endParaRPr lang="en-US" dirty="0"/>
          </a:p>
          <a:p>
            <a:pPr marL="0" indent="0">
              <a:buNone/>
            </a:pPr>
            <a:r>
              <a:rPr lang="en-US" dirty="0"/>
              <a:t>For each term t in vocabulary:</a:t>
            </a:r>
          </a:p>
          <a:p>
            <a:pPr lvl="1"/>
            <a:r>
              <a:rPr lang="en-US" dirty="0"/>
              <a:t>The </a:t>
            </a:r>
            <a:r>
              <a:rPr lang="en-US" dirty="0" err="1"/>
              <a:t>df</a:t>
            </a:r>
            <a:r>
              <a:rPr lang="en-US" baseline="-25000" dirty="0" err="1"/>
              <a:t>t</a:t>
            </a:r>
            <a:r>
              <a:rPr lang="en-US" dirty="0"/>
              <a:t> (document frequency) of word t</a:t>
            </a:r>
          </a:p>
          <a:p>
            <a:pPr marL="0" indent="0">
              <a:buNone/>
            </a:pPr>
            <a:r>
              <a:rPr lang="en-US" dirty="0"/>
              <a:t>For each term t in each document d:</a:t>
            </a:r>
          </a:p>
          <a:p>
            <a:pPr lvl="1"/>
            <a:r>
              <a:rPr lang="en-US" dirty="0"/>
              <a:t>The term frequency or count(</a:t>
            </a:r>
            <a:r>
              <a:rPr lang="en-US" dirty="0" err="1"/>
              <a:t>t,d</a:t>
            </a:r>
            <a:r>
              <a:rPr lang="en-US" dirty="0"/>
              <a:t>) of term t in doc d</a:t>
            </a:r>
          </a:p>
        </p:txBody>
      </p:sp>
    </p:spTree>
    <p:extLst>
      <p:ext uri="{BB962C8B-B14F-4D97-AF65-F5344CB8AC3E}">
        <p14:creationId xmlns:p14="http://schemas.microsoft.com/office/powerpoint/2010/main" val="26002065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E812-82F3-E8AD-E805-01E51196404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616E431A-0C55-7B02-6587-F151E55C1497}"/>
              </a:ext>
            </a:extLst>
          </p:cNvPr>
          <p:cNvPicPr>
            <a:picLocks noGrp="1" noChangeAspect="1"/>
          </p:cNvPicPr>
          <p:nvPr>
            <p:ph idx="1"/>
          </p:nvPr>
        </p:nvPicPr>
        <p:blipFill>
          <a:blip r:embed="rId3"/>
          <a:stretch>
            <a:fillRect/>
          </a:stretch>
        </p:blipFill>
        <p:spPr>
          <a:xfrm>
            <a:off x="1447800" y="1563048"/>
            <a:ext cx="7543800" cy="3429000"/>
          </a:xfrm>
        </p:spPr>
      </p:pic>
      <p:pic>
        <p:nvPicPr>
          <p:cNvPr id="6" name="Picture 5">
            <a:extLst>
              <a:ext uri="{FF2B5EF4-FFF2-40B4-BE49-F238E27FC236}">
                <a16:creationId xmlns:a16="http://schemas.microsoft.com/office/drawing/2014/main" id="{02785B4D-2E14-33D8-41AE-A69EF951C1E6}"/>
              </a:ext>
            </a:extLst>
          </p:cNvPr>
          <p:cNvPicPr>
            <a:picLocks noChangeAspect="1"/>
          </p:cNvPicPr>
          <p:nvPr/>
        </p:nvPicPr>
        <p:blipFill>
          <a:blip r:embed="rId4"/>
          <a:srcRect t="22005"/>
          <a:stretch>
            <a:fillRect/>
          </a:stretch>
        </p:blipFill>
        <p:spPr>
          <a:xfrm>
            <a:off x="304800" y="113352"/>
            <a:ext cx="3828119" cy="1315398"/>
          </a:xfrm>
          <a:prstGeom prst="rect">
            <a:avLst/>
          </a:prstGeom>
        </p:spPr>
      </p:pic>
      <p:sp>
        <p:nvSpPr>
          <p:cNvPr id="7" name="TextBox 6">
            <a:extLst>
              <a:ext uri="{FF2B5EF4-FFF2-40B4-BE49-F238E27FC236}">
                <a16:creationId xmlns:a16="http://schemas.microsoft.com/office/drawing/2014/main" id="{478636D4-E09F-7E02-E4E5-A04B576884A9}"/>
              </a:ext>
            </a:extLst>
          </p:cNvPr>
          <p:cNvSpPr txBox="1"/>
          <p:nvPr/>
        </p:nvSpPr>
        <p:spPr>
          <a:xfrm>
            <a:off x="228600" y="1809750"/>
            <a:ext cx="641522" cy="630942"/>
          </a:xfrm>
          <a:prstGeom prst="rect">
            <a:avLst/>
          </a:prstGeom>
          <a:noFill/>
        </p:spPr>
        <p:txBody>
          <a:bodyPr wrap="none" rtlCol="0">
            <a:spAutoFit/>
          </a:bodyPr>
          <a:lstStyle/>
          <a:p>
            <a:r>
              <a:rPr lang="en-US" sz="3500" b="1" dirty="0" err="1">
                <a:solidFill>
                  <a:srgbClr val="C00000"/>
                </a:solidFill>
                <a:latin typeface="Raleway" pitchFamily="2" charset="77"/>
              </a:rPr>
              <a:t>df</a:t>
            </a:r>
            <a:endParaRPr lang="en-US" sz="3500" b="1" dirty="0">
              <a:solidFill>
                <a:srgbClr val="C00000"/>
              </a:solidFill>
              <a:latin typeface="Raleway" pitchFamily="2" charset="77"/>
            </a:endParaRPr>
          </a:p>
        </p:txBody>
      </p:sp>
      <p:sp>
        <p:nvSpPr>
          <p:cNvPr id="8" name="TextBox 7">
            <a:extLst>
              <a:ext uri="{FF2B5EF4-FFF2-40B4-BE49-F238E27FC236}">
                <a16:creationId xmlns:a16="http://schemas.microsoft.com/office/drawing/2014/main" id="{035B125E-D96F-5558-F412-D9A177116675}"/>
              </a:ext>
            </a:extLst>
          </p:cNvPr>
          <p:cNvSpPr txBox="1"/>
          <p:nvPr/>
        </p:nvSpPr>
        <p:spPr>
          <a:xfrm>
            <a:off x="6596504" y="806449"/>
            <a:ext cx="524503" cy="630942"/>
          </a:xfrm>
          <a:prstGeom prst="rect">
            <a:avLst/>
          </a:prstGeom>
          <a:noFill/>
        </p:spPr>
        <p:txBody>
          <a:bodyPr wrap="none" rtlCol="0">
            <a:spAutoFit/>
          </a:bodyPr>
          <a:lstStyle/>
          <a:p>
            <a:r>
              <a:rPr lang="en-US" sz="3500" b="1" dirty="0" err="1">
                <a:solidFill>
                  <a:srgbClr val="C00000"/>
                </a:solidFill>
                <a:latin typeface="Raleway" pitchFamily="2" charset="77"/>
              </a:rPr>
              <a:t>tf</a:t>
            </a:r>
            <a:endParaRPr lang="en-US" sz="3500" b="1" dirty="0">
              <a:solidFill>
                <a:srgbClr val="C00000"/>
              </a:solidFill>
              <a:latin typeface="Raleway" pitchFamily="2" charset="77"/>
            </a:endParaRPr>
          </a:p>
        </p:txBody>
      </p:sp>
      <p:sp>
        <p:nvSpPr>
          <p:cNvPr id="9" name="TextBox 8">
            <a:extLst>
              <a:ext uri="{FF2B5EF4-FFF2-40B4-BE49-F238E27FC236}">
                <a16:creationId xmlns:a16="http://schemas.microsoft.com/office/drawing/2014/main" id="{270BB710-B764-DF23-3C5D-32E8C09E3F46}"/>
              </a:ext>
            </a:extLst>
          </p:cNvPr>
          <p:cNvSpPr txBox="1"/>
          <p:nvPr/>
        </p:nvSpPr>
        <p:spPr>
          <a:xfrm>
            <a:off x="4449210" y="330068"/>
            <a:ext cx="1354858" cy="630942"/>
          </a:xfrm>
          <a:prstGeom prst="rect">
            <a:avLst/>
          </a:prstGeom>
          <a:noFill/>
        </p:spPr>
        <p:txBody>
          <a:bodyPr wrap="none" rtlCol="0">
            <a:spAutoFit/>
          </a:bodyPr>
          <a:lstStyle/>
          <a:p>
            <a:r>
              <a:rPr lang="en-US" sz="3500" b="1" dirty="0">
                <a:solidFill>
                  <a:srgbClr val="C00000"/>
                </a:solidFill>
                <a:latin typeface="Raleway" pitchFamily="2" charset="77"/>
              </a:rPr>
              <a:t>Doc#</a:t>
            </a:r>
          </a:p>
        </p:txBody>
      </p:sp>
      <p:sp>
        <p:nvSpPr>
          <p:cNvPr id="10" name="Freeform 9">
            <a:extLst>
              <a:ext uri="{FF2B5EF4-FFF2-40B4-BE49-F238E27FC236}">
                <a16:creationId xmlns:a16="http://schemas.microsoft.com/office/drawing/2014/main" id="{36FD11A1-3B8B-6A33-EDAC-86090A9F3805}"/>
              </a:ext>
            </a:extLst>
          </p:cNvPr>
          <p:cNvSpPr/>
          <p:nvPr/>
        </p:nvSpPr>
        <p:spPr>
          <a:xfrm>
            <a:off x="857187" y="1816100"/>
            <a:ext cx="1759013" cy="406400"/>
          </a:xfrm>
          <a:custGeom>
            <a:avLst/>
            <a:gdLst>
              <a:gd name="connsiteX0" fmla="*/ 65882 w 1818482"/>
              <a:gd name="connsiteY0" fmla="*/ 406400 h 406400"/>
              <a:gd name="connsiteX1" fmla="*/ 129382 w 1818482"/>
              <a:gd name="connsiteY1" fmla="*/ 342900 h 406400"/>
              <a:gd name="connsiteX2" fmla="*/ 1234282 w 1818482"/>
              <a:gd name="connsiteY2" fmla="*/ 292100 h 406400"/>
              <a:gd name="connsiteX3" fmla="*/ 1818482 w 1818482"/>
              <a:gd name="connsiteY3" fmla="*/ 0 h 406400"/>
              <a:gd name="connsiteX0" fmla="*/ 44198 w 1796798"/>
              <a:gd name="connsiteY0" fmla="*/ 406400 h 572744"/>
              <a:gd name="connsiteX1" fmla="*/ 158498 w 1796798"/>
              <a:gd name="connsiteY1" fmla="*/ 571500 h 572744"/>
              <a:gd name="connsiteX2" fmla="*/ 1212598 w 1796798"/>
              <a:gd name="connsiteY2" fmla="*/ 292100 h 572744"/>
              <a:gd name="connsiteX3" fmla="*/ 1796798 w 1796798"/>
              <a:gd name="connsiteY3" fmla="*/ 0 h 572744"/>
              <a:gd name="connsiteX0" fmla="*/ 6413 w 1759013"/>
              <a:gd name="connsiteY0" fmla="*/ 406400 h 406400"/>
              <a:gd name="connsiteX1" fmla="*/ 590613 w 1759013"/>
              <a:gd name="connsiteY1" fmla="*/ 279400 h 406400"/>
              <a:gd name="connsiteX2" fmla="*/ 1174813 w 1759013"/>
              <a:gd name="connsiteY2" fmla="*/ 292100 h 406400"/>
              <a:gd name="connsiteX3" fmla="*/ 1759013 w 1759013"/>
              <a:gd name="connsiteY3" fmla="*/ 0 h 406400"/>
            </a:gdLst>
            <a:ahLst/>
            <a:cxnLst>
              <a:cxn ang="0">
                <a:pos x="connsiteX0" y="connsiteY0"/>
              </a:cxn>
              <a:cxn ang="0">
                <a:pos x="connsiteX1" y="connsiteY1"/>
              </a:cxn>
              <a:cxn ang="0">
                <a:pos x="connsiteX2" y="connsiteY2"/>
              </a:cxn>
              <a:cxn ang="0">
                <a:pos x="connsiteX3" y="connsiteY3"/>
              </a:cxn>
            </a:cxnLst>
            <a:rect l="l" t="t" r="r" b="b"/>
            <a:pathLst>
              <a:path w="1759013" h="406400">
                <a:moveTo>
                  <a:pt x="6413" y="406400"/>
                </a:moveTo>
                <a:cubicBezTo>
                  <a:pt x="-59204" y="384175"/>
                  <a:pt x="395880" y="298450"/>
                  <a:pt x="590613" y="279400"/>
                </a:cubicBezTo>
                <a:cubicBezTo>
                  <a:pt x="785346" y="260350"/>
                  <a:pt x="893296" y="349250"/>
                  <a:pt x="1174813" y="292100"/>
                </a:cubicBezTo>
                <a:cubicBezTo>
                  <a:pt x="1456330" y="234950"/>
                  <a:pt x="1607671" y="117475"/>
                  <a:pt x="1759013" y="0"/>
                </a:cubicBezTo>
              </a:path>
            </a:pathLst>
          </a:custGeom>
          <a:noFill/>
          <a:ln w="2857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6140716F-B307-56E0-EF37-F9B215986173}"/>
              </a:ext>
            </a:extLst>
          </p:cNvPr>
          <p:cNvSpPr/>
          <p:nvPr/>
        </p:nvSpPr>
        <p:spPr>
          <a:xfrm>
            <a:off x="4430717" y="933788"/>
            <a:ext cx="318087" cy="745038"/>
          </a:xfrm>
          <a:custGeom>
            <a:avLst/>
            <a:gdLst>
              <a:gd name="connsiteX0" fmla="*/ 65882 w 1818482"/>
              <a:gd name="connsiteY0" fmla="*/ 406400 h 406400"/>
              <a:gd name="connsiteX1" fmla="*/ 129382 w 1818482"/>
              <a:gd name="connsiteY1" fmla="*/ 342900 h 406400"/>
              <a:gd name="connsiteX2" fmla="*/ 1234282 w 1818482"/>
              <a:gd name="connsiteY2" fmla="*/ 292100 h 406400"/>
              <a:gd name="connsiteX3" fmla="*/ 1818482 w 1818482"/>
              <a:gd name="connsiteY3" fmla="*/ 0 h 406400"/>
              <a:gd name="connsiteX0" fmla="*/ 44198 w 1796798"/>
              <a:gd name="connsiteY0" fmla="*/ 406400 h 572744"/>
              <a:gd name="connsiteX1" fmla="*/ 158498 w 1796798"/>
              <a:gd name="connsiteY1" fmla="*/ 571500 h 572744"/>
              <a:gd name="connsiteX2" fmla="*/ 1212598 w 1796798"/>
              <a:gd name="connsiteY2" fmla="*/ 292100 h 572744"/>
              <a:gd name="connsiteX3" fmla="*/ 1796798 w 1796798"/>
              <a:gd name="connsiteY3" fmla="*/ 0 h 572744"/>
              <a:gd name="connsiteX0" fmla="*/ 6413 w 1759013"/>
              <a:gd name="connsiteY0" fmla="*/ 406400 h 406400"/>
              <a:gd name="connsiteX1" fmla="*/ 590613 w 1759013"/>
              <a:gd name="connsiteY1" fmla="*/ 279400 h 406400"/>
              <a:gd name="connsiteX2" fmla="*/ 1174813 w 1759013"/>
              <a:gd name="connsiteY2" fmla="*/ 292100 h 406400"/>
              <a:gd name="connsiteX3" fmla="*/ 1759013 w 1759013"/>
              <a:gd name="connsiteY3" fmla="*/ 0 h 406400"/>
              <a:gd name="connsiteX0" fmla="*/ 15280 w 1412280"/>
              <a:gd name="connsiteY0" fmla="*/ 754 h 609629"/>
              <a:gd name="connsiteX1" fmla="*/ 243880 w 1412280"/>
              <a:gd name="connsiteY1" fmla="*/ 546854 h 609629"/>
              <a:gd name="connsiteX2" fmla="*/ 828080 w 1412280"/>
              <a:gd name="connsiteY2" fmla="*/ 559554 h 609629"/>
              <a:gd name="connsiteX3" fmla="*/ 1412280 w 1412280"/>
              <a:gd name="connsiteY3" fmla="*/ 267454 h 609629"/>
              <a:gd name="connsiteX0" fmla="*/ 24707 w 1421707"/>
              <a:gd name="connsiteY0" fmla="*/ 688 h 551776"/>
              <a:gd name="connsiteX1" fmla="*/ 253307 w 1421707"/>
              <a:gd name="connsiteY1" fmla="*/ 546788 h 551776"/>
              <a:gd name="connsiteX2" fmla="*/ 1421707 w 1421707"/>
              <a:gd name="connsiteY2" fmla="*/ 267388 h 551776"/>
              <a:gd name="connsiteX0" fmla="*/ 368841 w 1765841"/>
              <a:gd name="connsiteY0" fmla="*/ 1062 h 370108"/>
              <a:gd name="connsiteX1" fmla="*/ 64041 w 1765841"/>
              <a:gd name="connsiteY1" fmla="*/ 356662 h 370108"/>
              <a:gd name="connsiteX2" fmla="*/ 1765841 w 1765841"/>
              <a:gd name="connsiteY2" fmla="*/ 267762 h 370108"/>
              <a:gd name="connsiteX0" fmla="*/ 318087 w 318087"/>
              <a:gd name="connsiteY0" fmla="*/ 1363 h 745038"/>
              <a:gd name="connsiteX1" fmla="*/ 13287 w 318087"/>
              <a:gd name="connsiteY1" fmla="*/ 356963 h 745038"/>
              <a:gd name="connsiteX2" fmla="*/ 203787 w 318087"/>
              <a:gd name="connsiteY2" fmla="*/ 737963 h 745038"/>
            </a:gdLst>
            <a:ahLst/>
            <a:cxnLst>
              <a:cxn ang="0">
                <a:pos x="connsiteX0" y="connsiteY0"/>
              </a:cxn>
              <a:cxn ang="0">
                <a:pos x="connsiteX1" y="connsiteY1"/>
              </a:cxn>
              <a:cxn ang="0">
                <a:pos x="connsiteX2" y="connsiteY2"/>
              </a:cxn>
            </a:cxnLst>
            <a:rect l="l" t="t" r="r" b="b"/>
            <a:pathLst>
              <a:path w="318087" h="745038">
                <a:moveTo>
                  <a:pt x="318087" y="1363"/>
                </a:moveTo>
                <a:cubicBezTo>
                  <a:pt x="252470" y="-20862"/>
                  <a:pt x="32337" y="234196"/>
                  <a:pt x="13287" y="356963"/>
                </a:cubicBezTo>
                <a:cubicBezTo>
                  <a:pt x="-5763" y="479730"/>
                  <a:pt x="-39630" y="796171"/>
                  <a:pt x="203787" y="737963"/>
                </a:cubicBezTo>
              </a:path>
            </a:pathLst>
          </a:custGeom>
          <a:noFill/>
          <a:ln w="2857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a:extLst>
              <a:ext uri="{FF2B5EF4-FFF2-40B4-BE49-F238E27FC236}">
                <a16:creationId xmlns:a16="http://schemas.microsoft.com/office/drawing/2014/main" id="{885E0B8A-58A2-AB53-DBA7-433A35291843}"/>
              </a:ext>
            </a:extLst>
          </p:cNvPr>
          <p:cNvSpPr/>
          <p:nvPr/>
        </p:nvSpPr>
        <p:spPr>
          <a:xfrm>
            <a:off x="5273021" y="1040697"/>
            <a:ext cx="1206387" cy="492224"/>
          </a:xfrm>
          <a:custGeom>
            <a:avLst/>
            <a:gdLst>
              <a:gd name="connsiteX0" fmla="*/ 65882 w 1818482"/>
              <a:gd name="connsiteY0" fmla="*/ 406400 h 406400"/>
              <a:gd name="connsiteX1" fmla="*/ 129382 w 1818482"/>
              <a:gd name="connsiteY1" fmla="*/ 342900 h 406400"/>
              <a:gd name="connsiteX2" fmla="*/ 1234282 w 1818482"/>
              <a:gd name="connsiteY2" fmla="*/ 292100 h 406400"/>
              <a:gd name="connsiteX3" fmla="*/ 1818482 w 1818482"/>
              <a:gd name="connsiteY3" fmla="*/ 0 h 406400"/>
              <a:gd name="connsiteX0" fmla="*/ 44198 w 1796798"/>
              <a:gd name="connsiteY0" fmla="*/ 406400 h 572744"/>
              <a:gd name="connsiteX1" fmla="*/ 158498 w 1796798"/>
              <a:gd name="connsiteY1" fmla="*/ 571500 h 572744"/>
              <a:gd name="connsiteX2" fmla="*/ 1212598 w 1796798"/>
              <a:gd name="connsiteY2" fmla="*/ 292100 h 572744"/>
              <a:gd name="connsiteX3" fmla="*/ 1796798 w 1796798"/>
              <a:gd name="connsiteY3" fmla="*/ 0 h 572744"/>
              <a:gd name="connsiteX0" fmla="*/ 6413 w 1759013"/>
              <a:gd name="connsiteY0" fmla="*/ 406400 h 406400"/>
              <a:gd name="connsiteX1" fmla="*/ 590613 w 1759013"/>
              <a:gd name="connsiteY1" fmla="*/ 279400 h 406400"/>
              <a:gd name="connsiteX2" fmla="*/ 1174813 w 1759013"/>
              <a:gd name="connsiteY2" fmla="*/ 292100 h 406400"/>
              <a:gd name="connsiteX3" fmla="*/ 1759013 w 1759013"/>
              <a:gd name="connsiteY3" fmla="*/ 0 h 406400"/>
              <a:gd name="connsiteX0" fmla="*/ 15280 w 1412280"/>
              <a:gd name="connsiteY0" fmla="*/ 754 h 609629"/>
              <a:gd name="connsiteX1" fmla="*/ 243880 w 1412280"/>
              <a:gd name="connsiteY1" fmla="*/ 546854 h 609629"/>
              <a:gd name="connsiteX2" fmla="*/ 828080 w 1412280"/>
              <a:gd name="connsiteY2" fmla="*/ 559554 h 609629"/>
              <a:gd name="connsiteX3" fmla="*/ 1412280 w 1412280"/>
              <a:gd name="connsiteY3" fmla="*/ 267454 h 609629"/>
              <a:gd name="connsiteX0" fmla="*/ 24707 w 1421707"/>
              <a:gd name="connsiteY0" fmla="*/ 688 h 551776"/>
              <a:gd name="connsiteX1" fmla="*/ 253307 w 1421707"/>
              <a:gd name="connsiteY1" fmla="*/ 546788 h 551776"/>
              <a:gd name="connsiteX2" fmla="*/ 1421707 w 1421707"/>
              <a:gd name="connsiteY2" fmla="*/ 267388 h 551776"/>
              <a:gd name="connsiteX0" fmla="*/ 368841 w 1765841"/>
              <a:gd name="connsiteY0" fmla="*/ 1062 h 370108"/>
              <a:gd name="connsiteX1" fmla="*/ 64041 w 1765841"/>
              <a:gd name="connsiteY1" fmla="*/ 356662 h 370108"/>
              <a:gd name="connsiteX2" fmla="*/ 1765841 w 1765841"/>
              <a:gd name="connsiteY2" fmla="*/ 267762 h 370108"/>
              <a:gd name="connsiteX0" fmla="*/ 318087 w 318087"/>
              <a:gd name="connsiteY0" fmla="*/ 1363 h 745038"/>
              <a:gd name="connsiteX1" fmla="*/ 13287 w 318087"/>
              <a:gd name="connsiteY1" fmla="*/ 356963 h 745038"/>
              <a:gd name="connsiteX2" fmla="*/ 203787 w 318087"/>
              <a:gd name="connsiteY2" fmla="*/ 737963 h 745038"/>
              <a:gd name="connsiteX0" fmla="*/ 1184794 w 1184794"/>
              <a:gd name="connsiteY0" fmla="*/ 1123 h 416631"/>
              <a:gd name="connsiteX1" fmla="*/ 879994 w 1184794"/>
              <a:gd name="connsiteY1" fmla="*/ 356723 h 416631"/>
              <a:gd name="connsiteX2" fmla="*/ 41794 w 1184794"/>
              <a:gd name="connsiteY2" fmla="*/ 382123 h 416631"/>
              <a:gd name="connsiteX0" fmla="*/ 1206387 w 1206387"/>
              <a:gd name="connsiteY0" fmla="*/ 106192 h 492224"/>
              <a:gd name="connsiteX1" fmla="*/ 533287 w 1206387"/>
              <a:gd name="connsiteY1" fmla="*/ 17292 h 492224"/>
              <a:gd name="connsiteX2" fmla="*/ 63387 w 1206387"/>
              <a:gd name="connsiteY2" fmla="*/ 487192 h 492224"/>
            </a:gdLst>
            <a:ahLst/>
            <a:cxnLst>
              <a:cxn ang="0">
                <a:pos x="connsiteX0" y="connsiteY0"/>
              </a:cxn>
              <a:cxn ang="0">
                <a:pos x="connsiteX1" y="connsiteY1"/>
              </a:cxn>
              <a:cxn ang="0">
                <a:pos x="connsiteX2" y="connsiteY2"/>
              </a:cxn>
            </a:cxnLst>
            <a:rect l="l" t="t" r="r" b="b"/>
            <a:pathLst>
              <a:path w="1206387" h="492224">
                <a:moveTo>
                  <a:pt x="1206387" y="106192"/>
                </a:moveTo>
                <a:cubicBezTo>
                  <a:pt x="1140770" y="83967"/>
                  <a:pt x="723787" y="-46208"/>
                  <a:pt x="533287" y="17292"/>
                </a:cubicBezTo>
                <a:cubicBezTo>
                  <a:pt x="342787" y="80792"/>
                  <a:pt x="-180030" y="545400"/>
                  <a:pt x="63387" y="487192"/>
                </a:cubicBezTo>
              </a:path>
            </a:pathLst>
          </a:custGeom>
          <a:noFill/>
          <a:ln w="2857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80622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595B2-3E13-6A01-8601-37B3E51BD66E}"/>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A70D7942-0A9F-6D53-0559-92773D95FE1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5BF1762-46AD-C028-9B4B-8BD999AE5F76}"/>
              </a:ext>
            </a:extLst>
          </p:cNvPr>
          <p:cNvSpPr>
            <a:spLocks noGrp="1" noChangeArrowheads="1"/>
          </p:cNvSpPr>
          <p:nvPr>
            <p:ph idx="1"/>
          </p:nvPr>
        </p:nvSpPr>
        <p:spPr>
          <a:xfrm>
            <a:off x="3581400" y="285750"/>
            <a:ext cx="5009393" cy="1463040"/>
          </a:xfrm>
        </p:spPr>
        <p:txBody>
          <a:bodyPr>
            <a:normAutofit/>
          </a:bodyPr>
          <a:lstStyle/>
          <a:p>
            <a:r>
              <a:rPr lang="en-US" sz="3600" dirty="0">
                <a:solidFill>
                  <a:srgbClr val="A4001D"/>
                </a:solidFill>
              </a:rPr>
              <a:t>Efficiency: The Inverted Index</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5DA7C8DE-7C5A-EDC3-CF63-9C23A80557B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88783763"/>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83A39-0C99-3482-C396-B2198A53FE7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42ADFF6-451E-C540-0ED0-6AB5F8963FF2}"/>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9FED93B9-7B3B-6E92-E196-629A68964844}"/>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Evaluation of IR</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CFE14E78-04B4-F195-D433-6A98D7D3C87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9255342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00200" y="156673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943350"/>
            <a:ext cx="8244840" cy="990600"/>
          </a:xfrm>
        </p:spPr>
        <p:txBody>
          <a:bodyPr>
            <a:normAutofit/>
          </a:bodyPr>
          <a:lstStyle/>
          <a:p>
            <a:pPr marL="0" indent="0">
              <a:buNone/>
            </a:pPr>
            <a:r>
              <a:rPr lang="en-US" sz="2400" b="1" dirty="0">
                <a:cs typeface="Calibri" panose="020F0502020204030204" pitchFamily="34" charset="0"/>
              </a:rPr>
              <a:t>Precision</a:t>
            </a:r>
            <a:r>
              <a:rPr lang="en-US" sz="2400" dirty="0">
                <a:cs typeface="Calibri" panose="020F0502020204030204" pitchFamily="34" charset="0"/>
              </a:rPr>
              <a:t>: % of returned items that are correct</a:t>
            </a:r>
          </a:p>
          <a:p>
            <a:pPr marL="0" indent="0">
              <a:buNone/>
            </a:pPr>
            <a:r>
              <a:rPr lang="en-US" sz="2400" b="1" dirty="0">
                <a:cs typeface="Calibri" panose="020F0502020204030204" pitchFamily="34" charset="0"/>
              </a:rPr>
              <a:t>Recall</a:t>
            </a:r>
            <a:r>
              <a:rPr lang="en-US" sz="2400" dirty="0">
                <a:cs typeface="Calibri" panose="020F0502020204030204" pitchFamily="34" charset="0"/>
              </a:rPr>
              <a:t>: % of correct items that are returned</a:t>
            </a:r>
          </a:p>
          <a:p>
            <a:endParaRPr lang="en-US" dirty="0"/>
          </a:p>
        </p:txBody>
      </p:sp>
      <p:sp>
        <p:nvSpPr>
          <p:cNvPr id="3" name="TextBox 2">
            <a:extLst>
              <a:ext uri="{FF2B5EF4-FFF2-40B4-BE49-F238E27FC236}">
                <a16:creationId xmlns:a16="http://schemas.microsoft.com/office/drawing/2014/main" id="{42871EFF-62F4-0407-843E-7517B1C4574C}"/>
              </a:ext>
            </a:extLst>
          </p:cNvPr>
          <p:cNvSpPr txBox="1"/>
          <p:nvPr/>
        </p:nvSpPr>
        <p:spPr>
          <a:xfrm>
            <a:off x="891389" y="1105067"/>
            <a:ext cx="5721438" cy="461665"/>
          </a:xfrm>
          <a:prstGeom prst="rect">
            <a:avLst/>
          </a:prstGeom>
          <a:noFill/>
        </p:spPr>
        <p:txBody>
          <a:bodyPr wrap="none" rtlCol="0">
            <a:spAutoFit/>
          </a:bodyPr>
          <a:lstStyle/>
          <a:p>
            <a:r>
              <a:rPr lang="en-US" dirty="0">
                <a:latin typeface="Raleway" pitchFamily="2" charset="77"/>
              </a:rPr>
              <a:t>We saw these already for classification</a:t>
            </a:r>
          </a:p>
        </p:txBody>
      </p:sp>
    </p:spTree>
    <p:extLst>
      <p:ext uri="{BB962C8B-B14F-4D97-AF65-F5344CB8AC3E}">
        <p14:creationId xmlns:p14="http://schemas.microsoft.com/office/powerpoint/2010/main" val="8497074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08BE-1045-4C30-8C6E-6D95ADF4CC2B}"/>
              </a:ext>
            </a:extLst>
          </p:cNvPr>
          <p:cNvSpPr>
            <a:spLocks noGrp="1"/>
          </p:cNvSpPr>
          <p:nvPr>
            <p:ph type="title"/>
          </p:nvPr>
        </p:nvSpPr>
        <p:spPr/>
        <p:txBody>
          <a:bodyPr/>
          <a:lstStyle/>
          <a:p>
            <a:r>
              <a:rPr lang="en-US" dirty="0"/>
              <a:t>Precision and Recall for IR</a:t>
            </a:r>
          </a:p>
        </p:txBody>
      </p:sp>
      <p:sp>
        <p:nvSpPr>
          <p:cNvPr id="3" name="Content Placeholder 2">
            <a:extLst>
              <a:ext uri="{FF2B5EF4-FFF2-40B4-BE49-F238E27FC236}">
                <a16:creationId xmlns:a16="http://schemas.microsoft.com/office/drawing/2014/main" id="{C20BFBCF-6D88-E6E6-98B0-1D0B2AE64A92}"/>
              </a:ext>
            </a:extLst>
          </p:cNvPr>
          <p:cNvSpPr>
            <a:spLocks noGrp="1"/>
          </p:cNvSpPr>
          <p:nvPr>
            <p:ph idx="1"/>
          </p:nvPr>
        </p:nvSpPr>
        <p:spPr/>
        <p:txBody>
          <a:bodyPr/>
          <a:lstStyle/>
          <a:p>
            <a:pPr marL="0" indent="0">
              <a:lnSpc>
                <a:spcPct val="100000"/>
              </a:lnSpc>
              <a:buNone/>
            </a:pPr>
            <a:r>
              <a:rPr lang="en-US" dirty="0"/>
              <a:t>User makes an information request</a:t>
            </a:r>
          </a:p>
          <a:p>
            <a:pPr marL="0" indent="0">
              <a:lnSpc>
                <a:spcPct val="100000"/>
              </a:lnSpc>
              <a:buNone/>
            </a:pPr>
            <a:r>
              <a:rPr lang="en-US" dirty="0"/>
              <a:t>Every document in collection is either:</a:t>
            </a:r>
          </a:p>
          <a:p>
            <a:pPr marL="465138" indent="-290513">
              <a:lnSpc>
                <a:spcPct val="100000"/>
              </a:lnSpc>
              <a:buFont typeface="Arial" panose="020B0604020202020204" pitchFamily="34" charset="0"/>
              <a:buChar char="•"/>
            </a:pPr>
            <a:r>
              <a:rPr lang="en-US" b="1" dirty="0"/>
              <a:t>Relevant</a:t>
            </a:r>
            <a:r>
              <a:rPr lang="en-US" dirty="0"/>
              <a:t> to the user</a:t>
            </a:r>
          </a:p>
          <a:p>
            <a:pPr marL="465138" indent="-290513">
              <a:lnSpc>
                <a:spcPct val="100000"/>
              </a:lnSpc>
              <a:buFont typeface="Arial" panose="020B0604020202020204" pitchFamily="34" charset="0"/>
              <a:buChar char="•"/>
            </a:pPr>
            <a:r>
              <a:rPr lang="en-US" b="1" dirty="0"/>
              <a:t>Not relevant </a:t>
            </a:r>
            <a:r>
              <a:rPr lang="en-US" dirty="0"/>
              <a:t>to the user</a:t>
            </a:r>
          </a:p>
          <a:p>
            <a:pPr indent="0">
              <a:lnSpc>
                <a:spcPct val="100000"/>
              </a:lnSpc>
            </a:pPr>
            <a:r>
              <a:rPr lang="en-US" dirty="0"/>
              <a:t>The system retrieves a ranked set of documents</a:t>
            </a:r>
          </a:p>
          <a:p>
            <a:pPr marL="465138" indent="-290513">
              <a:lnSpc>
                <a:spcPct val="100000"/>
              </a:lnSpc>
              <a:buFont typeface="Arial" panose="020B0604020202020204" pitchFamily="34" charset="0"/>
              <a:buChar char="•"/>
            </a:pPr>
            <a:endParaRPr lang="en-US" b="1" dirty="0"/>
          </a:p>
        </p:txBody>
      </p:sp>
    </p:spTree>
    <p:extLst>
      <p:ext uri="{BB962C8B-B14F-4D97-AF65-F5344CB8AC3E}">
        <p14:creationId xmlns:p14="http://schemas.microsoft.com/office/powerpoint/2010/main" val="13185871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CC1F-B0A0-7D0B-1C4B-063A91E20B02}"/>
              </a:ext>
            </a:extLst>
          </p:cNvPr>
          <p:cNvSpPr>
            <a:spLocks noGrp="1"/>
          </p:cNvSpPr>
          <p:nvPr>
            <p:ph type="title"/>
          </p:nvPr>
        </p:nvSpPr>
        <p:spPr/>
        <p:txBody>
          <a:bodyPr/>
          <a:lstStyle/>
          <a:p>
            <a:r>
              <a:rPr lang="en-US" dirty="0"/>
              <a:t>Precision for IR</a:t>
            </a:r>
          </a:p>
        </p:txBody>
      </p:sp>
      <p:sp>
        <p:nvSpPr>
          <p:cNvPr id="3" name="Content Placeholder 2">
            <a:extLst>
              <a:ext uri="{FF2B5EF4-FFF2-40B4-BE49-F238E27FC236}">
                <a16:creationId xmlns:a16="http://schemas.microsoft.com/office/drawing/2014/main" id="{A8395506-A329-EB28-05E0-A1B3286C5FCD}"/>
              </a:ext>
            </a:extLst>
          </p:cNvPr>
          <p:cNvSpPr>
            <a:spLocks noGrp="1"/>
          </p:cNvSpPr>
          <p:nvPr>
            <p:ph idx="1"/>
          </p:nvPr>
        </p:nvSpPr>
        <p:spPr>
          <a:xfrm>
            <a:off x="822960" y="1200150"/>
            <a:ext cx="7863840" cy="3733800"/>
          </a:xfrm>
        </p:spPr>
        <p:txBody>
          <a:bodyPr>
            <a:normAutofit fontScale="92500" lnSpcReduction="10000"/>
          </a:bodyPr>
          <a:lstStyle/>
          <a:p>
            <a:pPr marL="0" indent="0">
              <a:buNone/>
            </a:pPr>
            <a:r>
              <a:rPr lang="en-US" sz="2400" b="1" dirty="0"/>
              <a:t>Precision</a:t>
            </a:r>
            <a:r>
              <a:rPr lang="en-US" sz="2400" dirty="0"/>
              <a:t> = % of </a:t>
            </a:r>
            <a:r>
              <a:rPr lang="en-US" sz="2400" b="1" dirty="0"/>
              <a:t>retrieved</a:t>
            </a:r>
            <a:r>
              <a:rPr lang="en-US" sz="2400" dirty="0"/>
              <a:t> documents that are </a:t>
            </a:r>
            <a:r>
              <a:rPr lang="en-US" sz="2400" b="1" dirty="0"/>
              <a:t>relevant</a:t>
            </a:r>
          </a:p>
          <a:p>
            <a:pPr marL="0" indent="0">
              <a:buNone/>
            </a:pPr>
            <a:r>
              <a:rPr lang="en-US" sz="2400" dirty="0"/>
              <a:t>System retrieves two kinds of documents</a:t>
            </a:r>
            <a:endParaRPr lang="en-US" sz="2400" b="1" dirty="0"/>
          </a:p>
          <a:p>
            <a:pPr marL="0" indent="0">
              <a:buNone/>
            </a:pPr>
            <a:r>
              <a:rPr lang="en-US" sz="2400" b="1" dirty="0"/>
              <a:t>	relevant </a:t>
            </a:r>
            <a:r>
              <a:rPr lang="en-US" sz="2400" dirty="0"/>
              <a:t>documents</a:t>
            </a:r>
            <a:endParaRPr lang="en-US" sz="2400" b="1" dirty="0"/>
          </a:p>
          <a:p>
            <a:pPr marL="0" indent="0">
              <a:buNone/>
            </a:pPr>
            <a:r>
              <a:rPr lang="en-US" sz="2400" b="1" dirty="0"/>
              <a:t>	irrelevant </a:t>
            </a:r>
            <a:r>
              <a:rPr lang="en-US" sz="2400" dirty="0"/>
              <a:t>documents</a:t>
            </a:r>
          </a:p>
          <a:p>
            <a:pPr marL="0" indent="0">
              <a:buNone/>
            </a:pPr>
            <a:endParaRPr lang="en-US" sz="2400" b="1" dirty="0"/>
          </a:p>
          <a:p>
            <a:pPr marL="0" indent="0">
              <a:buNone/>
            </a:pPr>
            <a:r>
              <a:rPr lang="en-US" sz="2200" b="1" dirty="0"/>
              <a:t>			|relevant retrieved </a:t>
            </a:r>
            <a:r>
              <a:rPr lang="en-US" sz="2200" dirty="0"/>
              <a:t>docs</a:t>
            </a:r>
            <a:r>
              <a:rPr lang="en-US" sz="2200" b="1" dirty="0"/>
              <a:t>| </a:t>
            </a:r>
          </a:p>
          <a:p>
            <a:pPr marL="0" indent="0">
              <a:buNone/>
            </a:pPr>
            <a:r>
              <a:rPr lang="en-US" sz="2200" b="1" dirty="0"/>
              <a:t>Precision     =    ----------------------------------------</a:t>
            </a:r>
          </a:p>
          <a:p>
            <a:pPr marL="0" indent="0"/>
            <a:r>
              <a:rPr lang="en-US" sz="2200" b="1" dirty="0"/>
              <a:t>		|relevant retrieved </a:t>
            </a:r>
            <a:r>
              <a:rPr lang="en-US" sz="2200" dirty="0"/>
              <a:t>docs</a:t>
            </a:r>
            <a:r>
              <a:rPr lang="en-US" sz="2200" b="1" dirty="0"/>
              <a:t>| + |irrelevant retrieved </a:t>
            </a:r>
            <a:r>
              <a:rPr lang="en-US" sz="2200" dirty="0"/>
              <a:t>docs</a:t>
            </a:r>
            <a:r>
              <a:rPr lang="en-US" sz="2200" b="1" dirty="0"/>
              <a:t>|</a:t>
            </a:r>
          </a:p>
          <a:p>
            <a:pPr marL="0" indent="0">
              <a:buNone/>
            </a:pPr>
            <a:r>
              <a:rPr lang="en-US" sz="2400" b="1" dirty="0"/>
              <a:t>	</a:t>
            </a:r>
          </a:p>
        </p:txBody>
      </p:sp>
    </p:spTree>
    <p:extLst>
      <p:ext uri="{BB962C8B-B14F-4D97-AF65-F5344CB8AC3E}">
        <p14:creationId xmlns:p14="http://schemas.microsoft.com/office/powerpoint/2010/main" val="4209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DC3D-E23B-3AE0-BFDA-50906615A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58276-EED1-86CB-C927-B5ACFC88E343}"/>
              </a:ext>
            </a:extLst>
          </p:cNvPr>
          <p:cNvSpPr>
            <a:spLocks noGrp="1"/>
          </p:cNvSpPr>
          <p:nvPr>
            <p:ph type="title"/>
          </p:nvPr>
        </p:nvSpPr>
        <p:spPr/>
        <p:txBody>
          <a:bodyPr/>
          <a:lstStyle/>
          <a:p>
            <a:r>
              <a:rPr lang="en-US" dirty="0"/>
              <a:t>Recall for IR</a:t>
            </a:r>
          </a:p>
        </p:txBody>
      </p:sp>
      <p:sp>
        <p:nvSpPr>
          <p:cNvPr id="3" name="Content Placeholder 2">
            <a:extLst>
              <a:ext uri="{FF2B5EF4-FFF2-40B4-BE49-F238E27FC236}">
                <a16:creationId xmlns:a16="http://schemas.microsoft.com/office/drawing/2014/main" id="{5E2D351F-CAAB-263C-2150-34A09A09A8AA}"/>
              </a:ext>
            </a:extLst>
          </p:cNvPr>
          <p:cNvSpPr>
            <a:spLocks noGrp="1"/>
          </p:cNvSpPr>
          <p:nvPr>
            <p:ph idx="1"/>
          </p:nvPr>
        </p:nvSpPr>
        <p:spPr>
          <a:xfrm>
            <a:off x="822960" y="1200150"/>
            <a:ext cx="7863840" cy="3429000"/>
          </a:xfrm>
        </p:spPr>
        <p:txBody>
          <a:bodyPr>
            <a:normAutofit/>
          </a:bodyPr>
          <a:lstStyle/>
          <a:p>
            <a:pPr marL="0" indent="0">
              <a:buNone/>
            </a:pPr>
            <a:r>
              <a:rPr lang="en-US" sz="2400" b="1" dirty="0"/>
              <a:t>Recall</a:t>
            </a:r>
            <a:r>
              <a:rPr lang="en-US" sz="2400" dirty="0"/>
              <a:t> = % of </a:t>
            </a:r>
            <a:r>
              <a:rPr lang="en-US" sz="2400" b="1" dirty="0"/>
              <a:t>relevant</a:t>
            </a:r>
            <a:r>
              <a:rPr lang="en-US" sz="2400" dirty="0"/>
              <a:t> documents that are </a:t>
            </a:r>
            <a:r>
              <a:rPr lang="en-US" sz="2400" b="1" dirty="0"/>
              <a:t>retrieved</a:t>
            </a:r>
          </a:p>
          <a:p>
            <a:pPr marL="0" indent="0">
              <a:buNone/>
            </a:pPr>
            <a:endParaRPr lang="en-US" sz="2400" b="1" dirty="0"/>
          </a:p>
          <a:p>
            <a:pPr marL="0" indent="0">
              <a:buNone/>
            </a:pPr>
            <a:r>
              <a:rPr lang="en-US" sz="2400" b="1" dirty="0"/>
              <a:t>Recall =     |</a:t>
            </a:r>
            <a:r>
              <a:rPr lang="en-US" sz="2400" dirty="0"/>
              <a:t>retrieved</a:t>
            </a:r>
            <a:r>
              <a:rPr lang="en-US" sz="2400" b="1" dirty="0"/>
              <a:t> relevant </a:t>
            </a:r>
            <a:r>
              <a:rPr lang="en-US" sz="2400" dirty="0"/>
              <a:t>documents</a:t>
            </a:r>
            <a:r>
              <a:rPr lang="en-US" sz="2400" b="1" dirty="0"/>
              <a:t>|</a:t>
            </a:r>
          </a:p>
          <a:p>
            <a:pPr marL="0" indent="0">
              <a:buNone/>
            </a:pPr>
            <a:r>
              <a:rPr lang="en-US" sz="2400" b="1" dirty="0"/>
              <a:t>		-------------------------------</a:t>
            </a:r>
          </a:p>
          <a:p>
            <a:pPr marL="0" indent="0">
              <a:buNone/>
            </a:pPr>
            <a:r>
              <a:rPr lang="en-US" sz="2400" b="1" dirty="0"/>
              <a:t>		  |</a:t>
            </a:r>
            <a:r>
              <a:rPr lang="en-US" sz="2400" dirty="0"/>
              <a:t>all</a:t>
            </a:r>
            <a:r>
              <a:rPr lang="en-US" sz="2400" b="1" dirty="0"/>
              <a:t> relevant </a:t>
            </a:r>
            <a:r>
              <a:rPr lang="en-US" sz="2400" dirty="0"/>
              <a:t>document</a:t>
            </a:r>
            <a:r>
              <a:rPr lang="en-US" sz="2400" b="1" dirty="0"/>
              <a:t>|</a:t>
            </a:r>
          </a:p>
        </p:txBody>
      </p:sp>
    </p:spTree>
    <p:extLst>
      <p:ext uri="{BB962C8B-B14F-4D97-AF65-F5344CB8AC3E}">
        <p14:creationId xmlns:p14="http://schemas.microsoft.com/office/powerpoint/2010/main" val="24075324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0240-0735-183F-70E8-CD3F46208054}"/>
              </a:ext>
            </a:extLst>
          </p:cNvPr>
          <p:cNvSpPr>
            <a:spLocks noGrp="1"/>
          </p:cNvSpPr>
          <p:nvPr>
            <p:ph type="title"/>
          </p:nvPr>
        </p:nvSpPr>
        <p:spPr/>
        <p:txBody>
          <a:bodyPr/>
          <a:lstStyle/>
          <a:p>
            <a:r>
              <a:rPr lang="en-US" dirty="0"/>
              <a:t>Precision and Recall aren't enough</a:t>
            </a:r>
          </a:p>
        </p:txBody>
      </p:sp>
      <p:sp>
        <p:nvSpPr>
          <p:cNvPr id="3" name="Content Placeholder 2">
            <a:extLst>
              <a:ext uri="{FF2B5EF4-FFF2-40B4-BE49-F238E27FC236}">
                <a16:creationId xmlns:a16="http://schemas.microsoft.com/office/drawing/2014/main" id="{2F85AA59-52C8-A77F-099F-A2155AD1C50B}"/>
              </a:ext>
            </a:extLst>
          </p:cNvPr>
          <p:cNvSpPr>
            <a:spLocks noGrp="1"/>
          </p:cNvSpPr>
          <p:nvPr>
            <p:ph idx="1"/>
          </p:nvPr>
        </p:nvSpPr>
        <p:spPr/>
        <p:txBody>
          <a:bodyPr/>
          <a:lstStyle/>
          <a:p>
            <a:r>
              <a:rPr lang="en-US" dirty="0"/>
              <a:t>This is </a:t>
            </a:r>
            <a:r>
              <a:rPr lang="en-US" b="1" dirty="0"/>
              <a:t>ranked</a:t>
            </a:r>
            <a:r>
              <a:rPr lang="en-US" dirty="0"/>
              <a:t> retrieval</a:t>
            </a:r>
          </a:p>
          <a:p>
            <a:pPr marL="457200" indent="-457200">
              <a:buFont typeface="Arial" panose="020B0604020202020204" pitchFamily="34" charset="0"/>
              <a:buChar char="•"/>
            </a:pPr>
            <a:r>
              <a:rPr lang="en-US" dirty="0"/>
              <a:t>Given two ranked retrieval systems</a:t>
            </a:r>
          </a:p>
          <a:p>
            <a:pPr marL="457200" indent="-457200">
              <a:buFont typeface="Arial" panose="020B0604020202020204" pitchFamily="34" charset="0"/>
              <a:buChar char="•"/>
            </a:pPr>
            <a:r>
              <a:rPr lang="en-US" dirty="0"/>
              <a:t>We want a metric that prefers the one that </a:t>
            </a:r>
            <a:r>
              <a:rPr lang="en-US" b="1" dirty="0"/>
              <a:t>ranks relevant documents higher</a:t>
            </a:r>
          </a:p>
          <a:p>
            <a:r>
              <a:rPr lang="en-US" dirty="0"/>
              <a:t>We need to adapt precision and recall!</a:t>
            </a:r>
          </a:p>
          <a:p>
            <a:pPr marL="457200" indent="-457200">
              <a:buFont typeface="Arial" panose="020B0604020202020204" pitchFamily="34" charset="0"/>
              <a:buChar char="•"/>
            </a:pPr>
            <a:r>
              <a:rPr lang="en-US" dirty="0"/>
              <a:t>to be sensitive to </a:t>
            </a:r>
            <a:r>
              <a:rPr lang="en-US" b="1" dirty="0"/>
              <a:t>where in the ranking </a:t>
            </a:r>
            <a:r>
              <a:rPr lang="en-US" dirty="0"/>
              <a:t>the relevant document occur</a:t>
            </a:r>
          </a:p>
        </p:txBody>
      </p:sp>
    </p:spTree>
    <p:extLst>
      <p:ext uri="{BB962C8B-B14F-4D97-AF65-F5344CB8AC3E}">
        <p14:creationId xmlns:p14="http://schemas.microsoft.com/office/powerpoint/2010/main" val="1787363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7CACA-5D5A-11D0-FA51-1EB0E7DBB5F5}"/>
              </a:ext>
            </a:extLst>
          </p:cNvPr>
          <p:cNvSpPr>
            <a:spLocks noGrp="1"/>
          </p:cNvSpPr>
          <p:nvPr>
            <p:ph type="title"/>
          </p:nvPr>
        </p:nvSpPr>
        <p:spPr>
          <a:xfrm>
            <a:off x="800100" y="285750"/>
            <a:ext cx="7543800" cy="680397"/>
          </a:xfrm>
        </p:spPr>
        <p:txBody>
          <a:bodyPr>
            <a:normAutofit fontScale="90000"/>
          </a:bodyPr>
          <a:lstStyle/>
          <a:p>
            <a:r>
              <a:rPr lang="en-US" b="1" dirty="0"/>
              <a:t>Rank-specific</a:t>
            </a:r>
            <a:br>
              <a:rPr lang="en-US" dirty="0"/>
            </a:br>
            <a:r>
              <a:rPr lang="en-US" dirty="0"/>
              <a:t>precision and recall</a:t>
            </a:r>
          </a:p>
        </p:txBody>
      </p:sp>
      <p:sp>
        <p:nvSpPr>
          <p:cNvPr id="3" name="Content Placeholder 2">
            <a:extLst>
              <a:ext uri="{FF2B5EF4-FFF2-40B4-BE49-F238E27FC236}">
                <a16:creationId xmlns:a16="http://schemas.microsoft.com/office/drawing/2014/main" id="{72C6C2D7-E058-3E06-A08E-BD46DF687E6A}"/>
              </a:ext>
            </a:extLst>
          </p:cNvPr>
          <p:cNvSpPr>
            <a:spLocks noGrp="1"/>
          </p:cNvSpPr>
          <p:nvPr>
            <p:ph idx="1"/>
          </p:nvPr>
        </p:nvSpPr>
        <p:spPr>
          <a:xfrm>
            <a:off x="822961" y="1200150"/>
            <a:ext cx="4434840" cy="3429000"/>
          </a:xfrm>
        </p:spPr>
        <p:txBody>
          <a:bodyPr/>
          <a:lstStyle/>
          <a:p>
            <a:r>
              <a:rPr lang="en-US" dirty="0"/>
              <a:t>Example:</a:t>
            </a:r>
          </a:p>
          <a:p>
            <a:pPr marL="457200" indent="-457200">
              <a:buFont typeface="Arial" panose="020B0604020202020204" pitchFamily="34" charset="0"/>
              <a:buChar char="•"/>
            </a:pPr>
            <a:r>
              <a:rPr lang="en-US" dirty="0"/>
              <a:t>25 documents</a:t>
            </a:r>
          </a:p>
          <a:p>
            <a:pPr marL="457200" indent="-457200">
              <a:buFont typeface="Arial" panose="020B0604020202020204" pitchFamily="34" charset="0"/>
              <a:buChar char="•"/>
            </a:pPr>
            <a:r>
              <a:rPr lang="en-US" dirty="0"/>
              <a:t>9 are relevant</a:t>
            </a:r>
          </a:p>
          <a:p>
            <a:pPr marL="457200" indent="-457200">
              <a:buFont typeface="Arial" panose="020B0604020202020204" pitchFamily="34" charset="0"/>
              <a:buChar char="•"/>
            </a:pPr>
            <a:r>
              <a:rPr lang="en-US" dirty="0"/>
              <a:t>If we return all 25</a:t>
            </a:r>
            <a:br>
              <a:rPr lang="en-US" dirty="0"/>
            </a:br>
            <a:r>
              <a:rPr lang="en-US" dirty="0"/>
              <a:t>P=.36, R= 1.0</a:t>
            </a:r>
          </a:p>
          <a:p>
            <a:pPr marL="457200" indent="-457200">
              <a:buFont typeface="Arial" panose="020B0604020202020204" pitchFamily="34" charset="0"/>
              <a:buChar char="•"/>
            </a:pPr>
            <a:r>
              <a:rPr lang="en-US" dirty="0"/>
              <a:t>Suppose we just return one (and it is relevant)?</a:t>
            </a:r>
          </a:p>
        </p:txBody>
      </p:sp>
      <p:pic>
        <p:nvPicPr>
          <p:cNvPr id="5" name="Picture 4">
            <a:extLst>
              <a:ext uri="{FF2B5EF4-FFF2-40B4-BE49-F238E27FC236}">
                <a16:creationId xmlns:a16="http://schemas.microsoft.com/office/drawing/2014/main" id="{05315229-A19F-9DF7-E812-41C1445BEEB3}"/>
              </a:ext>
            </a:extLst>
          </p:cNvPr>
          <p:cNvPicPr>
            <a:picLocks noChangeAspect="1"/>
          </p:cNvPicPr>
          <p:nvPr/>
        </p:nvPicPr>
        <p:blipFill>
          <a:blip r:embed="rId3"/>
          <a:stretch>
            <a:fillRect/>
          </a:stretch>
        </p:blipFill>
        <p:spPr>
          <a:xfrm>
            <a:off x="5334000" y="-1"/>
            <a:ext cx="3771900" cy="5106299"/>
          </a:xfrm>
          <a:prstGeom prst="rect">
            <a:avLst/>
          </a:prstGeom>
        </p:spPr>
      </p:pic>
      <p:sp>
        <p:nvSpPr>
          <p:cNvPr id="6" name="Rectangle 5">
            <a:extLst>
              <a:ext uri="{FF2B5EF4-FFF2-40B4-BE49-F238E27FC236}">
                <a16:creationId xmlns:a16="http://schemas.microsoft.com/office/drawing/2014/main" id="{3B9BA8D7-6E41-DA10-A788-E635BCDA0F90}"/>
              </a:ext>
            </a:extLst>
          </p:cNvPr>
          <p:cNvSpPr/>
          <p:nvPr/>
        </p:nvSpPr>
        <p:spPr>
          <a:xfrm>
            <a:off x="5330952" y="438150"/>
            <a:ext cx="4191000" cy="46681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857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EBFA4-4E00-42D1-7249-30C79A195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71C30-6B2F-DBC6-4C7F-2DEE6980028D}"/>
              </a:ext>
            </a:extLst>
          </p:cNvPr>
          <p:cNvSpPr>
            <a:spLocks noGrp="1"/>
          </p:cNvSpPr>
          <p:nvPr>
            <p:ph type="title"/>
          </p:nvPr>
        </p:nvSpPr>
        <p:spPr>
          <a:xfrm>
            <a:off x="800100" y="285750"/>
            <a:ext cx="7543800" cy="680397"/>
          </a:xfrm>
        </p:spPr>
        <p:txBody>
          <a:bodyPr>
            <a:normAutofit fontScale="90000"/>
          </a:bodyPr>
          <a:lstStyle/>
          <a:p>
            <a:r>
              <a:rPr lang="en-US" dirty="0"/>
              <a:t>Rank-specific</a:t>
            </a:r>
            <a:br>
              <a:rPr lang="en-US" dirty="0"/>
            </a:br>
            <a:r>
              <a:rPr lang="en-US" dirty="0"/>
              <a:t>precision and recall</a:t>
            </a:r>
          </a:p>
        </p:txBody>
      </p:sp>
      <p:sp>
        <p:nvSpPr>
          <p:cNvPr id="3" name="Content Placeholder 2">
            <a:extLst>
              <a:ext uri="{FF2B5EF4-FFF2-40B4-BE49-F238E27FC236}">
                <a16:creationId xmlns:a16="http://schemas.microsoft.com/office/drawing/2014/main" id="{3B61AA69-DC67-DE27-674D-8C38B5263652}"/>
              </a:ext>
            </a:extLst>
          </p:cNvPr>
          <p:cNvSpPr>
            <a:spLocks noGrp="1"/>
          </p:cNvSpPr>
          <p:nvPr>
            <p:ph idx="1"/>
          </p:nvPr>
        </p:nvSpPr>
        <p:spPr>
          <a:xfrm>
            <a:off x="822961" y="1200150"/>
            <a:ext cx="4434840" cy="3429000"/>
          </a:xfrm>
        </p:spPr>
        <p:txBody>
          <a:bodyPr>
            <a:normAutofit fontScale="92500" lnSpcReduction="20000"/>
          </a:bodyPr>
          <a:lstStyle/>
          <a:p>
            <a:r>
              <a:rPr lang="en-US" dirty="0"/>
              <a:t>Recall is non-decreasing</a:t>
            </a:r>
          </a:p>
          <a:p>
            <a:pPr marL="457200" indent="-457200">
              <a:buFont typeface="Arial" panose="020B0604020202020204" pitchFamily="34" charset="0"/>
              <a:buChar char="•"/>
            </a:pPr>
            <a:r>
              <a:rPr lang="en-US" dirty="0"/>
              <a:t>Relevant docs increase recall</a:t>
            </a:r>
          </a:p>
          <a:p>
            <a:pPr marL="457200" indent="-457200">
              <a:buFont typeface="Arial" panose="020B0604020202020204" pitchFamily="34" charset="0"/>
              <a:buChar char="•"/>
            </a:pPr>
            <a:r>
              <a:rPr lang="en-US" dirty="0"/>
              <a:t>Non-relevant docs don't</a:t>
            </a:r>
          </a:p>
          <a:p>
            <a:r>
              <a:rPr lang="en-US" dirty="0"/>
              <a:t>Precision jumps up and down</a:t>
            </a:r>
          </a:p>
          <a:p>
            <a:pPr marL="457200" indent="-457200">
              <a:buFont typeface="Arial" panose="020B0604020202020204" pitchFamily="34" charset="0"/>
              <a:buChar char="•"/>
            </a:pPr>
            <a:r>
              <a:rPr lang="en-US" dirty="0"/>
              <a:t>increasing for relevant docs</a:t>
            </a:r>
          </a:p>
          <a:p>
            <a:pPr marL="457200" indent="-457200">
              <a:buFont typeface="Arial" panose="020B0604020202020204" pitchFamily="34" charset="0"/>
              <a:buChar char="•"/>
            </a:pPr>
            <a:r>
              <a:rPr lang="en-US" dirty="0"/>
              <a:t>decreasing otherwise. </a:t>
            </a:r>
          </a:p>
        </p:txBody>
      </p:sp>
      <p:pic>
        <p:nvPicPr>
          <p:cNvPr id="4" name="Picture 3">
            <a:extLst>
              <a:ext uri="{FF2B5EF4-FFF2-40B4-BE49-F238E27FC236}">
                <a16:creationId xmlns:a16="http://schemas.microsoft.com/office/drawing/2014/main" id="{29F8C786-4421-860C-6F15-32C80909E624}"/>
              </a:ext>
            </a:extLst>
          </p:cNvPr>
          <p:cNvPicPr>
            <a:picLocks noChangeAspect="1"/>
          </p:cNvPicPr>
          <p:nvPr/>
        </p:nvPicPr>
        <p:blipFill>
          <a:blip r:embed="rId3"/>
          <a:stretch>
            <a:fillRect/>
          </a:stretch>
        </p:blipFill>
        <p:spPr>
          <a:xfrm>
            <a:off x="5232401" y="-84562"/>
            <a:ext cx="3682999" cy="5228062"/>
          </a:xfrm>
          <a:prstGeom prst="rect">
            <a:avLst/>
          </a:prstGeom>
        </p:spPr>
      </p:pic>
    </p:spTree>
    <p:extLst>
      <p:ext uri="{BB962C8B-B14F-4D97-AF65-F5344CB8AC3E}">
        <p14:creationId xmlns:p14="http://schemas.microsoft.com/office/powerpoint/2010/main" val="32614765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229FF-C779-E49E-CC9F-C7A77CD5C8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B951F6-8F02-7AB7-939B-EA6C5D59E177}"/>
              </a:ext>
            </a:extLst>
          </p:cNvPr>
          <p:cNvSpPr>
            <a:spLocks noGrp="1"/>
          </p:cNvSpPr>
          <p:nvPr>
            <p:ph type="title"/>
          </p:nvPr>
        </p:nvSpPr>
        <p:spPr>
          <a:xfrm>
            <a:off x="800100" y="285750"/>
            <a:ext cx="8039100" cy="680397"/>
          </a:xfrm>
        </p:spPr>
        <p:txBody>
          <a:bodyPr>
            <a:normAutofit fontScale="90000"/>
          </a:bodyPr>
          <a:lstStyle/>
          <a:p>
            <a:r>
              <a:rPr lang="en-US" dirty="0"/>
              <a:t>The precision-recall curve (for one query)</a:t>
            </a:r>
          </a:p>
        </p:txBody>
      </p:sp>
      <p:sp>
        <p:nvSpPr>
          <p:cNvPr id="3" name="Content Placeholder 2">
            <a:extLst>
              <a:ext uri="{FF2B5EF4-FFF2-40B4-BE49-F238E27FC236}">
                <a16:creationId xmlns:a16="http://schemas.microsoft.com/office/drawing/2014/main" id="{1EA59CDE-6AEA-F08F-CB17-8FE15D98CE47}"/>
              </a:ext>
            </a:extLst>
          </p:cNvPr>
          <p:cNvSpPr>
            <a:spLocks noGrp="1"/>
          </p:cNvSpPr>
          <p:nvPr>
            <p:ph idx="1"/>
          </p:nvPr>
        </p:nvSpPr>
        <p:spPr>
          <a:xfrm>
            <a:off x="822961" y="1200150"/>
            <a:ext cx="4434840" cy="3429000"/>
          </a:xfrm>
        </p:spPr>
        <p:txBody>
          <a:bodyPr>
            <a:normAutofit/>
          </a:bodyPr>
          <a:lstStyle/>
          <a:p>
            <a:endParaRPr lang="en-US" dirty="0"/>
          </a:p>
        </p:txBody>
      </p:sp>
      <p:pic>
        <p:nvPicPr>
          <p:cNvPr id="4" name="Picture 3">
            <a:extLst>
              <a:ext uri="{FF2B5EF4-FFF2-40B4-BE49-F238E27FC236}">
                <a16:creationId xmlns:a16="http://schemas.microsoft.com/office/drawing/2014/main" id="{51DA13CD-80C0-E35C-063E-FFDA7FF63AE9}"/>
              </a:ext>
            </a:extLst>
          </p:cNvPr>
          <p:cNvPicPr>
            <a:picLocks noChangeAspect="1"/>
          </p:cNvPicPr>
          <p:nvPr/>
        </p:nvPicPr>
        <p:blipFill>
          <a:blip r:embed="rId3"/>
          <a:stretch>
            <a:fillRect/>
          </a:stretch>
        </p:blipFill>
        <p:spPr>
          <a:xfrm>
            <a:off x="3905250" y="1251934"/>
            <a:ext cx="4933950" cy="3891566"/>
          </a:xfrm>
          <a:prstGeom prst="rect">
            <a:avLst/>
          </a:prstGeom>
        </p:spPr>
      </p:pic>
      <p:pic>
        <p:nvPicPr>
          <p:cNvPr id="6" name="Picture 5">
            <a:extLst>
              <a:ext uri="{FF2B5EF4-FFF2-40B4-BE49-F238E27FC236}">
                <a16:creationId xmlns:a16="http://schemas.microsoft.com/office/drawing/2014/main" id="{2DCE18A8-71B1-E17F-A856-DBB8FB38DA0A}"/>
              </a:ext>
            </a:extLst>
          </p:cNvPr>
          <p:cNvPicPr>
            <a:picLocks noChangeAspect="1"/>
          </p:cNvPicPr>
          <p:nvPr/>
        </p:nvPicPr>
        <p:blipFill>
          <a:blip r:embed="rId4"/>
          <a:stretch>
            <a:fillRect/>
          </a:stretch>
        </p:blipFill>
        <p:spPr>
          <a:xfrm>
            <a:off x="436880" y="1168400"/>
            <a:ext cx="3468369" cy="4923392"/>
          </a:xfrm>
          <a:prstGeom prst="rect">
            <a:avLst/>
          </a:prstGeom>
        </p:spPr>
      </p:pic>
    </p:spTree>
    <p:extLst>
      <p:ext uri="{BB962C8B-B14F-4D97-AF65-F5344CB8AC3E}">
        <p14:creationId xmlns:p14="http://schemas.microsoft.com/office/powerpoint/2010/main" val="14976323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36847-46AE-0C6F-C7FD-98AB44B89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0C4BF-7144-EF48-DF99-135073271FD1}"/>
              </a:ext>
            </a:extLst>
          </p:cNvPr>
          <p:cNvSpPr>
            <a:spLocks noGrp="1"/>
          </p:cNvSpPr>
          <p:nvPr>
            <p:ph type="title"/>
          </p:nvPr>
        </p:nvSpPr>
        <p:spPr>
          <a:xfrm>
            <a:off x="810260" y="291627"/>
            <a:ext cx="7543800" cy="680397"/>
          </a:xfrm>
        </p:spPr>
        <p:txBody>
          <a:bodyPr>
            <a:normAutofit fontScale="90000"/>
          </a:bodyPr>
          <a:lstStyle/>
          <a:p>
            <a:r>
              <a:rPr lang="en-US" dirty="0"/>
              <a:t>Need a metric that aggregates over many queries</a:t>
            </a:r>
          </a:p>
        </p:txBody>
      </p:sp>
      <p:sp>
        <p:nvSpPr>
          <p:cNvPr id="3" name="Content Placeholder 2">
            <a:extLst>
              <a:ext uri="{FF2B5EF4-FFF2-40B4-BE49-F238E27FC236}">
                <a16:creationId xmlns:a16="http://schemas.microsoft.com/office/drawing/2014/main" id="{F5770346-6CFA-B8F5-0EB0-2CBA41EC5E1D}"/>
              </a:ext>
            </a:extLst>
          </p:cNvPr>
          <p:cNvSpPr>
            <a:spLocks noGrp="1"/>
          </p:cNvSpPr>
          <p:nvPr>
            <p:ph idx="1"/>
          </p:nvPr>
        </p:nvSpPr>
        <p:spPr>
          <a:xfrm>
            <a:off x="822960" y="1581150"/>
            <a:ext cx="7543801" cy="3048000"/>
          </a:xfrm>
        </p:spPr>
        <p:txBody>
          <a:bodyPr/>
          <a:lstStyle/>
          <a:p>
            <a:r>
              <a:rPr lang="en-US" dirty="0"/>
              <a:t>Two common approaches</a:t>
            </a:r>
          </a:p>
          <a:p>
            <a:pPr marL="457200" indent="-457200">
              <a:buFont typeface="Arial" panose="020B0604020202020204" pitchFamily="34" charset="0"/>
              <a:buChar char="•"/>
            </a:pPr>
            <a:r>
              <a:rPr lang="en-US" dirty="0"/>
              <a:t>Mean Average Precision</a:t>
            </a:r>
          </a:p>
          <a:p>
            <a:pPr marL="457200" indent="-457200">
              <a:buFont typeface="Arial" panose="020B0604020202020204" pitchFamily="34" charset="0"/>
              <a:buChar char="•"/>
            </a:pPr>
            <a:r>
              <a:rPr lang="en-US" dirty="0"/>
              <a:t>Interpolated Precision</a:t>
            </a:r>
          </a:p>
        </p:txBody>
      </p:sp>
    </p:spTree>
    <p:extLst>
      <p:ext uri="{BB962C8B-B14F-4D97-AF65-F5344CB8AC3E}">
        <p14:creationId xmlns:p14="http://schemas.microsoft.com/office/powerpoint/2010/main" val="23074360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705B1-0BAB-2EBD-B7EA-D3C2B9EE6C9D}"/>
              </a:ext>
            </a:extLst>
          </p:cNvPr>
          <p:cNvSpPr>
            <a:spLocks noGrp="1"/>
          </p:cNvSpPr>
          <p:nvPr>
            <p:ph type="title"/>
          </p:nvPr>
        </p:nvSpPr>
        <p:spPr/>
        <p:txBody>
          <a:bodyPr>
            <a:normAutofit/>
          </a:bodyPr>
          <a:lstStyle/>
          <a:p>
            <a:r>
              <a:rPr lang="en-US" dirty="0"/>
              <a:t>Mean Average Precision</a:t>
            </a:r>
          </a:p>
        </p:txBody>
      </p:sp>
      <p:sp>
        <p:nvSpPr>
          <p:cNvPr id="3" name="Content Placeholder 2">
            <a:extLst>
              <a:ext uri="{FF2B5EF4-FFF2-40B4-BE49-F238E27FC236}">
                <a16:creationId xmlns:a16="http://schemas.microsoft.com/office/drawing/2014/main" id="{7E851A91-E370-E9FD-201B-E40720DFE282}"/>
              </a:ext>
            </a:extLst>
          </p:cNvPr>
          <p:cNvSpPr>
            <a:spLocks noGrp="1"/>
          </p:cNvSpPr>
          <p:nvPr>
            <p:ph idx="1"/>
          </p:nvPr>
        </p:nvSpPr>
        <p:spPr>
          <a:xfrm>
            <a:off x="762000" y="1047750"/>
            <a:ext cx="7543801" cy="3581400"/>
          </a:xfrm>
        </p:spPr>
        <p:txBody>
          <a:bodyPr>
            <a:normAutofit/>
          </a:bodyPr>
          <a:lstStyle/>
          <a:p>
            <a:r>
              <a:rPr lang="en-US" dirty="0"/>
              <a:t>Descend through ranked items</a:t>
            </a:r>
          </a:p>
          <a:p>
            <a:r>
              <a:rPr lang="en-US" dirty="0"/>
              <a:t>Note precision only if item is </a:t>
            </a:r>
            <a:r>
              <a:rPr lang="en-US" b="1" dirty="0"/>
              <a:t>relevant</a:t>
            </a:r>
          </a:p>
          <a:p>
            <a:pPr marL="457200" indent="-457200">
              <a:buFont typeface="Arial" panose="020B0604020202020204" pitchFamily="34" charset="0"/>
              <a:buChar char="•"/>
            </a:pPr>
            <a:r>
              <a:rPr lang="en-US" sz="2400" dirty="0"/>
              <a:t>e.g. ranks 1, 3, 5, 6 but not 2 or 4:</a:t>
            </a:r>
          </a:p>
          <a:p>
            <a:pPr marL="0" indent="0"/>
            <a:r>
              <a:rPr lang="en-US" dirty="0" err="1"/>
              <a:t>Precision</a:t>
            </a:r>
            <a:r>
              <a:rPr lang="en-US" baseline="-25000" dirty="0" err="1"/>
              <a:t>r</a:t>
            </a:r>
            <a:r>
              <a:rPr lang="en-US" dirty="0"/>
              <a:t>(d) "ranked precision"</a:t>
            </a:r>
          </a:p>
          <a:p>
            <a:endParaRPr lang="en-US" dirty="0"/>
          </a:p>
          <a:p>
            <a:endParaRPr lang="en-US" dirty="0"/>
          </a:p>
          <a:p>
            <a:endParaRPr lang="en-US" dirty="0"/>
          </a:p>
        </p:txBody>
      </p:sp>
      <p:pic>
        <p:nvPicPr>
          <p:cNvPr id="6" name="Picture 5">
            <a:extLst>
              <a:ext uri="{FF2B5EF4-FFF2-40B4-BE49-F238E27FC236}">
                <a16:creationId xmlns:a16="http://schemas.microsoft.com/office/drawing/2014/main" id="{37C05A02-D557-983D-339D-AE4250E82711}"/>
              </a:ext>
            </a:extLst>
          </p:cNvPr>
          <p:cNvPicPr>
            <a:picLocks noChangeAspect="1"/>
          </p:cNvPicPr>
          <p:nvPr/>
        </p:nvPicPr>
        <p:blipFill>
          <a:blip r:embed="rId3"/>
          <a:srcRect b="69690"/>
          <a:stretch>
            <a:fillRect/>
          </a:stretch>
        </p:blipFill>
        <p:spPr>
          <a:xfrm>
            <a:off x="4215141" y="3063875"/>
            <a:ext cx="4928859" cy="2022475"/>
          </a:xfrm>
          <a:prstGeom prst="rect">
            <a:avLst/>
          </a:prstGeom>
        </p:spPr>
      </p:pic>
      <p:sp>
        <p:nvSpPr>
          <p:cNvPr id="9" name="Freeform 8">
            <a:extLst>
              <a:ext uri="{FF2B5EF4-FFF2-40B4-BE49-F238E27FC236}">
                <a16:creationId xmlns:a16="http://schemas.microsoft.com/office/drawing/2014/main" id="{C81F2AB6-11EA-E6DC-6B92-704C4FDF03B8}"/>
              </a:ext>
            </a:extLst>
          </p:cNvPr>
          <p:cNvSpPr/>
          <p:nvPr/>
        </p:nvSpPr>
        <p:spPr>
          <a:xfrm>
            <a:off x="6894068" y="334317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0" name="Freeform 9">
            <a:extLst>
              <a:ext uri="{FF2B5EF4-FFF2-40B4-BE49-F238E27FC236}">
                <a16:creationId xmlns:a16="http://schemas.microsoft.com/office/drawing/2014/main" id="{A121C161-A10E-C467-382F-76438045D615}"/>
              </a:ext>
            </a:extLst>
          </p:cNvPr>
          <p:cNvSpPr/>
          <p:nvPr/>
        </p:nvSpPr>
        <p:spPr>
          <a:xfrm>
            <a:off x="6894068" y="384482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1" name="Freeform 10">
            <a:extLst>
              <a:ext uri="{FF2B5EF4-FFF2-40B4-BE49-F238E27FC236}">
                <a16:creationId xmlns:a16="http://schemas.microsoft.com/office/drawing/2014/main" id="{5AA600D1-E7AB-5E68-7800-828C9AB3C7A6}"/>
              </a:ext>
            </a:extLst>
          </p:cNvPr>
          <p:cNvSpPr/>
          <p:nvPr/>
        </p:nvSpPr>
        <p:spPr>
          <a:xfrm>
            <a:off x="6894068" y="434012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2" name="Freeform 11">
            <a:extLst>
              <a:ext uri="{FF2B5EF4-FFF2-40B4-BE49-F238E27FC236}">
                <a16:creationId xmlns:a16="http://schemas.microsoft.com/office/drawing/2014/main" id="{A4BC8CD3-EA6E-A4B2-4966-CE5196483C1A}"/>
              </a:ext>
            </a:extLst>
          </p:cNvPr>
          <p:cNvSpPr/>
          <p:nvPr/>
        </p:nvSpPr>
        <p:spPr>
          <a:xfrm>
            <a:off x="6894068" y="4638578"/>
            <a:ext cx="510447" cy="254097"/>
          </a:xfrm>
          <a:custGeom>
            <a:avLst/>
            <a:gdLst>
              <a:gd name="connsiteX0" fmla="*/ 508773 w 510447"/>
              <a:gd name="connsiteY0" fmla="*/ 97 h 254097"/>
              <a:gd name="connsiteX1" fmla="*/ 419873 w 510447"/>
              <a:gd name="connsiteY1" fmla="*/ 12797 h 254097"/>
              <a:gd name="connsiteX2" fmla="*/ 13473 w 510447"/>
              <a:gd name="connsiteY2" fmla="*/ 38197 h 254097"/>
              <a:gd name="connsiteX3" fmla="*/ 773 w 510447"/>
              <a:gd name="connsiteY3" fmla="*/ 76297 h 254097"/>
              <a:gd name="connsiteX4" fmla="*/ 13473 w 510447"/>
              <a:gd name="connsiteY4" fmla="*/ 190597 h 254097"/>
              <a:gd name="connsiteX5" fmla="*/ 140473 w 510447"/>
              <a:gd name="connsiteY5" fmla="*/ 254097 h 254097"/>
              <a:gd name="connsiteX6" fmla="*/ 407173 w 510447"/>
              <a:gd name="connsiteY6" fmla="*/ 241397 h 254097"/>
              <a:gd name="connsiteX7" fmla="*/ 483373 w 510447"/>
              <a:gd name="connsiteY7" fmla="*/ 215997 h 254097"/>
              <a:gd name="connsiteX8" fmla="*/ 496073 w 510447"/>
              <a:gd name="connsiteY8" fmla="*/ 50897 h 254097"/>
              <a:gd name="connsiteX9" fmla="*/ 470673 w 510447"/>
              <a:gd name="connsiteY9" fmla="*/ 12797 h 254097"/>
              <a:gd name="connsiteX10" fmla="*/ 394473 w 510447"/>
              <a:gd name="connsiteY10" fmla="*/ 97 h 25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447" h="254097">
                <a:moveTo>
                  <a:pt x="508773" y="97"/>
                </a:moveTo>
                <a:cubicBezTo>
                  <a:pt x="479140" y="4330"/>
                  <a:pt x="449756" y="11039"/>
                  <a:pt x="419873" y="12797"/>
                </a:cubicBezTo>
                <a:lnTo>
                  <a:pt x="13473" y="38197"/>
                </a:lnTo>
                <a:cubicBezTo>
                  <a:pt x="9240" y="50897"/>
                  <a:pt x="773" y="62910"/>
                  <a:pt x="773" y="76297"/>
                </a:cubicBezTo>
                <a:cubicBezTo>
                  <a:pt x="773" y="114631"/>
                  <a:pt x="-4701" y="156845"/>
                  <a:pt x="13473" y="190597"/>
                </a:cubicBezTo>
                <a:cubicBezTo>
                  <a:pt x="36994" y="234278"/>
                  <a:pt x="98482" y="243599"/>
                  <a:pt x="140473" y="254097"/>
                </a:cubicBezTo>
                <a:cubicBezTo>
                  <a:pt x="229373" y="249864"/>
                  <a:pt x="318717" y="251225"/>
                  <a:pt x="407173" y="241397"/>
                </a:cubicBezTo>
                <a:cubicBezTo>
                  <a:pt x="433783" y="238440"/>
                  <a:pt x="483373" y="215997"/>
                  <a:pt x="483373" y="215997"/>
                </a:cubicBezTo>
                <a:cubicBezTo>
                  <a:pt x="509702" y="137010"/>
                  <a:pt x="522104" y="137668"/>
                  <a:pt x="496073" y="50897"/>
                </a:cubicBezTo>
                <a:cubicBezTo>
                  <a:pt x="491687" y="36277"/>
                  <a:pt x="483373" y="21264"/>
                  <a:pt x="470673" y="12797"/>
                </a:cubicBezTo>
                <a:cubicBezTo>
                  <a:pt x="448543" y="-1956"/>
                  <a:pt x="419436" y="97"/>
                  <a:pt x="394473" y="97"/>
                </a:cubicBezTo>
              </a:path>
            </a:pathLst>
          </a:cu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FA3D8F14-A131-EC26-4F00-3BE5663CF65C}"/>
              </a:ext>
            </a:extLst>
          </p:cNvPr>
          <p:cNvSpPr/>
          <p:nvPr/>
        </p:nvSpPr>
        <p:spPr>
          <a:xfrm>
            <a:off x="5586741" y="3368675"/>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4" name="Rectangle 13">
            <a:extLst>
              <a:ext uri="{FF2B5EF4-FFF2-40B4-BE49-F238E27FC236}">
                <a16:creationId xmlns:a16="http://schemas.microsoft.com/office/drawing/2014/main" id="{5C8B19CA-52A8-E452-5EA5-829DF2874CD1}"/>
              </a:ext>
            </a:extLst>
          </p:cNvPr>
          <p:cNvSpPr/>
          <p:nvPr/>
        </p:nvSpPr>
        <p:spPr>
          <a:xfrm>
            <a:off x="5586741" y="3846512"/>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5" name="Rectangle 14">
            <a:extLst>
              <a:ext uri="{FF2B5EF4-FFF2-40B4-BE49-F238E27FC236}">
                <a16:creationId xmlns:a16="http://schemas.microsoft.com/office/drawing/2014/main" id="{E2FAB4DC-51CF-E1A3-0F0F-80BAC5EAE4ED}"/>
              </a:ext>
            </a:extLst>
          </p:cNvPr>
          <p:cNvSpPr/>
          <p:nvPr/>
        </p:nvSpPr>
        <p:spPr>
          <a:xfrm>
            <a:off x="5586741" y="4359275"/>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6" name="Rectangle 15">
            <a:extLst>
              <a:ext uri="{FF2B5EF4-FFF2-40B4-BE49-F238E27FC236}">
                <a16:creationId xmlns:a16="http://schemas.microsoft.com/office/drawing/2014/main" id="{BCBD48BE-27B9-515E-456D-721CE9D95A89}"/>
              </a:ext>
            </a:extLst>
          </p:cNvPr>
          <p:cNvSpPr/>
          <p:nvPr/>
        </p:nvSpPr>
        <p:spPr>
          <a:xfrm>
            <a:off x="5586741" y="4625975"/>
            <a:ext cx="304800" cy="228600"/>
          </a:xfrm>
          <a:prstGeom prst="rect">
            <a:avLst/>
          </a:prstGeom>
          <a:solidFill>
            <a:srgbClr val="FFFF00">
              <a:alpha val="30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8" name="TextBox 17">
            <a:extLst>
              <a:ext uri="{FF2B5EF4-FFF2-40B4-BE49-F238E27FC236}">
                <a16:creationId xmlns:a16="http://schemas.microsoft.com/office/drawing/2014/main" id="{33136003-941A-5D8B-0536-4DD6EA053E02}"/>
              </a:ext>
            </a:extLst>
          </p:cNvPr>
          <p:cNvSpPr txBox="1"/>
          <p:nvPr/>
        </p:nvSpPr>
        <p:spPr>
          <a:xfrm>
            <a:off x="1066800" y="3012340"/>
            <a:ext cx="3627119" cy="830997"/>
          </a:xfrm>
          <a:prstGeom prst="rect">
            <a:avLst/>
          </a:prstGeom>
          <a:noFill/>
        </p:spPr>
        <p:txBody>
          <a:bodyPr wrap="square">
            <a:spAutoFit/>
          </a:bodyPr>
          <a:lstStyle/>
          <a:p>
            <a:r>
              <a:rPr lang="en-US" dirty="0">
                <a:latin typeface="Raleway" pitchFamily="2" charset="77"/>
              </a:rPr>
              <a:t>precision at the rank doc </a:t>
            </a:r>
            <a:r>
              <a:rPr lang="en-US" i="1" dirty="0">
                <a:latin typeface="Raleway" pitchFamily="2" charset="77"/>
              </a:rPr>
              <a:t>d </a:t>
            </a:r>
            <a:r>
              <a:rPr lang="en-US" dirty="0">
                <a:latin typeface="Raleway" pitchFamily="2" charset="77"/>
              </a:rPr>
              <a:t>was found.</a:t>
            </a:r>
          </a:p>
        </p:txBody>
      </p:sp>
    </p:spTree>
    <p:extLst>
      <p:ext uri="{BB962C8B-B14F-4D97-AF65-F5344CB8AC3E}">
        <p14:creationId xmlns:p14="http://schemas.microsoft.com/office/powerpoint/2010/main" val="122901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31251-D8E7-04DF-F781-69025443F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FD042-D36F-82BB-9B02-57C3C9FC0688}"/>
              </a:ext>
            </a:extLst>
          </p:cNvPr>
          <p:cNvSpPr>
            <a:spLocks noGrp="1"/>
          </p:cNvSpPr>
          <p:nvPr>
            <p:ph type="title"/>
          </p:nvPr>
        </p:nvSpPr>
        <p:spPr/>
        <p:txBody>
          <a:bodyPr>
            <a:normAutofit/>
          </a:bodyPr>
          <a:lstStyle/>
          <a:p>
            <a:r>
              <a:rPr lang="en-US" dirty="0"/>
              <a:t>Average Precision</a:t>
            </a:r>
          </a:p>
        </p:txBody>
      </p:sp>
      <p:sp>
        <p:nvSpPr>
          <p:cNvPr id="3" name="Content Placeholder 2">
            <a:extLst>
              <a:ext uri="{FF2B5EF4-FFF2-40B4-BE49-F238E27FC236}">
                <a16:creationId xmlns:a16="http://schemas.microsoft.com/office/drawing/2014/main" id="{A71ED225-4EFC-B45E-0588-5E5FEEEEE418}"/>
              </a:ext>
            </a:extLst>
          </p:cNvPr>
          <p:cNvSpPr>
            <a:spLocks noGrp="1"/>
          </p:cNvSpPr>
          <p:nvPr>
            <p:ph idx="1"/>
          </p:nvPr>
        </p:nvSpPr>
        <p:spPr>
          <a:xfrm>
            <a:off x="822960" y="1200150"/>
            <a:ext cx="7787640" cy="3657600"/>
          </a:xfrm>
        </p:spPr>
        <p:txBody>
          <a:bodyPr>
            <a:normAutofit fontScale="92500" lnSpcReduction="10000"/>
          </a:bodyPr>
          <a:lstStyle/>
          <a:p>
            <a:r>
              <a:rPr lang="en-US" dirty="0"/>
              <a:t>Descend through ranked items</a:t>
            </a:r>
          </a:p>
          <a:p>
            <a:r>
              <a:rPr lang="en-US" dirty="0"/>
              <a:t>Note precision only if item is </a:t>
            </a:r>
            <a:r>
              <a:rPr lang="en-US" b="1" dirty="0"/>
              <a:t>relevant</a:t>
            </a:r>
          </a:p>
          <a:p>
            <a:r>
              <a:rPr lang="en-US" dirty="0"/>
              <a:t>Take the average of the ranked-precisions</a:t>
            </a:r>
          </a:p>
          <a:p>
            <a:endParaRPr lang="en-US" dirty="0"/>
          </a:p>
          <a:p>
            <a:endParaRPr lang="en-US" dirty="0"/>
          </a:p>
          <a:p>
            <a:pPr marL="457200" indent="-457200">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R</a:t>
            </a:r>
            <a:r>
              <a:rPr lang="en-US" sz="2600" baseline="-25000" dirty="0">
                <a:latin typeface="Times New Roman" panose="02020603050405020304" pitchFamily="18" charset="0"/>
                <a:cs typeface="Times New Roman" panose="02020603050405020304" pitchFamily="18" charset="0"/>
              </a:rPr>
              <a:t>r</a:t>
            </a:r>
            <a:r>
              <a:rPr lang="en-US" sz="2600" dirty="0"/>
              <a:t> is the set of relevant documents at or above r</a:t>
            </a:r>
          </a:p>
          <a:p>
            <a:pPr marL="457200" indent="-457200">
              <a:buFont typeface="Arial" panose="020B0604020202020204" pitchFamily="34" charset="0"/>
              <a:buChar char="•"/>
            </a:pPr>
            <a:r>
              <a:rPr lang="en-US" sz="2600" dirty="0" err="1">
                <a:latin typeface="Times New Roman" panose="02020603050405020304" pitchFamily="18" charset="0"/>
                <a:cs typeface="Times New Roman" panose="02020603050405020304" pitchFamily="18" charset="0"/>
              </a:rPr>
              <a:t>Precision</a:t>
            </a:r>
            <a:r>
              <a:rPr lang="en-US" sz="2600" baseline="-25000" dirty="0" err="1">
                <a:latin typeface="Times New Roman" panose="02020603050405020304" pitchFamily="18" charset="0"/>
                <a:cs typeface="Times New Roman" panose="02020603050405020304" pitchFamily="18" charset="0"/>
              </a:rPr>
              <a:t>r</a:t>
            </a:r>
            <a:r>
              <a:rPr lang="en-US" sz="2600" dirty="0">
                <a:latin typeface="Times New Roman" panose="02020603050405020304" pitchFamily="18" charset="0"/>
                <a:cs typeface="Times New Roman" panose="02020603050405020304" pitchFamily="18" charset="0"/>
              </a:rPr>
              <a:t>(d) </a:t>
            </a:r>
            <a:r>
              <a:rPr lang="en-US" sz="2600" dirty="0"/>
              <a:t>is precision measured at the rank at which document </a:t>
            </a:r>
            <a:r>
              <a:rPr lang="en-US" sz="2600" i="1" dirty="0"/>
              <a:t>d </a:t>
            </a:r>
            <a:r>
              <a:rPr lang="en-US" sz="2600" dirty="0"/>
              <a:t>was found.</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C6555110-99F4-7763-2363-3042AC04EFCF}"/>
              </a:ext>
            </a:extLst>
          </p:cNvPr>
          <p:cNvPicPr>
            <a:picLocks noChangeAspect="1"/>
          </p:cNvPicPr>
          <p:nvPr/>
        </p:nvPicPr>
        <p:blipFill>
          <a:blip r:embed="rId3"/>
          <a:stretch>
            <a:fillRect/>
          </a:stretch>
        </p:blipFill>
        <p:spPr>
          <a:xfrm>
            <a:off x="2514600" y="2571750"/>
            <a:ext cx="3509491" cy="1073150"/>
          </a:xfrm>
          <a:prstGeom prst="rect">
            <a:avLst/>
          </a:prstGeom>
        </p:spPr>
      </p:pic>
    </p:spTree>
    <p:extLst>
      <p:ext uri="{BB962C8B-B14F-4D97-AF65-F5344CB8AC3E}">
        <p14:creationId xmlns:p14="http://schemas.microsoft.com/office/powerpoint/2010/main" val="31622731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9D320-BD58-AA46-68EF-52B32F6A1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6B3CD-6554-5556-A2C8-4EE07522BB9D}"/>
              </a:ext>
            </a:extLst>
          </p:cNvPr>
          <p:cNvSpPr>
            <a:spLocks noGrp="1"/>
          </p:cNvSpPr>
          <p:nvPr>
            <p:ph type="title"/>
          </p:nvPr>
        </p:nvSpPr>
        <p:spPr/>
        <p:txBody>
          <a:bodyPr>
            <a:normAutofit/>
          </a:bodyPr>
          <a:lstStyle/>
          <a:p>
            <a:r>
              <a:rPr lang="en-US" dirty="0"/>
              <a:t>Mean Average Precision</a:t>
            </a:r>
          </a:p>
        </p:txBody>
      </p:sp>
      <p:sp>
        <p:nvSpPr>
          <p:cNvPr id="3" name="Content Placeholder 2">
            <a:extLst>
              <a:ext uri="{FF2B5EF4-FFF2-40B4-BE49-F238E27FC236}">
                <a16:creationId xmlns:a16="http://schemas.microsoft.com/office/drawing/2014/main" id="{A67B7576-7568-B927-BAEB-C9ADB1D74FDA}"/>
              </a:ext>
            </a:extLst>
          </p:cNvPr>
          <p:cNvSpPr>
            <a:spLocks noGrp="1"/>
          </p:cNvSpPr>
          <p:nvPr>
            <p:ph idx="1"/>
          </p:nvPr>
        </p:nvSpPr>
        <p:spPr/>
        <p:txBody>
          <a:bodyPr/>
          <a:lstStyle/>
          <a:p>
            <a:r>
              <a:rPr lang="en-US" dirty="0"/>
              <a:t>For a set of Q queries</a:t>
            </a:r>
          </a:p>
          <a:p>
            <a:r>
              <a:rPr lang="en-US" dirty="0"/>
              <a:t>Mean Average Precision (MAP):</a:t>
            </a:r>
          </a:p>
          <a:p>
            <a:endParaRPr lang="en-US" dirty="0"/>
          </a:p>
        </p:txBody>
      </p:sp>
      <p:pic>
        <p:nvPicPr>
          <p:cNvPr id="5" name="Picture 4">
            <a:extLst>
              <a:ext uri="{FF2B5EF4-FFF2-40B4-BE49-F238E27FC236}">
                <a16:creationId xmlns:a16="http://schemas.microsoft.com/office/drawing/2014/main" id="{6DBF6284-7E22-34E0-3EA4-E7D50BD73795}"/>
              </a:ext>
            </a:extLst>
          </p:cNvPr>
          <p:cNvPicPr>
            <a:picLocks noChangeAspect="1"/>
          </p:cNvPicPr>
          <p:nvPr/>
        </p:nvPicPr>
        <p:blipFill>
          <a:blip r:embed="rId3"/>
          <a:stretch>
            <a:fillRect/>
          </a:stretch>
        </p:blipFill>
        <p:spPr>
          <a:xfrm>
            <a:off x="2514600" y="2603500"/>
            <a:ext cx="3657429" cy="1339850"/>
          </a:xfrm>
          <a:prstGeom prst="rect">
            <a:avLst/>
          </a:prstGeom>
        </p:spPr>
      </p:pic>
    </p:spTree>
    <p:extLst>
      <p:ext uri="{BB962C8B-B14F-4D97-AF65-F5344CB8AC3E}">
        <p14:creationId xmlns:p14="http://schemas.microsoft.com/office/powerpoint/2010/main" val="38529714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F65F6-C9E5-93E0-5198-119137063B9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36E05E1-3118-F048-D083-6CF63CB79A3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1A8CD28-8DEC-D495-833A-8688885A69F8}"/>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Evaluation of IR</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36E520F1-52CA-75EA-0593-0DEE61674A8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1070937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ABD23-F039-DC19-1E27-B9516A0120F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88E5894E-FAA7-E591-792C-C0ED9A58427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8D748B7F-D63A-028B-137B-A0DC000BC4E2}"/>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Dense Retrieval</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23E9BB1-546E-551D-8930-85E6252F6FE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6222161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7236-7FC7-947B-3678-7DDB74959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7AE15-0271-6B4E-FBAE-F485FD4EB38B}"/>
              </a:ext>
            </a:extLst>
          </p:cNvPr>
          <p:cNvSpPr>
            <a:spLocks noGrp="1"/>
          </p:cNvSpPr>
          <p:nvPr>
            <p:ph type="title"/>
          </p:nvPr>
        </p:nvSpPr>
        <p:spPr>
          <a:xfrm>
            <a:off x="810260" y="291627"/>
            <a:ext cx="7543800" cy="680397"/>
          </a:xfrm>
        </p:spPr>
        <p:txBody>
          <a:bodyPr>
            <a:normAutofit/>
          </a:bodyPr>
          <a:lstStyle/>
          <a:p>
            <a:r>
              <a:rPr lang="en-US" dirty="0"/>
              <a:t>Problem with classic IR</a:t>
            </a:r>
          </a:p>
        </p:txBody>
      </p:sp>
      <p:sp>
        <p:nvSpPr>
          <p:cNvPr id="3" name="Content Placeholder 2">
            <a:extLst>
              <a:ext uri="{FF2B5EF4-FFF2-40B4-BE49-F238E27FC236}">
                <a16:creationId xmlns:a16="http://schemas.microsoft.com/office/drawing/2014/main" id="{853B3940-31EA-9503-1835-F58751796025}"/>
              </a:ext>
            </a:extLst>
          </p:cNvPr>
          <p:cNvSpPr>
            <a:spLocks noGrp="1"/>
          </p:cNvSpPr>
          <p:nvPr>
            <p:ph idx="1"/>
          </p:nvPr>
        </p:nvSpPr>
        <p:spPr>
          <a:xfrm>
            <a:off x="822960" y="1200150"/>
            <a:ext cx="7543801" cy="3943350"/>
          </a:xfrm>
        </p:spPr>
        <p:txBody>
          <a:bodyPr>
            <a:normAutofit/>
          </a:bodyPr>
          <a:lstStyle/>
          <a:p>
            <a:br>
              <a:rPr lang="en-US" dirty="0"/>
            </a:br>
            <a:r>
              <a:rPr lang="en-US" dirty="0"/>
              <a:t>The </a:t>
            </a:r>
            <a:r>
              <a:rPr lang="en-US" b="1" dirty="0"/>
              <a:t>vocabulary mismatch problem</a:t>
            </a:r>
          </a:p>
          <a:p>
            <a:pPr marL="457200" indent="-457200">
              <a:buFont typeface="Arial" panose="020B0604020202020204" pitchFamily="34" charset="0"/>
              <a:buChar char="•"/>
            </a:pPr>
            <a:r>
              <a:rPr lang="en-US" dirty="0" err="1"/>
              <a:t>tf-idf</a:t>
            </a:r>
            <a:r>
              <a:rPr lang="en-US" dirty="0"/>
              <a:t> cosine similarities measure query-doc similarity only if there is </a:t>
            </a:r>
            <a:r>
              <a:rPr lang="en-US" b="1" dirty="0"/>
              <a:t>exact word overlap </a:t>
            </a:r>
            <a:r>
              <a:rPr lang="en-US" dirty="0"/>
              <a:t>between query and doc!</a:t>
            </a:r>
          </a:p>
          <a:p>
            <a:pPr marL="457200" indent="-457200">
              <a:buFont typeface="Arial" panose="020B0604020202020204" pitchFamily="34" charset="0"/>
              <a:buChar char="•"/>
            </a:pPr>
            <a:r>
              <a:rPr lang="en-US" dirty="0"/>
              <a:t>But query-writer can't know the exact words the doc might include!</a:t>
            </a:r>
          </a:p>
          <a:p>
            <a:pPr marL="854075" lvl="1" indent="-457200">
              <a:buFont typeface="Arial" panose="020B0604020202020204" pitchFamily="34" charset="0"/>
              <a:buChar char="•"/>
            </a:pPr>
            <a:r>
              <a:rPr lang="en-US" dirty="0"/>
              <a:t>Maybe query says "premiere" and document says "opening night"?</a:t>
            </a:r>
          </a:p>
        </p:txBody>
      </p:sp>
    </p:spTree>
    <p:extLst>
      <p:ext uri="{BB962C8B-B14F-4D97-AF65-F5344CB8AC3E}">
        <p14:creationId xmlns:p14="http://schemas.microsoft.com/office/powerpoint/2010/main" val="57736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BD7B-851D-9424-16BE-DEF11DC2F1B1}"/>
              </a:ext>
            </a:extLst>
          </p:cNvPr>
          <p:cNvSpPr>
            <a:spLocks noGrp="1"/>
          </p:cNvSpPr>
          <p:nvPr>
            <p:ph type="title"/>
          </p:nvPr>
        </p:nvSpPr>
        <p:spPr/>
        <p:txBody>
          <a:bodyPr/>
          <a:lstStyle/>
          <a:p>
            <a:r>
              <a:rPr lang="en-US" dirty="0"/>
              <a:t>Dense retrieval</a:t>
            </a:r>
          </a:p>
        </p:txBody>
      </p:sp>
      <p:sp>
        <p:nvSpPr>
          <p:cNvPr id="3" name="Content Placeholder 2">
            <a:extLst>
              <a:ext uri="{FF2B5EF4-FFF2-40B4-BE49-F238E27FC236}">
                <a16:creationId xmlns:a16="http://schemas.microsoft.com/office/drawing/2014/main" id="{FB51A885-99EE-C048-0B7C-1CAE9460E9DC}"/>
              </a:ext>
            </a:extLst>
          </p:cNvPr>
          <p:cNvSpPr>
            <a:spLocks noGrp="1"/>
          </p:cNvSpPr>
          <p:nvPr>
            <p:ph idx="1"/>
          </p:nvPr>
        </p:nvSpPr>
        <p:spPr>
          <a:xfrm>
            <a:off x="822960" y="1200150"/>
            <a:ext cx="7863840" cy="3429000"/>
          </a:xfrm>
        </p:spPr>
        <p:txBody>
          <a:bodyPr>
            <a:normAutofit/>
          </a:bodyPr>
          <a:lstStyle/>
          <a:p>
            <a:r>
              <a:rPr lang="en-US" dirty="0"/>
              <a:t>We still compare document vectors with query vectors to rank documents</a:t>
            </a:r>
          </a:p>
          <a:p>
            <a:r>
              <a:rPr lang="en-US" dirty="0"/>
              <a:t>But instead of representing query and documents with count vectors</a:t>
            </a:r>
          </a:p>
          <a:p>
            <a:pPr marL="457200" indent="-457200">
              <a:buFont typeface="Arial" panose="020B0604020202020204" pitchFamily="34" charset="0"/>
              <a:buChar char="•"/>
            </a:pPr>
            <a:r>
              <a:rPr lang="en-US" dirty="0"/>
              <a:t>We represent both with dense </a:t>
            </a:r>
            <a:r>
              <a:rPr lang="en-US" b="1" dirty="0"/>
              <a:t>embeddings</a:t>
            </a:r>
            <a:r>
              <a:rPr lang="en-US" dirty="0"/>
              <a:t>!</a:t>
            </a:r>
          </a:p>
          <a:p>
            <a:pPr marL="457200" indent="-457200">
              <a:buFont typeface="Arial" panose="020B0604020202020204" pitchFamily="34" charset="0"/>
              <a:buChar char="•"/>
            </a:pPr>
            <a:r>
              <a:rPr lang="en-US" dirty="0"/>
              <a:t>Here's a quick preview of embeddings; more details in future lectures</a:t>
            </a:r>
          </a:p>
        </p:txBody>
      </p:sp>
    </p:spTree>
    <p:extLst>
      <p:ext uri="{BB962C8B-B14F-4D97-AF65-F5344CB8AC3E}">
        <p14:creationId xmlns:p14="http://schemas.microsoft.com/office/powerpoint/2010/main" val="169103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126" y="285750"/>
            <a:ext cx="5600700" cy="723900"/>
          </a:xfrm>
        </p:spPr>
        <p:txBody>
          <a:bodyPr>
            <a:normAutofit fontScale="90000"/>
          </a:bodyPr>
          <a:lstStyle/>
          <a:p>
            <a:r>
              <a:rPr lang="en-US" b="0" dirty="0"/>
              <a:t>Sparse versus dense vectors</a:t>
            </a:r>
          </a:p>
        </p:txBody>
      </p:sp>
      <p:sp>
        <p:nvSpPr>
          <p:cNvPr id="3" name="Content Placeholder 2"/>
          <p:cNvSpPr>
            <a:spLocks noGrp="1"/>
          </p:cNvSpPr>
          <p:nvPr>
            <p:ph idx="1"/>
          </p:nvPr>
        </p:nvSpPr>
        <p:spPr>
          <a:xfrm>
            <a:off x="1384126" y="1428750"/>
            <a:ext cx="7378874" cy="3276600"/>
          </a:xfrm>
        </p:spPr>
        <p:txBody>
          <a:bodyPr/>
          <a:lstStyle/>
          <a:p>
            <a:pPr>
              <a:lnSpc>
                <a:spcPct val="100000"/>
              </a:lnSpc>
            </a:pPr>
            <a:r>
              <a:rPr lang="en-US" sz="2700" dirty="0"/>
              <a:t>Count vectors (even if weighted by </a:t>
            </a:r>
            <a:r>
              <a:rPr lang="en-US" sz="2700" dirty="0" err="1"/>
              <a:t>tf-idf</a:t>
            </a:r>
            <a:r>
              <a:rPr lang="en-US" sz="2700" dirty="0"/>
              <a:t>)</a:t>
            </a:r>
          </a:p>
          <a:p>
            <a:pPr lvl="1">
              <a:lnSpc>
                <a:spcPct val="100000"/>
              </a:lnSpc>
            </a:pPr>
            <a:r>
              <a:rPr lang="en-US" b="1" dirty="0"/>
              <a:t>big </a:t>
            </a:r>
            <a:r>
              <a:rPr lang="en-US" dirty="0"/>
              <a:t>(# of elements = |V|= 20,000 to 50,000)</a:t>
            </a:r>
          </a:p>
          <a:p>
            <a:pPr lvl="1">
              <a:lnSpc>
                <a:spcPct val="100000"/>
              </a:lnSpc>
            </a:pPr>
            <a:r>
              <a:rPr lang="en-US" b="1" dirty="0"/>
              <a:t>sparse </a:t>
            </a:r>
            <a:r>
              <a:rPr lang="en-US" dirty="0"/>
              <a:t>(most elements are zero)</a:t>
            </a:r>
          </a:p>
          <a:p>
            <a:pPr>
              <a:lnSpc>
                <a:spcPct val="100000"/>
              </a:lnSpc>
            </a:pPr>
            <a:r>
              <a:rPr lang="en-US" sz="2700" dirty="0"/>
              <a:t>Alternative: learn vectors which are</a:t>
            </a:r>
          </a:p>
          <a:p>
            <a:pPr lvl="1">
              <a:lnSpc>
                <a:spcPct val="100000"/>
              </a:lnSpc>
            </a:pPr>
            <a:r>
              <a:rPr lang="en-US" b="1" dirty="0"/>
              <a:t>small </a:t>
            </a:r>
            <a:r>
              <a:rPr lang="en-US" dirty="0"/>
              <a:t>(# of elements 50-1000)</a:t>
            </a:r>
          </a:p>
          <a:p>
            <a:pPr lvl="1">
              <a:lnSpc>
                <a:spcPct val="100000"/>
              </a:lnSpc>
            </a:pPr>
            <a:r>
              <a:rPr lang="en-US" b="1" dirty="0"/>
              <a:t>dense</a:t>
            </a:r>
            <a:r>
              <a:rPr lang="en-US" dirty="0"/>
              <a:t> (most elements are non-zero)</a:t>
            </a:r>
          </a:p>
        </p:txBody>
      </p:sp>
    </p:spTree>
    <p:extLst>
      <p:ext uri="{BB962C8B-B14F-4D97-AF65-F5344CB8AC3E}">
        <p14:creationId xmlns:p14="http://schemas.microsoft.com/office/powerpoint/2010/main" val="38838838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A007E-4875-49BB-F296-D2E19878B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6E17F-CB2B-BB9B-D73D-32D8A8E02BF2}"/>
              </a:ext>
            </a:extLst>
          </p:cNvPr>
          <p:cNvSpPr>
            <a:spLocks noGrp="1"/>
          </p:cNvSpPr>
          <p:nvPr>
            <p:ph type="title"/>
          </p:nvPr>
        </p:nvSpPr>
        <p:spPr/>
        <p:txBody>
          <a:bodyPr/>
          <a:lstStyle/>
          <a:p>
            <a:r>
              <a:rPr lang="en-US" dirty="0"/>
              <a:t>Dense retrieval</a:t>
            </a:r>
          </a:p>
        </p:txBody>
      </p:sp>
      <p:sp>
        <p:nvSpPr>
          <p:cNvPr id="3" name="Content Placeholder 2">
            <a:extLst>
              <a:ext uri="{FF2B5EF4-FFF2-40B4-BE49-F238E27FC236}">
                <a16:creationId xmlns:a16="http://schemas.microsoft.com/office/drawing/2014/main" id="{F20F215D-B9E7-0DFE-B57D-794DB15B4E3E}"/>
              </a:ext>
            </a:extLst>
          </p:cNvPr>
          <p:cNvSpPr>
            <a:spLocks noGrp="1"/>
          </p:cNvSpPr>
          <p:nvPr>
            <p:ph idx="1"/>
          </p:nvPr>
        </p:nvSpPr>
        <p:spPr/>
        <p:txBody>
          <a:bodyPr>
            <a:normAutofit/>
          </a:bodyPr>
          <a:lstStyle/>
          <a:p>
            <a:r>
              <a:rPr lang="en-US" dirty="0"/>
              <a:t>	We use LLMs like BERT to compute </a:t>
            </a:r>
            <a:r>
              <a:rPr lang="en-US" b="1" dirty="0"/>
              <a:t>dense vectors </a:t>
            </a:r>
            <a:r>
              <a:rPr lang="en-US" dirty="0"/>
              <a:t>to represent the query and the document</a:t>
            </a:r>
          </a:p>
          <a:p>
            <a:r>
              <a:rPr lang="en-US" dirty="0"/>
              <a:t>These vectors are </a:t>
            </a:r>
            <a:r>
              <a:rPr lang="en-US" b="1" dirty="0"/>
              <a:t>contextual embeddings</a:t>
            </a:r>
            <a:endParaRPr lang="en-US" dirty="0"/>
          </a:p>
        </p:txBody>
      </p:sp>
    </p:spTree>
    <p:extLst>
      <p:ext uri="{BB962C8B-B14F-4D97-AF65-F5344CB8AC3E}">
        <p14:creationId xmlns:p14="http://schemas.microsoft.com/office/powerpoint/2010/main" val="6186981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D16EC-67C7-42FF-56E8-968D5F6B121A}"/>
              </a:ext>
            </a:extLst>
          </p:cNvPr>
          <p:cNvSpPr>
            <a:spLocks noGrp="1"/>
          </p:cNvSpPr>
          <p:nvPr>
            <p:ph type="title"/>
          </p:nvPr>
        </p:nvSpPr>
        <p:spPr>
          <a:xfrm>
            <a:off x="978850" y="116037"/>
            <a:ext cx="7543800" cy="680397"/>
          </a:xfrm>
        </p:spPr>
        <p:txBody>
          <a:bodyPr/>
          <a:lstStyle/>
          <a:p>
            <a:r>
              <a:rPr lang="en-US" dirty="0"/>
              <a:t>Dense embeddings for each word</a:t>
            </a:r>
          </a:p>
        </p:txBody>
      </p:sp>
      <p:sp>
        <p:nvSpPr>
          <p:cNvPr id="3" name="Content Placeholder 2">
            <a:extLst>
              <a:ext uri="{FF2B5EF4-FFF2-40B4-BE49-F238E27FC236}">
                <a16:creationId xmlns:a16="http://schemas.microsoft.com/office/drawing/2014/main" id="{FD8FDB36-F211-A25C-B9D4-7DB632F66117}"/>
              </a:ext>
            </a:extLst>
          </p:cNvPr>
          <p:cNvSpPr>
            <a:spLocks noGrp="1"/>
          </p:cNvSpPr>
          <p:nvPr>
            <p:ph idx="1"/>
          </p:nvPr>
        </p:nvSpPr>
        <p:spPr>
          <a:xfrm>
            <a:off x="1905000" y="2038350"/>
            <a:ext cx="7543801" cy="2590800"/>
          </a:xfrm>
        </p:spPr>
        <p:txBody>
          <a:bodyPr/>
          <a:lstStyle/>
          <a:p>
            <a:endParaRPr lang="en-US" dirty="0"/>
          </a:p>
        </p:txBody>
      </p:sp>
      <p:sp>
        <p:nvSpPr>
          <p:cNvPr id="4" name="Rectangle 3">
            <a:extLst>
              <a:ext uri="{FF2B5EF4-FFF2-40B4-BE49-F238E27FC236}">
                <a16:creationId xmlns:a16="http://schemas.microsoft.com/office/drawing/2014/main" id="{B0C74B72-0422-F4B1-DD8F-5F00F193DBA6}"/>
              </a:ext>
            </a:extLst>
          </p:cNvPr>
          <p:cNvSpPr/>
          <p:nvPr/>
        </p:nvSpPr>
        <p:spPr>
          <a:xfrm>
            <a:off x="2644140" y="1809750"/>
            <a:ext cx="6019800" cy="2133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Raleway" pitchFamily="2" charset="77"/>
              </a:rPr>
              <a:t>BERT Encoder</a:t>
            </a:r>
          </a:p>
        </p:txBody>
      </p:sp>
      <p:sp>
        <p:nvSpPr>
          <p:cNvPr id="5" name="TextBox 4">
            <a:extLst>
              <a:ext uri="{FF2B5EF4-FFF2-40B4-BE49-F238E27FC236}">
                <a16:creationId xmlns:a16="http://schemas.microsoft.com/office/drawing/2014/main" id="{C1827263-6324-1C03-48B7-0DB9C99B47AB}"/>
              </a:ext>
            </a:extLst>
          </p:cNvPr>
          <p:cNvSpPr txBox="1"/>
          <p:nvPr/>
        </p:nvSpPr>
        <p:spPr>
          <a:xfrm>
            <a:off x="2430670" y="4070169"/>
            <a:ext cx="6489277" cy="461665"/>
          </a:xfrm>
          <a:prstGeom prst="rect">
            <a:avLst/>
          </a:prstGeom>
          <a:noFill/>
        </p:spPr>
        <p:txBody>
          <a:bodyPr wrap="none" rtlCol="0">
            <a:spAutoFit/>
          </a:bodyPr>
          <a:lstStyle/>
          <a:p>
            <a:r>
              <a:rPr lang="en-US" dirty="0">
                <a:latin typeface="Raleway" pitchFamily="2" charset="77"/>
              </a:rPr>
              <a:t>When was the premiere of The Magic Flute?</a:t>
            </a:r>
          </a:p>
        </p:txBody>
      </p:sp>
      <p:sp>
        <p:nvSpPr>
          <p:cNvPr id="6" name="TextBox 5">
            <a:extLst>
              <a:ext uri="{FF2B5EF4-FFF2-40B4-BE49-F238E27FC236}">
                <a16:creationId xmlns:a16="http://schemas.microsoft.com/office/drawing/2014/main" id="{1BD6802C-8B85-82B1-B934-F50E460297C4}"/>
              </a:ext>
            </a:extLst>
          </p:cNvPr>
          <p:cNvSpPr txBox="1"/>
          <p:nvPr/>
        </p:nvSpPr>
        <p:spPr>
          <a:xfrm>
            <a:off x="2514600" y="1100350"/>
            <a:ext cx="5849678" cy="461665"/>
          </a:xfrm>
          <a:prstGeom prst="rect">
            <a:avLst/>
          </a:prstGeom>
          <a:noFill/>
        </p:spPr>
        <p:txBody>
          <a:bodyPr wrap="none" rtlCol="0">
            <a:spAutoFit/>
          </a:bodyPr>
          <a:lstStyle/>
          <a:p>
            <a:r>
              <a:rPr lang="en-US" dirty="0">
                <a:latin typeface="Raleway" pitchFamily="2" charset="77"/>
              </a:rPr>
              <a:t> V1       v2     v3     v4      v5     v6     v7   v8</a:t>
            </a:r>
          </a:p>
        </p:txBody>
      </p:sp>
      <p:cxnSp>
        <p:nvCxnSpPr>
          <p:cNvPr id="8" name="Straight Arrow Connector 7">
            <a:extLst>
              <a:ext uri="{FF2B5EF4-FFF2-40B4-BE49-F238E27FC236}">
                <a16:creationId xmlns:a16="http://schemas.microsoft.com/office/drawing/2014/main" id="{53622E4A-57E0-CB3F-9E33-2566A94C9A92}"/>
              </a:ext>
            </a:extLst>
          </p:cNvPr>
          <p:cNvCxnSpPr>
            <a:cxnSpLocks/>
          </p:cNvCxnSpPr>
          <p:nvPr/>
        </p:nvCxnSpPr>
        <p:spPr>
          <a:xfrm flipV="1">
            <a:off x="2987040" y="1524000"/>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791848B8-1715-A71B-2816-C522CB604960}"/>
              </a:ext>
            </a:extLst>
          </p:cNvPr>
          <p:cNvCxnSpPr>
            <a:cxnSpLocks/>
          </p:cNvCxnSpPr>
          <p:nvPr/>
        </p:nvCxnSpPr>
        <p:spPr>
          <a:xfrm flipV="1">
            <a:off x="3749040" y="1523999"/>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7D12E534-A441-6142-F828-43478C28E53F}"/>
              </a:ext>
            </a:extLst>
          </p:cNvPr>
          <p:cNvCxnSpPr>
            <a:cxnSpLocks/>
          </p:cNvCxnSpPr>
          <p:nvPr/>
        </p:nvCxnSpPr>
        <p:spPr>
          <a:xfrm flipV="1">
            <a:off x="4457700" y="1523998"/>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BA2C4517-C044-B125-BADE-56F875151D9A}"/>
              </a:ext>
            </a:extLst>
          </p:cNvPr>
          <p:cNvCxnSpPr>
            <a:cxnSpLocks/>
          </p:cNvCxnSpPr>
          <p:nvPr/>
        </p:nvCxnSpPr>
        <p:spPr>
          <a:xfrm flipV="1">
            <a:off x="5196840" y="1562015"/>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DEF098B7-1271-48F4-89C7-900C9C5C75A4}"/>
              </a:ext>
            </a:extLst>
          </p:cNvPr>
          <p:cNvCxnSpPr>
            <a:cxnSpLocks/>
          </p:cNvCxnSpPr>
          <p:nvPr/>
        </p:nvCxnSpPr>
        <p:spPr>
          <a:xfrm flipV="1">
            <a:off x="603504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57E6CA18-812D-ADDD-3482-11653FD214B5}"/>
              </a:ext>
            </a:extLst>
          </p:cNvPr>
          <p:cNvCxnSpPr>
            <a:cxnSpLocks/>
          </p:cNvCxnSpPr>
          <p:nvPr/>
        </p:nvCxnSpPr>
        <p:spPr>
          <a:xfrm flipV="1">
            <a:off x="672084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A0DB4928-37A2-4E49-2DB6-2CDBA2CFAB93}"/>
              </a:ext>
            </a:extLst>
          </p:cNvPr>
          <p:cNvCxnSpPr>
            <a:cxnSpLocks/>
          </p:cNvCxnSpPr>
          <p:nvPr/>
        </p:nvCxnSpPr>
        <p:spPr>
          <a:xfrm flipV="1">
            <a:off x="7482840" y="1562014"/>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48080207-1B0D-801C-0658-FEC4C01FF232}"/>
              </a:ext>
            </a:extLst>
          </p:cNvPr>
          <p:cNvCxnSpPr>
            <a:cxnSpLocks/>
          </p:cNvCxnSpPr>
          <p:nvPr/>
        </p:nvCxnSpPr>
        <p:spPr>
          <a:xfrm flipV="1">
            <a:off x="801624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CD745100-9D9E-DA60-B4DF-7B33565D4749}"/>
              </a:ext>
            </a:extLst>
          </p:cNvPr>
          <p:cNvSpPr txBox="1"/>
          <p:nvPr/>
        </p:nvSpPr>
        <p:spPr>
          <a:xfrm>
            <a:off x="556439" y="4055414"/>
            <a:ext cx="1874231" cy="461665"/>
          </a:xfrm>
          <a:prstGeom prst="rect">
            <a:avLst/>
          </a:prstGeom>
          <a:noFill/>
        </p:spPr>
        <p:txBody>
          <a:bodyPr wrap="none" rtlCol="0">
            <a:spAutoFit/>
          </a:bodyPr>
          <a:lstStyle/>
          <a:p>
            <a:r>
              <a:rPr lang="en-US" dirty="0">
                <a:solidFill>
                  <a:srgbClr val="0070C0"/>
                </a:solidFill>
                <a:latin typeface="Raleway" pitchFamily="2" charset="77"/>
              </a:rPr>
              <a:t>Input words</a:t>
            </a:r>
          </a:p>
        </p:txBody>
      </p:sp>
      <p:sp>
        <p:nvSpPr>
          <p:cNvPr id="19" name="TextBox 18">
            <a:extLst>
              <a:ext uri="{FF2B5EF4-FFF2-40B4-BE49-F238E27FC236}">
                <a16:creationId xmlns:a16="http://schemas.microsoft.com/office/drawing/2014/main" id="{44F33CE8-5DDB-0938-5F82-7968C9D5843D}"/>
              </a:ext>
            </a:extLst>
          </p:cNvPr>
          <p:cNvSpPr txBox="1"/>
          <p:nvPr/>
        </p:nvSpPr>
        <p:spPr>
          <a:xfrm>
            <a:off x="280789" y="1109917"/>
            <a:ext cx="2308645" cy="461665"/>
          </a:xfrm>
          <a:prstGeom prst="rect">
            <a:avLst/>
          </a:prstGeom>
          <a:noFill/>
        </p:spPr>
        <p:txBody>
          <a:bodyPr wrap="none" rtlCol="0">
            <a:spAutoFit/>
          </a:bodyPr>
          <a:lstStyle/>
          <a:p>
            <a:r>
              <a:rPr lang="en-US" dirty="0">
                <a:solidFill>
                  <a:srgbClr val="0070C0"/>
                </a:solidFill>
                <a:latin typeface="Raleway" pitchFamily="2" charset="77"/>
              </a:rPr>
              <a:t>Output vectors</a:t>
            </a:r>
          </a:p>
        </p:txBody>
      </p:sp>
    </p:spTree>
    <p:extLst>
      <p:ext uri="{BB962C8B-B14F-4D97-AF65-F5344CB8AC3E}">
        <p14:creationId xmlns:p14="http://schemas.microsoft.com/office/powerpoint/2010/main" val="16932498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A1CB6-DF74-9756-D969-2AC28CF9267C}"/>
              </a:ext>
            </a:extLst>
          </p:cNvPr>
          <p:cNvSpPr>
            <a:spLocks noGrp="1"/>
          </p:cNvSpPr>
          <p:nvPr>
            <p:ph type="title"/>
          </p:nvPr>
        </p:nvSpPr>
        <p:spPr/>
        <p:txBody>
          <a:bodyPr/>
          <a:lstStyle/>
          <a:p>
            <a:r>
              <a:rPr lang="en-US" dirty="0"/>
              <a:t>Contextual embeddings</a:t>
            </a:r>
          </a:p>
        </p:txBody>
      </p:sp>
      <p:sp>
        <p:nvSpPr>
          <p:cNvPr id="3" name="Content Placeholder 2">
            <a:extLst>
              <a:ext uri="{FF2B5EF4-FFF2-40B4-BE49-F238E27FC236}">
                <a16:creationId xmlns:a16="http://schemas.microsoft.com/office/drawing/2014/main" id="{A09C4D0F-E951-868D-3C6F-FF08299CB6E0}"/>
              </a:ext>
            </a:extLst>
          </p:cNvPr>
          <p:cNvSpPr>
            <a:spLocks noGrp="1"/>
          </p:cNvSpPr>
          <p:nvPr>
            <p:ph idx="1"/>
          </p:nvPr>
        </p:nvSpPr>
        <p:spPr/>
        <p:txBody>
          <a:bodyPr/>
          <a:lstStyle/>
          <a:p>
            <a:r>
              <a:rPr lang="en-US" dirty="0"/>
              <a:t>Each vector represents the meaning of a word in its context</a:t>
            </a:r>
          </a:p>
          <a:p>
            <a:r>
              <a:rPr lang="en-US" dirty="0"/>
              <a:t>V4 represents the meaning of:</a:t>
            </a:r>
          </a:p>
          <a:p>
            <a:pPr lvl="1"/>
            <a:r>
              <a:rPr lang="en-US" sz="2800" dirty="0"/>
              <a:t>the word </a:t>
            </a:r>
            <a:r>
              <a:rPr lang="en-US" sz="2800" b="1" dirty="0"/>
              <a:t>premiere</a:t>
            </a:r>
            <a:r>
              <a:rPr lang="en-US" sz="2800" dirty="0"/>
              <a:t> in the context "When was the _____ of The Magic Flute"</a:t>
            </a:r>
          </a:p>
          <a:p>
            <a:r>
              <a:rPr lang="en-US" dirty="0"/>
              <a:t>Contextual embeddings might be 1000 or 4000 dimensions.</a:t>
            </a:r>
          </a:p>
          <a:p>
            <a:pPr lvl="1"/>
            <a:endParaRPr lang="en-US" sz="2800" dirty="0"/>
          </a:p>
        </p:txBody>
      </p:sp>
    </p:spTree>
    <p:extLst>
      <p:ext uri="{BB962C8B-B14F-4D97-AF65-F5344CB8AC3E}">
        <p14:creationId xmlns:p14="http://schemas.microsoft.com/office/powerpoint/2010/main" val="8805053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CCFE-79E0-4221-9D1C-79A45A6C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F7304-8A3A-AE17-00DD-F4DECF3C96B4}"/>
              </a:ext>
            </a:extLst>
          </p:cNvPr>
          <p:cNvSpPr>
            <a:spLocks noGrp="1"/>
          </p:cNvSpPr>
          <p:nvPr>
            <p:ph type="title"/>
          </p:nvPr>
        </p:nvSpPr>
        <p:spPr>
          <a:xfrm>
            <a:off x="304800" y="253789"/>
            <a:ext cx="8991600" cy="597016"/>
          </a:xfrm>
        </p:spPr>
        <p:txBody>
          <a:bodyPr>
            <a:noAutofit/>
          </a:bodyPr>
          <a:lstStyle/>
          <a:p>
            <a:br>
              <a:rPr lang="en-US" sz="3000" dirty="0"/>
            </a:br>
            <a:r>
              <a:rPr lang="en-US" sz="3000" dirty="0"/>
              <a:t>Contextual </a:t>
            </a:r>
            <a:r>
              <a:rPr lang="en-US" sz="3000" b="1" dirty="0">
                <a:solidFill>
                  <a:srgbClr val="0000CC"/>
                </a:solidFill>
              </a:rPr>
              <a:t>word embeddings</a:t>
            </a:r>
          </a:p>
        </p:txBody>
      </p:sp>
      <p:sp>
        <p:nvSpPr>
          <p:cNvPr id="3" name="TextBox 2">
            <a:extLst>
              <a:ext uri="{FF2B5EF4-FFF2-40B4-BE49-F238E27FC236}">
                <a16:creationId xmlns:a16="http://schemas.microsoft.com/office/drawing/2014/main" id="{C002B689-BCDB-0BD4-7D71-0B8486699A93}"/>
              </a:ext>
            </a:extLst>
          </p:cNvPr>
          <p:cNvSpPr txBox="1"/>
          <p:nvPr/>
        </p:nvSpPr>
        <p:spPr>
          <a:xfrm>
            <a:off x="234304" y="1020454"/>
            <a:ext cx="8757295" cy="1938992"/>
          </a:xfrm>
          <a:prstGeom prst="rect">
            <a:avLst/>
          </a:prstGeom>
          <a:noFill/>
        </p:spPr>
        <p:txBody>
          <a:bodyPr wrap="square" rtlCol="0">
            <a:spAutoFit/>
          </a:bodyPr>
          <a:lstStyle/>
          <a:p>
            <a:r>
              <a:rPr lang="en-US" dirty="0">
                <a:latin typeface="Raleway" pitchFamily="2" charset="77"/>
                <a:cs typeface="Calibri" panose="020F0502020204030204" pitchFamily="34" charset="0"/>
              </a:rPr>
              <a:t>Each word instance in context is represented as a single point in space</a:t>
            </a:r>
          </a:p>
          <a:p>
            <a:r>
              <a:rPr lang="en-US" dirty="0">
                <a:latin typeface="Raleway" pitchFamily="2" charset="77"/>
                <a:cs typeface="Calibri" panose="020F0502020204030204" pitchFamily="34" charset="0"/>
              </a:rPr>
              <a:t>The meaning of a whole word is a region (a cloud of points) in 1000-dim space! </a:t>
            </a:r>
          </a:p>
          <a:p>
            <a:r>
              <a:rPr lang="en-US" dirty="0">
                <a:latin typeface="Raleway" pitchFamily="2" charset="77"/>
                <a:cs typeface="Calibri" panose="020F0502020204030204" pitchFamily="34" charset="0"/>
              </a:rPr>
              <a:t>The word "die" in 2D, showing two regions for two senses</a:t>
            </a:r>
          </a:p>
        </p:txBody>
      </p:sp>
      <p:pic>
        <p:nvPicPr>
          <p:cNvPr id="1025" name="Picture 1" descr="page10image47735328">
            <a:extLst>
              <a:ext uri="{FF2B5EF4-FFF2-40B4-BE49-F238E27FC236}">
                <a16:creationId xmlns:a16="http://schemas.microsoft.com/office/drawing/2014/main" id="{D3EF19EA-C539-C963-DE0F-C9F5275206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7500"/>
          <a:stretch>
            <a:fillRect/>
          </a:stretch>
        </p:blipFill>
        <p:spPr bwMode="auto">
          <a:xfrm>
            <a:off x="455163" y="3333750"/>
            <a:ext cx="8471648"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ED39CC2-C350-5B1B-73D5-EFD12E98CF29}"/>
              </a:ext>
            </a:extLst>
          </p:cNvPr>
          <p:cNvSpPr/>
          <p:nvPr/>
        </p:nvSpPr>
        <p:spPr>
          <a:xfrm>
            <a:off x="838200" y="3033961"/>
            <a:ext cx="5032325" cy="7569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5" name="Picture 1" descr="page10image47735328">
            <a:extLst>
              <a:ext uri="{FF2B5EF4-FFF2-40B4-BE49-F238E27FC236}">
                <a16:creationId xmlns:a16="http://schemas.microsoft.com/office/drawing/2014/main" id="{39958AF4-9FB1-4EEB-223C-AB7DF35719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60625" r="37778" b="26875"/>
          <a:stretch>
            <a:fillRect/>
          </a:stretch>
        </p:blipFill>
        <p:spPr bwMode="auto">
          <a:xfrm>
            <a:off x="2796987" y="3441326"/>
            <a:ext cx="936813" cy="4258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CDCBB78-0907-A0BC-1667-702A699E7EF6}"/>
              </a:ext>
            </a:extLst>
          </p:cNvPr>
          <p:cNvSpPr txBox="1"/>
          <p:nvPr/>
        </p:nvSpPr>
        <p:spPr>
          <a:xfrm>
            <a:off x="7224101" y="4751211"/>
            <a:ext cx="1702710" cy="276999"/>
          </a:xfrm>
          <a:prstGeom prst="rect">
            <a:avLst/>
          </a:prstGeom>
          <a:noFill/>
        </p:spPr>
        <p:txBody>
          <a:bodyPr wrap="none" rtlCol="0">
            <a:spAutoFit/>
          </a:bodyPr>
          <a:lstStyle/>
          <a:p>
            <a:r>
              <a:rPr lang="en-US" sz="1200" dirty="0"/>
              <a:t>Coenen et al. (2019)</a:t>
            </a:r>
          </a:p>
        </p:txBody>
      </p:sp>
    </p:spTree>
    <p:extLst>
      <p:ext uri="{BB962C8B-B14F-4D97-AF65-F5344CB8AC3E}">
        <p14:creationId xmlns:p14="http://schemas.microsoft.com/office/powerpoint/2010/main" val="67506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7A123-77AF-4C2E-E69C-29D1B9FD0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D8F35-08FE-8734-5290-6F097FD86502}"/>
              </a:ext>
            </a:extLst>
          </p:cNvPr>
          <p:cNvSpPr>
            <a:spLocks noGrp="1"/>
          </p:cNvSpPr>
          <p:nvPr>
            <p:ph type="title"/>
          </p:nvPr>
        </p:nvSpPr>
        <p:spPr>
          <a:xfrm>
            <a:off x="452306" y="368211"/>
            <a:ext cx="8562057" cy="597016"/>
          </a:xfrm>
        </p:spPr>
        <p:txBody>
          <a:bodyPr>
            <a:noAutofit/>
          </a:bodyPr>
          <a:lstStyle/>
          <a:p>
            <a:r>
              <a:rPr lang="en-US" sz="3400" dirty="0"/>
              <a:t>Contextual embeddings</a:t>
            </a:r>
          </a:p>
        </p:txBody>
      </p:sp>
      <p:sp>
        <p:nvSpPr>
          <p:cNvPr id="3" name="TextBox 2">
            <a:extLst>
              <a:ext uri="{FF2B5EF4-FFF2-40B4-BE49-F238E27FC236}">
                <a16:creationId xmlns:a16="http://schemas.microsoft.com/office/drawing/2014/main" id="{68294E4B-2503-F54A-CA44-B4EB2ECF9EAE}"/>
              </a:ext>
            </a:extLst>
          </p:cNvPr>
          <p:cNvSpPr txBox="1"/>
          <p:nvPr/>
        </p:nvSpPr>
        <p:spPr>
          <a:xfrm>
            <a:off x="914400" y="1200150"/>
            <a:ext cx="4476931" cy="492443"/>
          </a:xfrm>
          <a:prstGeom prst="rect">
            <a:avLst/>
          </a:prstGeom>
          <a:noFill/>
        </p:spPr>
        <p:txBody>
          <a:bodyPr wrap="none" rtlCol="0">
            <a:spAutoFit/>
          </a:bodyPr>
          <a:lstStyle/>
          <a:p>
            <a:r>
              <a:rPr lang="en-US" sz="2600" dirty="0">
                <a:latin typeface="Calibri" panose="020F0502020204030204" pitchFamily="34" charset="0"/>
                <a:cs typeface="Calibri" panose="020F0502020204030204" pitchFamily="34" charset="0"/>
              </a:rPr>
              <a:t>But not just two discrete senses</a:t>
            </a:r>
          </a:p>
        </p:txBody>
      </p:sp>
      <p:pic>
        <p:nvPicPr>
          <p:cNvPr id="1025" name="Picture 1" descr="page10image47735328">
            <a:extLst>
              <a:ext uri="{FF2B5EF4-FFF2-40B4-BE49-F238E27FC236}">
                <a16:creationId xmlns:a16="http://schemas.microsoft.com/office/drawing/2014/main" id="{2A9CC768-3792-B7DB-90E0-AC72D24BB0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0000"/>
          <a:stretch>
            <a:fillRect/>
          </a:stretch>
        </p:blipFill>
        <p:spPr bwMode="auto">
          <a:xfrm>
            <a:off x="304800" y="2208311"/>
            <a:ext cx="8839200" cy="1571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5970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FAC51-213C-B7D9-9CAB-781FC9B66B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5AD0A-3DE8-D29D-7260-FB23570BF30D}"/>
              </a:ext>
            </a:extLst>
          </p:cNvPr>
          <p:cNvSpPr>
            <a:spLocks noGrp="1"/>
          </p:cNvSpPr>
          <p:nvPr>
            <p:ph type="title"/>
          </p:nvPr>
        </p:nvSpPr>
        <p:spPr>
          <a:xfrm>
            <a:off x="978850" y="116037"/>
            <a:ext cx="7543800" cy="680397"/>
          </a:xfrm>
        </p:spPr>
        <p:txBody>
          <a:bodyPr/>
          <a:lstStyle/>
          <a:p>
            <a:r>
              <a:rPr lang="en-US" dirty="0"/>
              <a:t>Dense vectors for each query</a:t>
            </a:r>
          </a:p>
        </p:txBody>
      </p:sp>
      <p:sp>
        <p:nvSpPr>
          <p:cNvPr id="3" name="Content Placeholder 2">
            <a:extLst>
              <a:ext uri="{FF2B5EF4-FFF2-40B4-BE49-F238E27FC236}">
                <a16:creationId xmlns:a16="http://schemas.microsoft.com/office/drawing/2014/main" id="{B5F36723-34E5-1B09-1FAA-CFD8039B7148}"/>
              </a:ext>
            </a:extLst>
          </p:cNvPr>
          <p:cNvSpPr>
            <a:spLocks noGrp="1"/>
          </p:cNvSpPr>
          <p:nvPr>
            <p:ph idx="1"/>
          </p:nvPr>
        </p:nvSpPr>
        <p:spPr>
          <a:xfrm>
            <a:off x="1905000" y="2038350"/>
            <a:ext cx="7543801" cy="2590800"/>
          </a:xfrm>
        </p:spPr>
        <p:txBody>
          <a:bodyPr/>
          <a:lstStyle/>
          <a:p>
            <a:endParaRPr lang="en-US" dirty="0"/>
          </a:p>
        </p:txBody>
      </p:sp>
      <p:sp>
        <p:nvSpPr>
          <p:cNvPr id="4" name="Rectangle 3">
            <a:extLst>
              <a:ext uri="{FF2B5EF4-FFF2-40B4-BE49-F238E27FC236}">
                <a16:creationId xmlns:a16="http://schemas.microsoft.com/office/drawing/2014/main" id="{215BEDD1-10B7-6870-38BC-573E0104639D}"/>
              </a:ext>
            </a:extLst>
          </p:cNvPr>
          <p:cNvSpPr/>
          <p:nvPr/>
        </p:nvSpPr>
        <p:spPr>
          <a:xfrm>
            <a:off x="2644140" y="1809750"/>
            <a:ext cx="6019800" cy="2133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Raleway" pitchFamily="2" charset="77"/>
              </a:rPr>
              <a:t>BERT Encoder</a:t>
            </a:r>
          </a:p>
        </p:txBody>
      </p:sp>
      <p:sp>
        <p:nvSpPr>
          <p:cNvPr id="5" name="TextBox 4">
            <a:extLst>
              <a:ext uri="{FF2B5EF4-FFF2-40B4-BE49-F238E27FC236}">
                <a16:creationId xmlns:a16="http://schemas.microsoft.com/office/drawing/2014/main" id="{BA538DEE-6E9A-DF6A-2084-1270964DE73F}"/>
              </a:ext>
            </a:extLst>
          </p:cNvPr>
          <p:cNvSpPr txBox="1"/>
          <p:nvPr/>
        </p:nvSpPr>
        <p:spPr>
          <a:xfrm>
            <a:off x="2529840" y="4055417"/>
            <a:ext cx="6489277" cy="461665"/>
          </a:xfrm>
          <a:prstGeom prst="rect">
            <a:avLst/>
          </a:prstGeom>
          <a:noFill/>
        </p:spPr>
        <p:txBody>
          <a:bodyPr wrap="none" rtlCol="0">
            <a:spAutoFit/>
          </a:bodyPr>
          <a:lstStyle/>
          <a:p>
            <a:r>
              <a:rPr lang="en-US" dirty="0">
                <a:latin typeface="Raleway" pitchFamily="2" charset="77"/>
              </a:rPr>
              <a:t>When was the premiere of The Magic Flute?</a:t>
            </a:r>
          </a:p>
        </p:txBody>
      </p:sp>
      <p:sp>
        <p:nvSpPr>
          <p:cNvPr id="6" name="TextBox 5">
            <a:extLst>
              <a:ext uri="{FF2B5EF4-FFF2-40B4-BE49-F238E27FC236}">
                <a16:creationId xmlns:a16="http://schemas.microsoft.com/office/drawing/2014/main" id="{4EB37CD3-D57F-5484-89FD-76BDD1AD8BAA}"/>
              </a:ext>
            </a:extLst>
          </p:cNvPr>
          <p:cNvSpPr txBox="1"/>
          <p:nvPr/>
        </p:nvSpPr>
        <p:spPr>
          <a:xfrm>
            <a:off x="2644140" y="1100350"/>
            <a:ext cx="5827236" cy="461665"/>
          </a:xfrm>
          <a:prstGeom prst="rect">
            <a:avLst/>
          </a:prstGeom>
          <a:noFill/>
        </p:spPr>
        <p:txBody>
          <a:bodyPr wrap="none" rtlCol="0">
            <a:spAutoFit/>
          </a:bodyPr>
          <a:lstStyle/>
          <a:p>
            <a:r>
              <a:rPr lang="en-US" dirty="0">
                <a:latin typeface="Raleway" pitchFamily="2" charset="77"/>
              </a:rPr>
              <a:t>q1       q2     q3    q4       q5     q6     q7   q8</a:t>
            </a:r>
          </a:p>
        </p:txBody>
      </p:sp>
      <p:cxnSp>
        <p:nvCxnSpPr>
          <p:cNvPr id="8" name="Straight Arrow Connector 7">
            <a:extLst>
              <a:ext uri="{FF2B5EF4-FFF2-40B4-BE49-F238E27FC236}">
                <a16:creationId xmlns:a16="http://schemas.microsoft.com/office/drawing/2014/main" id="{2759318F-D994-94D2-8AB4-78F184A5F5DD}"/>
              </a:ext>
            </a:extLst>
          </p:cNvPr>
          <p:cNvCxnSpPr>
            <a:cxnSpLocks/>
          </p:cNvCxnSpPr>
          <p:nvPr/>
        </p:nvCxnSpPr>
        <p:spPr>
          <a:xfrm flipV="1">
            <a:off x="2987040" y="1524000"/>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B2C07BA4-F0B8-C0D9-C3E9-D2D583B46D06}"/>
              </a:ext>
            </a:extLst>
          </p:cNvPr>
          <p:cNvCxnSpPr>
            <a:cxnSpLocks/>
          </p:cNvCxnSpPr>
          <p:nvPr/>
        </p:nvCxnSpPr>
        <p:spPr>
          <a:xfrm flipV="1">
            <a:off x="3749040" y="1523999"/>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5E59A61E-A035-3EDC-28E3-06B013BAA051}"/>
              </a:ext>
            </a:extLst>
          </p:cNvPr>
          <p:cNvCxnSpPr>
            <a:cxnSpLocks/>
          </p:cNvCxnSpPr>
          <p:nvPr/>
        </p:nvCxnSpPr>
        <p:spPr>
          <a:xfrm flipV="1">
            <a:off x="4419600" y="1523998"/>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E17DAD82-85C5-45B9-A2A8-55A7775F2FD2}"/>
              </a:ext>
            </a:extLst>
          </p:cNvPr>
          <p:cNvCxnSpPr>
            <a:cxnSpLocks/>
          </p:cNvCxnSpPr>
          <p:nvPr/>
        </p:nvCxnSpPr>
        <p:spPr>
          <a:xfrm flipV="1">
            <a:off x="5196840" y="1562015"/>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685BDD11-A098-528E-1CD0-79AE44C129F5}"/>
              </a:ext>
            </a:extLst>
          </p:cNvPr>
          <p:cNvCxnSpPr>
            <a:cxnSpLocks/>
          </p:cNvCxnSpPr>
          <p:nvPr/>
        </p:nvCxnSpPr>
        <p:spPr>
          <a:xfrm flipV="1">
            <a:off x="617220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9C5BF727-0FDF-8209-4D18-1A77231DD2E9}"/>
              </a:ext>
            </a:extLst>
          </p:cNvPr>
          <p:cNvCxnSpPr>
            <a:cxnSpLocks/>
          </p:cNvCxnSpPr>
          <p:nvPr/>
        </p:nvCxnSpPr>
        <p:spPr>
          <a:xfrm flipV="1">
            <a:off x="672084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E7DF8AE5-BDC3-1E5A-FC76-A8B2099965BD}"/>
              </a:ext>
            </a:extLst>
          </p:cNvPr>
          <p:cNvCxnSpPr>
            <a:cxnSpLocks/>
          </p:cNvCxnSpPr>
          <p:nvPr/>
        </p:nvCxnSpPr>
        <p:spPr>
          <a:xfrm flipV="1">
            <a:off x="7482840" y="1562014"/>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2B983C1-EA5D-EA44-43FD-2655EB6F1E85}"/>
              </a:ext>
            </a:extLst>
          </p:cNvPr>
          <p:cNvCxnSpPr>
            <a:cxnSpLocks/>
          </p:cNvCxnSpPr>
          <p:nvPr/>
        </p:nvCxnSpPr>
        <p:spPr>
          <a:xfrm flipV="1">
            <a:off x="801624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7B5A95E-0A20-BE21-1A33-1EB1E181498E}"/>
              </a:ext>
            </a:extLst>
          </p:cNvPr>
          <p:cNvSpPr txBox="1"/>
          <p:nvPr/>
        </p:nvSpPr>
        <p:spPr>
          <a:xfrm>
            <a:off x="556439" y="4055414"/>
            <a:ext cx="1011815" cy="461665"/>
          </a:xfrm>
          <a:prstGeom prst="rect">
            <a:avLst/>
          </a:prstGeom>
          <a:noFill/>
        </p:spPr>
        <p:txBody>
          <a:bodyPr wrap="none" rtlCol="0">
            <a:spAutoFit/>
          </a:bodyPr>
          <a:lstStyle/>
          <a:p>
            <a:r>
              <a:rPr lang="en-US" dirty="0">
                <a:solidFill>
                  <a:srgbClr val="0070C0"/>
                </a:solidFill>
                <a:latin typeface="Raleway" pitchFamily="2" charset="77"/>
              </a:rPr>
              <a:t>query</a:t>
            </a:r>
          </a:p>
        </p:txBody>
      </p:sp>
      <p:sp>
        <p:nvSpPr>
          <p:cNvPr id="19" name="TextBox 18">
            <a:extLst>
              <a:ext uri="{FF2B5EF4-FFF2-40B4-BE49-F238E27FC236}">
                <a16:creationId xmlns:a16="http://schemas.microsoft.com/office/drawing/2014/main" id="{887FB95F-C351-4EB9-B8DE-01B36569FCF6}"/>
              </a:ext>
            </a:extLst>
          </p:cNvPr>
          <p:cNvSpPr txBox="1"/>
          <p:nvPr/>
        </p:nvSpPr>
        <p:spPr>
          <a:xfrm>
            <a:off x="280789" y="1109917"/>
            <a:ext cx="2260555" cy="830997"/>
          </a:xfrm>
          <a:prstGeom prst="rect">
            <a:avLst/>
          </a:prstGeom>
          <a:noFill/>
        </p:spPr>
        <p:txBody>
          <a:bodyPr wrap="none" rtlCol="0">
            <a:spAutoFit/>
          </a:bodyPr>
          <a:lstStyle/>
          <a:p>
            <a:r>
              <a:rPr lang="en-US" dirty="0">
                <a:solidFill>
                  <a:srgbClr val="0070C0"/>
                </a:solidFill>
                <a:latin typeface="Raleway" pitchFamily="2" charset="77"/>
              </a:rPr>
              <a:t>Query</a:t>
            </a:r>
          </a:p>
          <a:p>
            <a:r>
              <a:rPr lang="en-US" dirty="0">
                <a:solidFill>
                  <a:srgbClr val="0070C0"/>
                </a:solidFill>
                <a:latin typeface="Raleway" pitchFamily="2" charset="77"/>
              </a:rPr>
              <a:t>output vectors</a:t>
            </a:r>
          </a:p>
        </p:txBody>
      </p:sp>
    </p:spTree>
    <p:extLst>
      <p:ext uri="{BB962C8B-B14F-4D97-AF65-F5344CB8AC3E}">
        <p14:creationId xmlns:p14="http://schemas.microsoft.com/office/powerpoint/2010/main" val="10660353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D77E1-0DFB-993C-CEFF-337311CA9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523F3-F9A9-5F22-44BA-7C351B9DB5B5}"/>
              </a:ext>
            </a:extLst>
          </p:cNvPr>
          <p:cNvSpPr>
            <a:spLocks noGrp="1"/>
          </p:cNvSpPr>
          <p:nvPr>
            <p:ph type="title"/>
          </p:nvPr>
        </p:nvSpPr>
        <p:spPr>
          <a:xfrm>
            <a:off x="978850" y="116037"/>
            <a:ext cx="7543800" cy="680397"/>
          </a:xfrm>
        </p:spPr>
        <p:txBody>
          <a:bodyPr/>
          <a:lstStyle/>
          <a:p>
            <a:r>
              <a:rPr lang="en-US" dirty="0"/>
              <a:t>Dense vectors for each query</a:t>
            </a:r>
          </a:p>
        </p:txBody>
      </p:sp>
      <p:sp>
        <p:nvSpPr>
          <p:cNvPr id="3" name="Content Placeholder 2">
            <a:extLst>
              <a:ext uri="{FF2B5EF4-FFF2-40B4-BE49-F238E27FC236}">
                <a16:creationId xmlns:a16="http://schemas.microsoft.com/office/drawing/2014/main" id="{95F077E3-3ED5-7F4B-CC86-2C14BBBF531C}"/>
              </a:ext>
            </a:extLst>
          </p:cNvPr>
          <p:cNvSpPr>
            <a:spLocks noGrp="1"/>
          </p:cNvSpPr>
          <p:nvPr>
            <p:ph idx="1"/>
          </p:nvPr>
        </p:nvSpPr>
        <p:spPr>
          <a:xfrm>
            <a:off x="2209799" y="2038350"/>
            <a:ext cx="7543801" cy="2590800"/>
          </a:xfrm>
        </p:spPr>
        <p:txBody>
          <a:bodyPr/>
          <a:lstStyle/>
          <a:p>
            <a:endParaRPr lang="en-US" dirty="0"/>
          </a:p>
        </p:txBody>
      </p:sp>
      <p:sp>
        <p:nvSpPr>
          <p:cNvPr id="4" name="Rectangle 3">
            <a:extLst>
              <a:ext uri="{FF2B5EF4-FFF2-40B4-BE49-F238E27FC236}">
                <a16:creationId xmlns:a16="http://schemas.microsoft.com/office/drawing/2014/main" id="{0DF2C208-A8F9-E704-6EF9-6ECC8E0033BD}"/>
              </a:ext>
            </a:extLst>
          </p:cNvPr>
          <p:cNvSpPr/>
          <p:nvPr/>
        </p:nvSpPr>
        <p:spPr>
          <a:xfrm>
            <a:off x="1981202" y="1809750"/>
            <a:ext cx="6987538" cy="2133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Raleway" pitchFamily="2" charset="77"/>
              </a:rPr>
              <a:t>BERT Encoder</a:t>
            </a:r>
          </a:p>
        </p:txBody>
      </p:sp>
      <p:sp>
        <p:nvSpPr>
          <p:cNvPr id="5" name="TextBox 4">
            <a:extLst>
              <a:ext uri="{FF2B5EF4-FFF2-40B4-BE49-F238E27FC236}">
                <a16:creationId xmlns:a16="http://schemas.microsoft.com/office/drawing/2014/main" id="{B751834C-44CE-5C0A-E315-1076E18A40E0}"/>
              </a:ext>
            </a:extLst>
          </p:cNvPr>
          <p:cNvSpPr txBox="1"/>
          <p:nvPr/>
        </p:nvSpPr>
        <p:spPr>
          <a:xfrm>
            <a:off x="2834639" y="4055417"/>
            <a:ext cx="6489277" cy="461665"/>
          </a:xfrm>
          <a:prstGeom prst="rect">
            <a:avLst/>
          </a:prstGeom>
          <a:noFill/>
        </p:spPr>
        <p:txBody>
          <a:bodyPr wrap="none" rtlCol="0">
            <a:spAutoFit/>
          </a:bodyPr>
          <a:lstStyle/>
          <a:p>
            <a:r>
              <a:rPr lang="en-US" dirty="0">
                <a:latin typeface="Raleway" pitchFamily="2" charset="77"/>
              </a:rPr>
              <a:t>When was the premiere of The Magic Flute?</a:t>
            </a:r>
          </a:p>
        </p:txBody>
      </p:sp>
      <p:sp>
        <p:nvSpPr>
          <p:cNvPr id="6" name="TextBox 5">
            <a:extLst>
              <a:ext uri="{FF2B5EF4-FFF2-40B4-BE49-F238E27FC236}">
                <a16:creationId xmlns:a16="http://schemas.microsoft.com/office/drawing/2014/main" id="{1A2C3F29-4ED1-49AA-ED2F-DCDD68E25983}"/>
              </a:ext>
            </a:extLst>
          </p:cNvPr>
          <p:cNvSpPr txBox="1"/>
          <p:nvPr/>
        </p:nvSpPr>
        <p:spPr>
          <a:xfrm>
            <a:off x="2957383" y="1115020"/>
            <a:ext cx="5958016" cy="461665"/>
          </a:xfrm>
          <a:prstGeom prst="rect">
            <a:avLst/>
          </a:prstGeom>
          <a:noFill/>
        </p:spPr>
        <p:txBody>
          <a:bodyPr wrap="square" rtlCol="0">
            <a:spAutoFit/>
          </a:bodyPr>
          <a:lstStyle/>
          <a:p>
            <a:r>
              <a:rPr lang="en-US" dirty="0">
                <a:latin typeface="Raleway" pitchFamily="2" charset="77"/>
              </a:rPr>
              <a:t>q1       q2     q3    q4       q5     q6     q7   q8</a:t>
            </a:r>
          </a:p>
        </p:txBody>
      </p:sp>
      <p:cxnSp>
        <p:nvCxnSpPr>
          <p:cNvPr id="8" name="Straight Arrow Connector 7">
            <a:extLst>
              <a:ext uri="{FF2B5EF4-FFF2-40B4-BE49-F238E27FC236}">
                <a16:creationId xmlns:a16="http://schemas.microsoft.com/office/drawing/2014/main" id="{DE90F918-7742-D5D4-8C66-4F0EF9B3508B}"/>
              </a:ext>
            </a:extLst>
          </p:cNvPr>
          <p:cNvCxnSpPr>
            <a:cxnSpLocks/>
          </p:cNvCxnSpPr>
          <p:nvPr/>
        </p:nvCxnSpPr>
        <p:spPr>
          <a:xfrm flipV="1">
            <a:off x="3291839" y="1524000"/>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604C5A7C-6C41-B1BD-55BE-F1659C17A6E8}"/>
              </a:ext>
            </a:extLst>
          </p:cNvPr>
          <p:cNvCxnSpPr>
            <a:cxnSpLocks/>
          </p:cNvCxnSpPr>
          <p:nvPr/>
        </p:nvCxnSpPr>
        <p:spPr>
          <a:xfrm flipV="1">
            <a:off x="4053839" y="1523999"/>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CB92211E-3CC9-5F81-6B61-0D72C9B28755}"/>
              </a:ext>
            </a:extLst>
          </p:cNvPr>
          <p:cNvCxnSpPr>
            <a:cxnSpLocks/>
          </p:cNvCxnSpPr>
          <p:nvPr/>
        </p:nvCxnSpPr>
        <p:spPr>
          <a:xfrm flipV="1">
            <a:off x="4876800" y="1523998"/>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21F8E703-D183-01C0-7425-C63EA54EB02E}"/>
              </a:ext>
            </a:extLst>
          </p:cNvPr>
          <p:cNvCxnSpPr>
            <a:cxnSpLocks/>
          </p:cNvCxnSpPr>
          <p:nvPr/>
        </p:nvCxnSpPr>
        <p:spPr>
          <a:xfrm flipV="1">
            <a:off x="5562600" y="1562015"/>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2C443CD-DD4A-712F-6067-7BB33546C0B4}"/>
              </a:ext>
            </a:extLst>
          </p:cNvPr>
          <p:cNvCxnSpPr>
            <a:cxnSpLocks/>
          </p:cNvCxnSpPr>
          <p:nvPr/>
        </p:nvCxnSpPr>
        <p:spPr>
          <a:xfrm flipV="1">
            <a:off x="6477000"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CC3E2F23-4873-1CC3-E130-E3A690E7DCA3}"/>
              </a:ext>
            </a:extLst>
          </p:cNvPr>
          <p:cNvCxnSpPr>
            <a:cxnSpLocks/>
          </p:cNvCxnSpPr>
          <p:nvPr/>
        </p:nvCxnSpPr>
        <p:spPr>
          <a:xfrm flipV="1">
            <a:off x="7025639"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8F608686-E815-C727-F28D-CFF85A2DCE41}"/>
              </a:ext>
            </a:extLst>
          </p:cNvPr>
          <p:cNvCxnSpPr>
            <a:cxnSpLocks/>
          </p:cNvCxnSpPr>
          <p:nvPr/>
        </p:nvCxnSpPr>
        <p:spPr>
          <a:xfrm flipV="1">
            <a:off x="7787639" y="1562014"/>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83AEDD77-9D8F-5666-5754-55B5894B1CDD}"/>
              </a:ext>
            </a:extLst>
          </p:cNvPr>
          <p:cNvCxnSpPr>
            <a:cxnSpLocks/>
          </p:cNvCxnSpPr>
          <p:nvPr/>
        </p:nvCxnSpPr>
        <p:spPr>
          <a:xfrm flipV="1">
            <a:off x="8321039" y="1523997"/>
            <a:ext cx="0" cy="2531417"/>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F3BBBD2-1C7D-671D-211F-A38F3DEABB07}"/>
              </a:ext>
            </a:extLst>
          </p:cNvPr>
          <p:cNvSpPr txBox="1"/>
          <p:nvPr/>
        </p:nvSpPr>
        <p:spPr>
          <a:xfrm>
            <a:off x="504250" y="4055414"/>
            <a:ext cx="1011815" cy="461665"/>
          </a:xfrm>
          <a:prstGeom prst="rect">
            <a:avLst/>
          </a:prstGeom>
          <a:noFill/>
        </p:spPr>
        <p:txBody>
          <a:bodyPr wrap="none" rtlCol="0">
            <a:spAutoFit/>
          </a:bodyPr>
          <a:lstStyle/>
          <a:p>
            <a:r>
              <a:rPr lang="en-US" dirty="0">
                <a:solidFill>
                  <a:srgbClr val="0070C0"/>
                </a:solidFill>
                <a:latin typeface="Raleway" pitchFamily="2" charset="77"/>
              </a:rPr>
              <a:t>query</a:t>
            </a:r>
          </a:p>
        </p:txBody>
      </p:sp>
      <p:sp>
        <p:nvSpPr>
          <p:cNvPr id="19" name="TextBox 18">
            <a:extLst>
              <a:ext uri="{FF2B5EF4-FFF2-40B4-BE49-F238E27FC236}">
                <a16:creationId xmlns:a16="http://schemas.microsoft.com/office/drawing/2014/main" id="{856AB0E9-343B-264B-C75F-92782A68B26E}"/>
              </a:ext>
            </a:extLst>
          </p:cNvPr>
          <p:cNvSpPr txBox="1"/>
          <p:nvPr/>
        </p:nvSpPr>
        <p:spPr>
          <a:xfrm>
            <a:off x="302946" y="745687"/>
            <a:ext cx="1892438" cy="923330"/>
          </a:xfrm>
          <a:prstGeom prst="rect">
            <a:avLst/>
          </a:prstGeom>
          <a:noFill/>
        </p:spPr>
        <p:txBody>
          <a:bodyPr wrap="square" rtlCol="0">
            <a:spAutoFit/>
          </a:bodyPr>
          <a:lstStyle/>
          <a:p>
            <a:r>
              <a:rPr lang="en-US" sz="1800" dirty="0">
                <a:solidFill>
                  <a:srgbClr val="FF0000"/>
                </a:solidFill>
                <a:latin typeface="Raleway" pitchFamily="2" charset="77"/>
              </a:rPr>
              <a:t>One CLS vector</a:t>
            </a:r>
          </a:p>
          <a:p>
            <a:r>
              <a:rPr lang="en-US" sz="1800" dirty="0">
                <a:solidFill>
                  <a:srgbClr val="FF0000"/>
                </a:solidFill>
                <a:latin typeface="Raleway" pitchFamily="2" charset="77"/>
              </a:rPr>
              <a:t>representing</a:t>
            </a:r>
          </a:p>
          <a:p>
            <a:r>
              <a:rPr lang="en-US" sz="1800" dirty="0">
                <a:solidFill>
                  <a:srgbClr val="FF0000"/>
                </a:solidFill>
                <a:latin typeface="Raleway" pitchFamily="2" charset="77"/>
              </a:rPr>
              <a:t>sentence</a:t>
            </a:r>
          </a:p>
        </p:txBody>
      </p:sp>
      <p:sp>
        <p:nvSpPr>
          <p:cNvPr id="7" name="TextBox 6">
            <a:extLst>
              <a:ext uri="{FF2B5EF4-FFF2-40B4-BE49-F238E27FC236}">
                <a16:creationId xmlns:a16="http://schemas.microsoft.com/office/drawing/2014/main" id="{BB17E63C-02B9-7564-ECCD-3478D9DAFD3F}"/>
              </a:ext>
            </a:extLst>
          </p:cNvPr>
          <p:cNvSpPr txBox="1"/>
          <p:nvPr/>
        </p:nvSpPr>
        <p:spPr>
          <a:xfrm>
            <a:off x="2077034" y="817597"/>
            <a:ext cx="763351" cy="461665"/>
          </a:xfrm>
          <a:prstGeom prst="rect">
            <a:avLst/>
          </a:prstGeom>
          <a:noFill/>
        </p:spPr>
        <p:txBody>
          <a:bodyPr wrap="none" rtlCol="0">
            <a:spAutoFit/>
          </a:bodyPr>
          <a:lstStyle/>
          <a:p>
            <a:r>
              <a:rPr lang="en-US" b="1" dirty="0">
                <a:solidFill>
                  <a:srgbClr val="FF0000"/>
                </a:solidFill>
                <a:latin typeface="Raleway" pitchFamily="2" charset="77"/>
              </a:rPr>
              <a:t>CLS</a:t>
            </a:r>
            <a:endParaRPr lang="en-US" b="1" dirty="0">
              <a:solidFill>
                <a:srgbClr val="FF0000"/>
              </a:solidFill>
            </a:endParaRPr>
          </a:p>
        </p:txBody>
      </p:sp>
      <p:cxnSp>
        <p:nvCxnSpPr>
          <p:cNvPr id="9" name="Straight Arrow Connector 8">
            <a:extLst>
              <a:ext uri="{FF2B5EF4-FFF2-40B4-BE49-F238E27FC236}">
                <a16:creationId xmlns:a16="http://schemas.microsoft.com/office/drawing/2014/main" id="{24D3A3A3-F47C-4EC7-5264-82FCA5EEF914}"/>
              </a:ext>
            </a:extLst>
          </p:cNvPr>
          <p:cNvCxnSpPr>
            <a:cxnSpLocks/>
          </p:cNvCxnSpPr>
          <p:nvPr/>
        </p:nvCxnSpPr>
        <p:spPr>
          <a:xfrm flipV="1">
            <a:off x="2500388" y="1261934"/>
            <a:ext cx="0" cy="547816"/>
          </a:xfrm>
          <a:prstGeom prst="straightConnector1">
            <a:avLst/>
          </a:prstGeom>
          <a:ln w="57150">
            <a:solidFill>
              <a:srgbClr val="0200FF"/>
            </a:solidFill>
            <a:prstDash val="sysDot"/>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159072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55B5C-86CA-79B8-64B3-1DF2F3ACE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B3DDC-374B-7305-EAB7-7EDCEDA87381}"/>
              </a:ext>
            </a:extLst>
          </p:cNvPr>
          <p:cNvSpPr>
            <a:spLocks noGrp="1"/>
          </p:cNvSpPr>
          <p:nvPr>
            <p:ph type="title"/>
          </p:nvPr>
        </p:nvSpPr>
        <p:spPr>
          <a:xfrm>
            <a:off x="822960" y="119702"/>
            <a:ext cx="8168640" cy="680397"/>
          </a:xfrm>
        </p:spPr>
        <p:txBody>
          <a:bodyPr>
            <a:normAutofit/>
          </a:bodyPr>
          <a:lstStyle/>
          <a:p>
            <a:r>
              <a:rPr lang="en-US" sz="3000" dirty="0"/>
              <a:t>Simplest dense retrieval (</a:t>
            </a:r>
            <a:r>
              <a:rPr lang="en-US" sz="3000" b="1" dirty="0" err="1"/>
              <a:t>biencoder</a:t>
            </a:r>
            <a:r>
              <a:rPr lang="en-US" sz="3000" dirty="0"/>
              <a:t>)</a:t>
            </a:r>
          </a:p>
        </p:txBody>
      </p:sp>
      <p:sp>
        <p:nvSpPr>
          <p:cNvPr id="3" name="Content Placeholder 2">
            <a:extLst>
              <a:ext uri="{FF2B5EF4-FFF2-40B4-BE49-F238E27FC236}">
                <a16:creationId xmlns:a16="http://schemas.microsoft.com/office/drawing/2014/main" id="{0538F548-118E-2EC2-C64B-C004E033CA65}"/>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634832B5-2E0D-FDBD-E6D0-492B04102F50}"/>
              </a:ext>
            </a:extLst>
          </p:cNvPr>
          <p:cNvPicPr>
            <a:picLocks noChangeAspect="1"/>
          </p:cNvPicPr>
          <p:nvPr/>
        </p:nvPicPr>
        <p:blipFill>
          <a:blip r:embed="rId3"/>
          <a:stretch>
            <a:fillRect/>
          </a:stretch>
        </p:blipFill>
        <p:spPr>
          <a:xfrm>
            <a:off x="304800" y="908593"/>
            <a:ext cx="5232400" cy="4146955"/>
          </a:xfrm>
          <a:prstGeom prst="rect">
            <a:avLst/>
          </a:prstGeom>
        </p:spPr>
      </p:pic>
      <p:pic>
        <p:nvPicPr>
          <p:cNvPr id="5" name="Picture 4">
            <a:extLst>
              <a:ext uri="{FF2B5EF4-FFF2-40B4-BE49-F238E27FC236}">
                <a16:creationId xmlns:a16="http://schemas.microsoft.com/office/drawing/2014/main" id="{1AE11C8C-E650-D2E0-FAC2-30910E626D9C}"/>
              </a:ext>
            </a:extLst>
          </p:cNvPr>
          <p:cNvPicPr>
            <a:picLocks noChangeAspect="1"/>
          </p:cNvPicPr>
          <p:nvPr/>
        </p:nvPicPr>
        <p:blipFill>
          <a:blip r:embed="rId4"/>
          <a:stretch>
            <a:fillRect/>
          </a:stretch>
        </p:blipFill>
        <p:spPr>
          <a:xfrm>
            <a:off x="5802678" y="3241675"/>
            <a:ext cx="3074005" cy="1403350"/>
          </a:xfrm>
          <a:prstGeom prst="rect">
            <a:avLst/>
          </a:prstGeom>
        </p:spPr>
      </p:pic>
      <p:sp>
        <p:nvSpPr>
          <p:cNvPr id="7" name="TextBox 6">
            <a:extLst>
              <a:ext uri="{FF2B5EF4-FFF2-40B4-BE49-F238E27FC236}">
                <a16:creationId xmlns:a16="http://schemas.microsoft.com/office/drawing/2014/main" id="{A40F26A5-DE49-6704-00E7-91AD04B612C4}"/>
              </a:ext>
            </a:extLst>
          </p:cNvPr>
          <p:cNvSpPr txBox="1"/>
          <p:nvPr/>
        </p:nvSpPr>
        <p:spPr>
          <a:xfrm>
            <a:off x="5638800" y="1453158"/>
            <a:ext cx="3642701" cy="1200329"/>
          </a:xfrm>
          <a:prstGeom prst="rect">
            <a:avLst/>
          </a:prstGeom>
          <a:noFill/>
        </p:spPr>
        <p:txBody>
          <a:bodyPr wrap="square">
            <a:spAutoFit/>
          </a:bodyPr>
          <a:lstStyle/>
          <a:p>
            <a:r>
              <a:rPr lang="en-US" dirty="0">
                <a:latin typeface="Raleway" pitchFamily="2" charset="77"/>
              </a:rPr>
              <a:t>Score is dot product between query vector and document vector</a:t>
            </a:r>
          </a:p>
        </p:txBody>
      </p:sp>
    </p:spTree>
    <p:extLst>
      <p:ext uri="{BB962C8B-B14F-4D97-AF65-F5344CB8AC3E}">
        <p14:creationId xmlns:p14="http://schemas.microsoft.com/office/powerpoint/2010/main" val="2712745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248B1-D33B-0ED9-A4B3-77F35F7E3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538A9-30AC-A47B-3461-016968C61DFF}"/>
              </a:ext>
            </a:extLst>
          </p:cNvPr>
          <p:cNvSpPr>
            <a:spLocks noGrp="1"/>
          </p:cNvSpPr>
          <p:nvPr>
            <p:ph type="title"/>
          </p:nvPr>
        </p:nvSpPr>
        <p:spPr>
          <a:xfrm>
            <a:off x="822960" y="119702"/>
            <a:ext cx="8168640" cy="680397"/>
          </a:xfrm>
        </p:spPr>
        <p:txBody>
          <a:bodyPr>
            <a:normAutofit/>
          </a:bodyPr>
          <a:lstStyle/>
          <a:p>
            <a:r>
              <a:rPr lang="en-US" sz="3000" dirty="0"/>
              <a:t>Making dense retrieval efficient</a:t>
            </a:r>
          </a:p>
        </p:txBody>
      </p:sp>
      <p:sp>
        <p:nvSpPr>
          <p:cNvPr id="3" name="Content Placeholder 2">
            <a:extLst>
              <a:ext uri="{FF2B5EF4-FFF2-40B4-BE49-F238E27FC236}">
                <a16:creationId xmlns:a16="http://schemas.microsoft.com/office/drawing/2014/main" id="{C91202BA-55FD-E2DB-5676-755F77F35936}"/>
              </a:ext>
            </a:extLst>
          </p:cNvPr>
          <p:cNvSpPr>
            <a:spLocks noGrp="1"/>
          </p:cNvSpPr>
          <p:nvPr>
            <p:ph idx="1"/>
          </p:nvPr>
        </p:nvSpPr>
        <p:spPr>
          <a:xfrm>
            <a:off x="3657600" y="1200150"/>
            <a:ext cx="5097780" cy="3429000"/>
          </a:xfrm>
        </p:spPr>
        <p:txBody>
          <a:bodyPr/>
          <a:lstStyle/>
          <a:p>
            <a:r>
              <a:rPr lang="en-US" dirty="0"/>
              <a:t>Pre-encode all the document vectors in advance. </a:t>
            </a:r>
          </a:p>
          <a:p>
            <a:r>
              <a:rPr lang="en-US" dirty="0"/>
              <a:t>Encode query when it arrives</a:t>
            </a:r>
          </a:p>
        </p:txBody>
      </p:sp>
      <p:pic>
        <p:nvPicPr>
          <p:cNvPr id="4" name="Picture 3">
            <a:extLst>
              <a:ext uri="{FF2B5EF4-FFF2-40B4-BE49-F238E27FC236}">
                <a16:creationId xmlns:a16="http://schemas.microsoft.com/office/drawing/2014/main" id="{9DFD7442-8640-770E-713C-A44A852DFCD3}"/>
              </a:ext>
            </a:extLst>
          </p:cNvPr>
          <p:cNvPicPr>
            <a:picLocks noChangeAspect="1"/>
          </p:cNvPicPr>
          <p:nvPr/>
        </p:nvPicPr>
        <p:blipFill>
          <a:blip r:embed="rId3"/>
          <a:stretch>
            <a:fillRect/>
          </a:stretch>
        </p:blipFill>
        <p:spPr>
          <a:xfrm>
            <a:off x="259079" y="2281403"/>
            <a:ext cx="3133920" cy="2483798"/>
          </a:xfrm>
          <a:prstGeom prst="rect">
            <a:avLst/>
          </a:prstGeom>
        </p:spPr>
      </p:pic>
    </p:spTree>
    <p:extLst>
      <p:ext uri="{BB962C8B-B14F-4D97-AF65-F5344CB8AC3E}">
        <p14:creationId xmlns:p14="http://schemas.microsoft.com/office/powerpoint/2010/main" val="8583093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D924C-C929-CE0A-D97C-D237F9E7B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273C86-9820-9286-A1D1-05688FEC43A7}"/>
              </a:ext>
            </a:extLst>
          </p:cNvPr>
          <p:cNvSpPr>
            <a:spLocks noGrp="1"/>
          </p:cNvSpPr>
          <p:nvPr>
            <p:ph type="title"/>
          </p:nvPr>
        </p:nvSpPr>
        <p:spPr/>
        <p:txBody>
          <a:bodyPr/>
          <a:lstStyle/>
          <a:p>
            <a:r>
              <a:rPr lang="en-US" dirty="0"/>
              <a:t>Efficiency in dense retrieval</a:t>
            </a:r>
          </a:p>
        </p:txBody>
      </p:sp>
      <p:sp>
        <p:nvSpPr>
          <p:cNvPr id="3" name="Content Placeholder 2">
            <a:extLst>
              <a:ext uri="{FF2B5EF4-FFF2-40B4-BE49-F238E27FC236}">
                <a16:creationId xmlns:a16="http://schemas.microsoft.com/office/drawing/2014/main" id="{0B4863C1-D130-854C-E30C-61E5C4C4CBCD}"/>
              </a:ext>
            </a:extLst>
          </p:cNvPr>
          <p:cNvSpPr>
            <a:spLocks noGrp="1"/>
          </p:cNvSpPr>
          <p:nvPr>
            <p:ph idx="1"/>
          </p:nvPr>
        </p:nvSpPr>
        <p:spPr>
          <a:xfrm>
            <a:off x="457200" y="1123950"/>
            <a:ext cx="8686800" cy="4191000"/>
          </a:xfrm>
        </p:spPr>
        <p:txBody>
          <a:bodyPr>
            <a:normAutofit fontScale="85000" lnSpcReduction="20000"/>
          </a:bodyPr>
          <a:lstStyle/>
          <a:p>
            <a:pPr marL="0" indent="0">
              <a:lnSpc>
                <a:spcPct val="120000"/>
              </a:lnSpc>
            </a:pPr>
            <a:r>
              <a:rPr lang="en-US" dirty="0"/>
              <a:t>We must rank </a:t>
            </a:r>
            <a:r>
              <a:rPr lang="en-US" b="1" dirty="0"/>
              <a:t>every</a:t>
            </a:r>
            <a:r>
              <a:rPr lang="en-US" dirty="0"/>
              <a:t> </a:t>
            </a:r>
            <a:r>
              <a:rPr lang="en-US" b="1" dirty="0"/>
              <a:t>document</a:t>
            </a:r>
            <a:r>
              <a:rPr lang="en-US" dirty="0"/>
              <a:t> for its similarity to the query!</a:t>
            </a:r>
          </a:p>
          <a:p>
            <a:pPr marL="0" indent="0">
              <a:lnSpc>
                <a:spcPct val="120000"/>
              </a:lnSpc>
            </a:pPr>
            <a:r>
              <a:rPr lang="en-US" b="1" dirty="0"/>
              <a:t>Efficiency for sparse word-count vectors: </a:t>
            </a:r>
            <a:r>
              <a:rPr lang="en-US" dirty="0"/>
              <a:t>inverted index</a:t>
            </a:r>
          </a:p>
          <a:p>
            <a:pPr marL="0" indent="0">
              <a:lnSpc>
                <a:spcPct val="120000"/>
              </a:lnSpc>
            </a:pPr>
            <a:r>
              <a:rPr lang="en-US" b="1" dirty="0"/>
              <a:t>Efficiency for dense retrieval:</a:t>
            </a:r>
          </a:p>
          <a:p>
            <a:pPr marL="457200" indent="-457200">
              <a:lnSpc>
                <a:spcPct val="120000"/>
              </a:lnSpc>
              <a:buFont typeface="Arial" panose="020B0604020202020204" pitchFamily="34" charset="0"/>
              <a:buChar char="•"/>
            </a:pPr>
            <a:r>
              <a:rPr lang="en-US" b="1" dirty="0"/>
              <a:t>nearest neighbor search</a:t>
            </a:r>
            <a:r>
              <a:rPr lang="en-US" dirty="0"/>
              <a:t>: finding the set of dense document vectors that have the highest dot product with a dense query vector. </a:t>
            </a:r>
          </a:p>
          <a:p>
            <a:pPr marL="457200" indent="-457200">
              <a:lnSpc>
                <a:spcPct val="120000"/>
              </a:lnSpc>
              <a:buFont typeface="Arial" panose="020B0604020202020204" pitchFamily="34" charset="0"/>
              <a:buChar char="•"/>
            </a:pPr>
            <a:r>
              <a:rPr lang="en-US" dirty="0"/>
              <a:t>Approximate nearest neighbor algorithm </a:t>
            </a:r>
            <a:r>
              <a:rPr lang="en-US" b="1" dirty="0" err="1"/>
              <a:t>Faiss</a:t>
            </a:r>
            <a:r>
              <a:rPr lang="en-US" dirty="0"/>
              <a:t> (Johnson et al., 2017). </a:t>
            </a:r>
          </a:p>
          <a:p>
            <a:pPr marL="854075" lvl="1" indent="-457200">
              <a:lnSpc>
                <a:spcPct val="120000"/>
              </a:lnSpc>
              <a:buFont typeface="Arial" panose="020B0604020202020204" pitchFamily="34" charset="0"/>
              <a:buChar char="•"/>
            </a:pPr>
            <a:r>
              <a:rPr lang="en-US" dirty="0"/>
              <a:t>Approximates the doc vector by a smaller quantized vector</a:t>
            </a:r>
          </a:p>
        </p:txBody>
      </p:sp>
    </p:spTree>
    <p:extLst>
      <p:ext uri="{BB962C8B-B14F-4D97-AF65-F5344CB8AC3E}">
        <p14:creationId xmlns:p14="http://schemas.microsoft.com/office/powerpoint/2010/main" val="275563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43B45-090D-788E-6BC9-C577191A9E4B}"/>
              </a:ext>
            </a:extLst>
          </p:cNvPr>
          <p:cNvSpPr>
            <a:spLocks noGrp="1"/>
          </p:cNvSpPr>
          <p:nvPr>
            <p:ph type="title"/>
          </p:nvPr>
        </p:nvSpPr>
        <p:spPr/>
        <p:txBody>
          <a:bodyPr/>
          <a:lstStyle/>
          <a:p>
            <a:r>
              <a:rPr lang="en-US" dirty="0"/>
              <a:t>More on dense retrieval</a:t>
            </a:r>
          </a:p>
        </p:txBody>
      </p:sp>
      <p:sp>
        <p:nvSpPr>
          <p:cNvPr id="3" name="Content Placeholder 2">
            <a:extLst>
              <a:ext uri="{FF2B5EF4-FFF2-40B4-BE49-F238E27FC236}">
                <a16:creationId xmlns:a16="http://schemas.microsoft.com/office/drawing/2014/main" id="{C13E5D93-1364-3677-7577-62EA279EDF2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475412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CDE85-1E58-64DD-D262-453379D96393}"/>
              </a:ext>
            </a:extLst>
          </p:cNvPr>
          <p:cNvSpPr>
            <a:spLocks noGrp="1"/>
          </p:cNvSpPr>
          <p:nvPr>
            <p:ph type="title"/>
          </p:nvPr>
        </p:nvSpPr>
        <p:spPr>
          <a:xfrm>
            <a:off x="822959" y="119702"/>
            <a:ext cx="7997161" cy="680397"/>
          </a:xfrm>
        </p:spPr>
        <p:txBody>
          <a:bodyPr>
            <a:normAutofit/>
          </a:bodyPr>
          <a:lstStyle/>
          <a:p>
            <a:r>
              <a:rPr lang="en-US" sz="3000" dirty="0"/>
              <a:t>Dense retrieval #2: Single encoder</a:t>
            </a:r>
          </a:p>
        </p:txBody>
      </p:sp>
      <p:sp>
        <p:nvSpPr>
          <p:cNvPr id="3" name="Content Placeholder 2">
            <a:extLst>
              <a:ext uri="{FF2B5EF4-FFF2-40B4-BE49-F238E27FC236}">
                <a16:creationId xmlns:a16="http://schemas.microsoft.com/office/drawing/2014/main" id="{C9484798-9210-0558-A079-2D06BFFD5F45}"/>
              </a:ext>
            </a:extLst>
          </p:cNvPr>
          <p:cNvSpPr>
            <a:spLocks noGrp="1"/>
          </p:cNvSpPr>
          <p:nvPr>
            <p:ph idx="1"/>
          </p:nvPr>
        </p:nvSpPr>
        <p:spPr>
          <a:xfrm>
            <a:off x="822960" y="1200150"/>
            <a:ext cx="4683953" cy="3429000"/>
          </a:xfrm>
        </p:spPr>
        <p:txBody>
          <a:bodyPr/>
          <a:lstStyle/>
          <a:p>
            <a:endParaRPr lang="en-US" dirty="0"/>
          </a:p>
        </p:txBody>
      </p:sp>
      <p:pic>
        <p:nvPicPr>
          <p:cNvPr id="4" name="Picture 3">
            <a:extLst>
              <a:ext uri="{FF2B5EF4-FFF2-40B4-BE49-F238E27FC236}">
                <a16:creationId xmlns:a16="http://schemas.microsoft.com/office/drawing/2014/main" id="{1C01EE1A-7E53-8D85-B402-34D621999EB6}"/>
              </a:ext>
            </a:extLst>
          </p:cNvPr>
          <p:cNvPicPr>
            <a:picLocks noChangeAspect="1"/>
          </p:cNvPicPr>
          <p:nvPr/>
        </p:nvPicPr>
        <p:blipFill>
          <a:blip r:embed="rId3"/>
          <a:stretch>
            <a:fillRect/>
          </a:stretch>
        </p:blipFill>
        <p:spPr>
          <a:xfrm>
            <a:off x="5546382" y="1862440"/>
            <a:ext cx="3273739" cy="709310"/>
          </a:xfrm>
          <a:prstGeom prst="rect">
            <a:avLst/>
          </a:prstGeom>
        </p:spPr>
      </p:pic>
      <p:pic>
        <p:nvPicPr>
          <p:cNvPr id="5" name="Picture 4">
            <a:extLst>
              <a:ext uri="{FF2B5EF4-FFF2-40B4-BE49-F238E27FC236}">
                <a16:creationId xmlns:a16="http://schemas.microsoft.com/office/drawing/2014/main" id="{A7C94E8F-17F8-2B3D-6888-EED7004E486A}"/>
              </a:ext>
            </a:extLst>
          </p:cNvPr>
          <p:cNvPicPr>
            <a:picLocks noChangeAspect="1"/>
          </p:cNvPicPr>
          <p:nvPr/>
        </p:nvPicPr>
        <p:blipFill>
          <a:blip r:embed="rId4"/>
          <a:stretch>
            <a:fillRect/>
          </a:stretch>
        </p:blipFill>
        <p:spPr>
          <a:xfrm>
            <a:off x="457200" y="1047750"/>
            <a:ext cx="4683952" cy="3911599"/>
          </a:xfrm>
          <a:prstGeom prst="rect">
            <a:avLst/>
          </a:prstGeom>
        </p:spPr>
      </p:pic>
      <p:sp>
        <p:nvSpPr>
          <p:cNvPr id="6" name="TextBox 5">
            <a:extLst>
              <a:ext uri="{FF2B5EF4-FFF2-40B4-BE49-F238E27FC236}">
                <a16:creationId xmlns:a16="http://schemas.microsoft.com/office/drawing/2014/main" id="{FA429C00-F55C-736F-FEB9-880F6C29B735}"/>
              </a:ext>
            </a:extLst>
          </p:cNvPr>
          <p:cNvSpPr txBox="1"/>
          <p:nvPr/>
        </p:nvSpPr>
        <p:spPr>
          <a:xfrm>
            <a:off x="5398147" y="3005094"/>
            <a:ext cx="3570208" cy="646331"/>
          </a:xfrm>
          <a:prstGeom prst="rect">
            <a:avLst/>
          </a:prstGeom>
          <a:noFill/>
        </p:spPr>
        <p:txBody>
          <a:bodyPr wrap="none" rtlCol="0">
            <a:spAutoFit/>
          </a:bodyPr>
          <a:lstStyle/>
          <a:p>
            <a:r>
              <a:rPr lang="en-US" sz="1800" dirty="0">
                <a:latin typeface="Raleway" pitchFamily="2" charset="77"/>
              </a:rPr>
              <a:t>More expensive than </a:t>
            </a:r>
            <a:r>
              <a:rPr lang="en-US" sz="1800" dirty="0" err="1">
                <a:latin typeface="Raleway" pitchFamily="2" charset="77"/>
              </a:rPr>
              <a:t>biencoder</a:t>
            </a:r>
            <a:endParaRPr lang="en-US" sz="1800" dirty="0">
              <a:latin typeface="Raleway" pitchFamily="2" charset="77"/>
            </a:endParaRPr>
          </a:p>
          <a:p>
            <a:r>
              <a:rPr lang="en-US" sz="1800" dirty="0">
                <a:latin typeface="Raleway" pitchFamily="2" charset="77"/>
              </a:rPr>
              <a:t>But more accurate</a:t>
            </a:r>
          </a:p>
        </p:txBody>
      </p:sp>
    </p:spTree>
    <p:extLst>
      <p:ext uri="{BB962C8B-B14F-4D97-AF65-F5344CB8AC3E}">
        <p14:creationId xmlns:p14="http://schemas.microsoft.com/office/powerpoint/2010/main" val="38852615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6DC7-DCF2-899B-4F8A-A2A6BFE613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21101-EBF9-77DE-AD1E-AC80F28D7BFD}"/>
              </a:ext>
            </a:extLst>
          </p:cNvPr>
          <p:cNvSpPr>
            <a:spLocks noGrp="1"/>
          </p:cNvSpPr>
          <p:nvPr>
            <p:ph type="title"/>
          </p:nvPr>
        </p:nvSpPr>
        <p:spPr>
          <a:xfrm>
            <a:off x="822959" y="119702"/>
            <a:ext cx="7997161" cy="680397"/>
          </a:xfrm>
        </p:spPr>
        <p:txBody>
          <a:bodyPr>
            <a:normAutofit/>
          </a:bodyPr>
          <a:lstStyle/>
          <a:p>
            <a:r>
              <a:rPr lang="en-US" sz="3000" dirty="0"/>
              <a:t>Dense retrieval #2: Single encoder</a:t>
            </a:r>
          </a:p>
        </p:txBody>
      </p:sp>
      <p:sp>
        <p:nvSpPr>
          <p:cNvPr id="3" name="Content Placeholder 2">
            <a:extLst>
              <a:ext uri="{FF2B5EF4-FFF2-40B4-BE49-F238E27FC236}">
                <a16:creationId xmlns:a16="http://schemas.microsoft.com/office/drawing/2014/main" id="{FE3ACD3E-25FA-CB6C-DF6B-78F5D4BFC81F}"/>
              </a:ext>
            </a:extLst>
          </p:cNvPr>
          <p:cNvSpPr>
            <a:spLocks noGrp="1"/>
          </p:cNvSpPr>
          <p:nvPr>
            <p:ph idx="1"/>
          </p:nvPr>
        </p:nvSpPr>
        <p:spPr>
          <a:xfrm>
            <a:off x="3733800" y="1200150"/>
            <a:ext cx="5181600" cy="3429000"/>
          </a:xfrm>
        </p:spPr>
        <p:txBody>
          <a:bodyPr>
            <a:normAutofit fontScale="92500" lnSpcReduction="10000"/>
          </a:bodyPr>
          <a:lstStyle/>
          <a:p>
            <a:r>
              <a:rPr lang="en-US" dirty="0"/>
              <a:t>System is run on passages (say 100 tokens) instead of whole documents</a:t>
            </a:r>
          </a:p>
          <a:p>
            <a:r>
              <a:rPr lang="en-US" b="1" dirty="0"/>
              <a:t>Training:</a:t>
            </a:r>
          </a:p>
          <a:p>
            <a:pPr marL="457200" indent="-457200">
              <a:buFont typeface="Arial" panose="020B0604020202020204" pitchFamily="34" charset="0"/>
              <a:buChar char="•"/>
            </a:pPr>
            <a:r>
              <a:rPr lang="en-US" dirty="0"/>
              <a:t>BERT and linear layer U can then fine-tuned for relevance</a:t>
            </a:r>
          </a:p>
          <a:p>
            <a:pPr marL="457200" indent="-457200">
              <a:buFont typeface="Arial" panose="020B0604020202020204" pitchFamily="34" charset="0"/>
              <a:buChar char="•"/>
            </a:pPr>
            <a:r>
              <a:rPr lang="en-US" dirty="0"/>
              <a:t>Creating a tuning dataset of relevant and non-relevant passages. </a:t>
            </a:r>
          </a:p>
          <a:p>
            <a:endParaRPr lang="en-US" dirty="0"/>
          </a:p>
        </p:txBody>
      </p:sp>
      <p:pic>
        <p:nvPicPr>
          <p:cNvPr id="5" name="Picture 4">
            <a:extLst>
              <a:ext uri="{FF2B5EF4-FFF2-40B4-BE49-F238E27FC236}">
                <a16:creationId xmlns:a16="http://schemas.microsoft.com/office/drawing/2014/main" id="{220F09CD-18A5-DAFB-BBD2-52ED0783D8B3}"/>
              </a:ext>
            </a:extLst>
          </p:cNvPr>
          <p:cNvPicPr>
            <a:picLocks noChangeAspect="1"/>
          </p:cNvPicPr>
          <p:nvPr/>
        </p:nvPicPr>
        <p:blipFill>
          <a:blip r:embed="rId3"/>
          <a:stretch>
            <a:fillRect/>
          </a:stretch>
        </p:blipFill>
        <p:spPr>
          <a:xfrm>
            <a:off x="342142" y="1530349"/>
            <a:ext cx="3224019" cy="2692399"/>
          </a:xfrm>
          <a:prstGeom prst="rect">
            <a:avLst/>
          </a:prstGeom>
        </p:spPr>
      </p:pic>
    </p:spTree>
    <p:extLst>
      <p:ext uri="{BB962C8B-B14F-4D97-AF65-F5344CB8AC3E}">
        <p14:creationId xmlns:p14="http://schemas.microsoft.com/office/powerpoint/2010/main" val="31344799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2EC6D-0214-000F-6FD4-3194FB38C44E}"/>
              </a:ext>
            </a:extLst>
          </p:cNvPr>
          <p:cNvSpPr>
            <a:spLocks noGrp="1"/>
          </p:cNvSpPr>
          <p:nvPr>
            <p:ph type="title"/>
          </p:nvPr>
        </p:nvSpPr>
        <p:spPr/>
        <p:txBody>
          <a:bodyPr>
            <a:normAutofit fontScale="90000"/>
          </a:bodyPr>
          <a:lstStyle/>
          <a:p>
            <a:r>
              <a:rPr lang="en-US" dirty="0"/>
              <a:t>In-between dense retrieval methods</a:t>
            </a:r>
          </a:p>
        </p:txBody>
      </p:sp>
      <p:sp>
        <p:nvSpPr>
          <p:cNvPr id="3" name="Content Placeholder 2">
            <a:extLst>
              <a:ext uri="{FF2B5EF4-FFF2-40B4-BE49-F238E27FC236}">
                <a16:creationId xmlns:a16="http://schemas.microsoft.com/office/drawing/2014/main" id="{33DBABBA-EB09-A921-8156-F621389ABC4F}"/>
              </a:ext>
            </a:extLst>
          </p:cNvPr>
          <p:cNvSpPr>
            <a:spLocks noGrp="1"/>
          </p:cNvSpPr>
          <p:nvPr>
            <p:ph idx="1"/>
          </p:nvPr>
        </p:nvSpPr>
        <p:spPr/>
        <p:txBody>
          <a:bodyPr/>
          <a:lstStyle/>
          <a:p>
            <a:r>
              <a:rPr lang="en-US" dirty="0"/>
              <a:t>Use cheap methods (like BM25) as first pass relevance ranking for each document, </a:t>
            </a:r>
          </a:p>
          <a:p>
            <a:r>
              <a:rPr lang="en-US" dirty="0"/>
              <a:t>Then just </a:t>
            </a:r>
            <a:r>
              <a:rPr lang="en-US" dirty="0" err="1"/>
              <a:t>rerank</a:t>
            </a:r>
            <a:r>
              <a:rPr lang="en-US" dirty="0"/>
              <a:t> the top N ranked docs, </a:t>
            </a:r>
          </a:p>
          <a:p>
            <a:pPr marL="457200" indent="-457200">
              <a:buFont typeface="Arial" panose="020B0604020202020204" pitchFamily="34" charset="0"/>
              <a:buChar char="•"/>
            </a:pPr>
            <a:r>
              <a:rPr lang="en-US" dirty="0"/>
              <a:t>Using expensive methods like the full BERT scoring</a:t>
            </a:r>
          </a:p>
        </p:txBody>
      </p:sp>
    </p:spTree>
    <p:extLst>
      <p:ext uri="{BB962C8B-B14F-4D97-AF65-F5344CB8AC3E}">
        <p14:creationId xmlns:p14="http://schemas.microsoft.com/office/powerpoint/2010/main" val="21212183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2C82-1DCD-ED2F-B078-BD25AC8EC04C}"/>
              </a:ext>
            </a:extLst>
          </p:cNvPr>
          <p:cNvSpPr>
            <a:spLocks noGrp="1"/>
          </p:cNvSpPr>
          <p:nvPr>
            <p:ph type="title"/>
          </p:nvPr>
        </p:nvSpPr>
        <p:spPr/>
        <p:txBody>
          <a:bodyPr/>
          <a:lstStyle/>
          <a:p>
            <a:r>
              <a:rPr lang="en-US" dirty="0" err="1"/>
              <a:t>ColBERT</a:t>
            </a:r>
            <a:endParaRPr lang="en-US" dirty="0"/>
          </a:p>
        </p:txBody>
      </p:sp>
      <p:sp>
        <p:nvSpPr>
          <p:cNvPr id="3" name="Content Placeholder 2">
            <a:extLst>
              <a:ext uri="{FF2B5EF4-FFF2-40B4-BE49-F238E27FC236}">
                <a16:creationId xmlns:a16="http://schemas.microsoft.com/office/drawing/2014/main" id="{0ED9795E-EF48-3C20-8F59-4F6C219334DF}"/>
              </a:ext>
            </a:extLst>
          </p:cNvPr>
          <p:cNvSpPr>
            <a:spLocks noGrp="1"/>
          </p:cNvSpPr>
          <p:nvPr>
            <p:ph idx="1"/>
          </p:nvPr>
        </p:nvSpPr>
        <p:spPr/>
        <p:txBody>
          <a:bodyPr/>
          <a:lstStyle/>
          <a:p>
            <a:r>
              <a:rPr lang="en-US" dirty="0"/>
              <a:t>Precompute document but store each word vector</a:t>
            </a:r>
          </a:p>
          <a:p>
            <a:r>
              <a:rPr lang="en-US" dirty="0"/>
              <a:t>Then do </a:t>
            </a:r>
            <a:r>
              <a:rPr lang="en-US" dirty="0" err="1"/>
              <a:t>maxsim</a:t>
            </a:r>
            <a:r>
              <a:rPr lang="en-US" dirty="0"/>
              <a:t> between document and query words</a:t>
            </a:r>
          </a:p>
        </p:txBody>
      </p:sp>
      <p:sp>
        <p:nvSpPr>
          <p:cNvPr id="4" name="TextBox 3">
            <a:extLst>
              <a:ext uri="{FF2B5EF4-FFF2-40B4-BE49-F238E27FC236}">
                <a16:creationId xmlns:a16="http://schemas.microsoft.com/office/drawing/2014/main" id="{21258843-E248-6ACC-5122-F5C08DA1EE0C}"/>
              </a:ext>
            </a:extLst>
          </p:cNvPr>
          <p:cNvSpPr txBox="1"/>
          <p:nvPr/>
        </p:nvSpPr>
        <p:spPr>
          <a:xfrm>
            <a:off x="1600200" y="3911600"/>
            <a:ext cx="6816290" cy="461665"/>
          </a:xfrm>
          <a:prstGeom prst="rect">
            <a:avLst/>
          </a:prstGeom>
          <a:noFill/>
        </p:spPr>
        <p:txBody>
          <a:bodyPr wrap="none" rtlCol="0">
            <a:spAutoFit/>
          </a:bodyPr>
          <a:lstStyle/>
          <a:p>
            <a:r>
              <a:rPr lang="en-US" dirty="0">
                <a:latin typeface="Raleway" pitchFamily="2" charset="77"/>
              </a:rPr>
              <a:t>Khattab and Zaharia (2020), Khattab et al (2021)</a:t>
            </a:r>
          </a:p>
        </p:txBody>
      </p:sp>
    </p:spTree>
    <p:extLst>
      <p:ext uri="{BB962C8B-B14F-4D97-AF65-F5344CB8AC3E}">
        <p14:creationId xmlns:p14="http://schemas.microsoft.com/office/powerpoint/2010/main" val="359686385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81253-50D2-D624-F056-796E76A72BB7}"/>
              </a:ext>
            </a:extLst>
          </p:cNvPr>
          <p:cNvSpPr>
            <a:spLocks noGrp="1"/>
          </p:cNvSpPr>
          <p:nvPr>
            <p:ph type="title"/>
          </p:nvPr>
        </p:nvSpPr>
        <p:spPr/>
        <p:txBody>
          <a:bodyPr/>
          <a:lstStyle/>
          <a:p>
            <a:r>
              <a:rPr lang="en-US" dirty="0" err="1"/>
              <a:t>ColBERT</a:t>
            </a:r>
            <a:endParaRPr lang="en-US" dirty="0"/>
          </a:p>
        </p:txBody>
      </p:sp>
      <p:sp>
        <p:nvSpPr>
          <p:cNvPr id="3" name="Content Placeholder 2">
            <a:extLst>
              <a:ext uri="{FF2B5EF4-FFF2-40B4-BE49-F238E27FC236}">
                <a16:creationId xmlns:a16="http://schemas.microsoft.com/office/drawing/2014/main" id="{ADF2B0AC-2F8B-9313-9200-5140CA28715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12D8A3-04DA-2724-D719-D1D460CB741F}"/>
              </a:ext>
            </a:extLst>
          </p:cNvPr>
          <p:cNvPicPr>
            <a:picLocks noChangeAspect="1"/>
          </p:cNvPicPr>
          <p:nvPr/>
        </p:nvPicPr>
        <p:blipFill>
          <a:blip r:embed="rId3"/>
          <a:stretch>
            <a:fillRect/>
          </a:stretch>
        </p:blipFill>
        <p:spPr>
          <a:xfrm>
            <a:off x="5257800" y="2266950"/>
            <a:ext cx="3757023" cy="1060450"/>
          </a:xfrm>
          <a:prstGeom prst="rect">
            <a:avLst/>
          </a:prstGeom>
        </p:spPr>
      </p:pic>
      <p:pic>
        <p:nvPicPr>
          <p:cNvPr id="5" name="Picture 4">
            <a:extLst>
              <a:ext uri="{FF2B5EF4-FFF2-40B4-BE49-F238E27FC236}">
                <a16:creationId xmlns:a16="http://schemas.microsoft.com/office/drawing/2014/main" id="{646AAFDA-91EF-E459-D9AE-9324C0AC033B}"/>
              </a:ext>
            </a:extLst>
          </p:cNvPr>
          <p:cNvPicPr>
            <a:picLocks noChangeAspect="1"/>
          </p:cNvPicPr>
          <p:nvPr/>
        </p:nvPicPr>
        <p:blipFill>
          <a:blip r:embed="rId4"/>
          <a:stretch>
            <a:fillRect/>
          </a:stretch>
        </p:blipFill>
        <p:spPr>
          <a:xfrm>
            <a:off x="1104900" y="1428750"/>
            <a:ext cx="3467100" cy="3434080"/>
          </a:xfrm>
          <a:prstGeom prst="rect">
            <a:avLst/>
          </a:prstGeom>
        </p:spPr>
      </p:pic>
    </p:spTree>
    <p:extLst>
      <p:ext uri="{BB962C8B-B14F-4D97-AF65-F5344CB8AC3E}">
        <p14:creationId xmlns:p14="http://schemas.microsoft.com/office/powerpoint/2010/main" val="3011960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AE317-03C0-44FB-8194-4B6607103C46}"/>
              </a:ext>
            </a:extLst>
          </p:cNvPr>
          <p:cNvSpPr>
            <a:spLocks noGrp="1"/>
          </p:cNvSpPr>
          <p:nvPr>
            <p:ph type="title"/>
          </p:nvPr>
        </p:nvSpPr>
        <p:spPr/>
        <p:txBody>
          <a:bodyPr/>
          <a:lstStyle/>
          <a:p>
            <a:r>
              <a:rPr lang="en-US" dirty="0"/>
              <a:t>Training for dense retrieval</a:t>
            </a:r>
          </a:p>
        </p:txBody>
      </p:sp>
      <p:sp>
        <p:nvSpPr>
          <p:cNvPr id="3" name="Content Placeholder 2">
            <a:extLst>
              <a:ext uri="{FF2B5EF4-FFF2-40B4-BE49-F238E27FC236}">
                <a16:creationId xmlns:a16="http://schemas.microsoft.com/office/drawing/2014/main" id="{8AC681A2-D3E8-EA34-74D3-D7F91DDACEC1}"/>
              </a:ext>
            </a:extLst>
          </p:cNvPr>
          <p:cNvSpPr>
            <a:spLocks noGrp="1"/>
          </p:cNvSpPr>
          <p:nvPr>
            <p:ph idx="1"/>
          </p:nvPr>
        </p:nvSpPr>
        <p:spPr/>
        <p:txBody>
          <a:bodyPr>
            <a:normAutofit lnSpcReduction="10000"/>
          </a:bodyPr>
          <a:lstStyle/>
          <a:p>
            <a:r>
              <a:rPr lang="en-US" dirty="0" err="1"/>
              <a:t>ColBERT</a:t>
            </a:r>
            <a:r>
              <a:rPr lang="en-US" dirty="0"/>
              <a:t> and other models need to be trained</a:t>
            </a:r>
          </a:p>
          <a:p>
            <a:pPr marL="457200" indent="-457200">
              <a:buFont typeface="Arial" panose="020B0604020202020204" pitchFamily="34" charset="0"/>
              <a:buChar char="•"/>
            </a:pPr>
            <a:r>
              <a:rPr lang="en-US" dirty="0"/>
              <a:t>To fine-tune the BERT encoders and train the linear layers (and the special [Q] and [D] embeddings) </a:t>
            </a:r>
          </a:p>
          <a:p>
            <a:pPr marL="457200" indent="-457200">
              <a:buFont typeface="Arial" panose="020B0604020202020204" pitchFamily="34" charset="0"/>
              <a:buChar char="•"/>
            </a:pPr>
            <a:r>
              <a:rPr lang="en-US" dirty="0"/>
              <a:t>On datasets of  triples ⟨</a:t>
            </a:r>
            <a:r>
              <a:rPr lang="en-US" i="1" dirty="0" err="1"/>
              <a:t>q</a:t>
            </a:r>
            <a:r>
              <a:rPr lang="en-US" dirty="0" err="1"/>
              <a:t>,</a:t>
            </a:r>
            <a:r>
              <a:rPr lang="en-US" i="1" dirty="0" err="1"/>
              <a:t>d</a:t>
            </a:r>
            <a:r>
              <a:rPr lang="en-US" dirty="0" err="1"/>
              <a:t>+,</a:t>
            </a:r>
            <a:r>
              <a:rPr lang="en-US" i="1" dirty="0" err="1"/>
              <a:t>d</a:t>
            </a:r>
            <a:r>
              <a:rPr lang="en-US" dirty="0"/>
              <a:t>−⟩</a:t>
            </a:r>
          </a:p>
          <a:p>
            <a:pPr marL="457200" indent="-457200">
              <a:buFont typeface="Arial" panose="020B0604020202020204" pitchFamily="34" charset="0"/>
              <a:buChar char="•"/>
            </a:pPr>
            <a:r>
              <a:rPr lang="en-US" dirty="0"/>
              <a:t>Some datasets like MS MARCO Ranking have positive examples</a:t>
            </a:r>
          </a:p>
          <a:p>
            <a:endParaRPr lang="en-US" dirty="0"/>
          </a:p>
        </p:txBody>
      </p:sp>
    </p:spTree>
    <p:extLst>
      <p:ext uri="{BB962C8B-B14F-4D97-AF65-F5344CB8AC3E}">
        <p14:creationId xmlns:p14="http://schemas.microsoft.com/office/powerpoint/2010/main" val="42403076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6A953-E076-822D-6FBC-207DC5E1623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C063BDA-7691-A47C-9D17-960C865AC07F}"/>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3E9D7FFE-CAF1-A04A-16DD-AF1CC84072DC}"/>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Dense Retrieval</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412B902-4692-DA88-7AA1-C07B706B0EA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09390031"/>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3F183-06F6-FA79-8BF2-63EC99E1E7A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58E8F30-1BF6-E0B8-0AA9-93D3784BF48A}"/>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D6C795D-527C-AD5C-9C2A-8A81CC6302B3}"/>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Retrieval-Augmented Generation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2929BF53-22A8-C555-7324-DE11A479E26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36160609"/>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AD2C4-FDB5-C9F4-421D-03AA68C3DF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11D93F-A943-7763-5AFD-DF98491CCB35}"/>
              </a:ext>
            </a:extLst>
          </p:cNvPr>
          <p:cNvSpPr>
            <a:spLocks noGrp="1"/>
          </p:cNvSpPr>
          <p:nvPr>
            <p:ph type="title"/>
          </p:nvPr>
        </p:nvSpPr>
        <p:spPr>
          <a:xfrm>
            <a:off x="822960" y="119702"/>
            <a:ext cx="7863840" cy="680397"/>
          </a:xfrm>
        </p:spPr>
        <p:txBody>
          <a:bodyPr>
            <a:normAutofit fontScale="90000"/>
          </a:bodyPr>
          <a:lstStyle/>
          <a:p>
            <a:r>
              <a:rPr lang="en-US" dirty="0"/>
              <a:t>IR plays a central role in modern LLMs</a:t>
            </a:r>
          </a:p>
        </p:txBody>
      </p:sp>
      <p:sp>
        <p:nvSpPr>
          <p:cNvPr id="3" name="Content Placeholder 2">
            <a:extLst>
              <a:ext uri="{FF2B5EF4-FFF2-40B4-BE49-F238E27FC236}">
                <a16:creationId xmlns:a16="http://schemas.microsoft.com/office/drawing/2014/main" id="{F61BC22E-85D6-C586-8FB2-9028FDD425F9}"/>
              </a:ext>
            </a:extLst>
          </p:cNvPr>
          <p:cNvSpPr>
            <a:spLocks noGrp="1"/>
          </p:cNvSpPr>
          <p:nvPr>
            <p:ph idx="1"/>
          </p:nvPr>
        </p:nvSpPr>
        <p:spPr>
          <a:xfrm>
            <a:off x="822960" y="1200150"/>
            <a:ext cx="7543801" cy="3943350"/>
          </a:xfrm>
        </p:spPr>
        <p:txBody>
          <a:bodyPr>
            <a:normAutofit/>
          </a:bodyPr>
          <a:lstStyle/>
          <a:p>
            <a:r>
              <a:rPr lang="en-US" dirty="0"/>
              <a:t>LLMs can answer some information needs without a document collection!</a:t>
            </a:r>
          </a:p>
          <a:p>
            <a:pPr marL="911225" lvl="1" indent="-514350">
              <a:buFont typeface="Arial" panose="020B0604020202020204" pitchFamily="34" charset="0"/>
              <a:buChar char="•"/>
            </a:pPr>
            <a:r>
              <a:rPr lang="en-US" dirty="0"/>
              <a:t>Where is the Louvre Museum located?</a:t>
            </a:r>
          </a:p>
          <a:p>
            <a:pPr marL="911225" lvl="1" indent="-514350">
              <a:buFont typeface="Arial" panose="020B0604020202020204" pitchFamily="34" charset="0"/>
              <a:buChar char="•"/>
            </a:pPr>
            <a:r>
              <a:rPr lang="en-US" dirty="0"/>
              <a:t>Where does the energy in a nuclear explosion come from? </a:t>
            </a:r>
          </a:p>
          <a:p>
            <a:pPr marL="911225" lvl="1" indent="-514350">
              <a:buFont typeface="Arial" panose="020B0604020202020204" pitchFamily="34" charset="0"/>
              <a:buChar char="•"/>
            </a:pPr>
            <a:r>
              <a:rPr lang="en-US" dirty="0"/>
              <a:t>How to get a script l in latex? </a:t>
            </a:r>
          </a:p>
          <a:p>
            <a:pPr marL="0" indent="0"/>
            <a:r>
              <a:rPr lang="en-US" dirty="0"/>
              <a:t>Just prompt an LLM!</a:t>
            </a:r>
          </a:p>
        </p:txBody>
      </p:sp>
    </p:spTree>
    <p:extLst>
      <p:ext uri="{BB962C8B-B14F-4D97-AF65-F5344CB8AC3E}">
        <p14:creationId xmlns:p14="http://schemas.microsoft.com/office/powerpoint/2010/main" val="127781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96F62-8E58-4971-68FC-98AA08FA5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549D2E-0CCE-5BD2-DF4B-CF5D27BFE391}"/>
              </a:ext>
            </a:extLst>
          </p:cNvPr>
          <p:cNvSpPr>
            <a:spLocks noGrp="1"/>
          </p:cNvSpPr>
          <p:nvPr>
            <p:ph type="title"/>
          </p:nvPr>
        </p:nvSpPr>
        <p:spPr/>
        <p:txBody>
          <a:bodyPr/>
          <a:lstStyle/>
          <a:p>
            <a:r>
              <a:rPr lang="en-US" dirty="0"/>
              <a:t>Just prompt an LLM!</a:t>
            </a:r>
          </a:p>
        </p:txBody>
      </p:sp>
      <p:sp>
        <p:nvSpPr>
          <p:cNvPr id="3" name="Content Placeholder 2">
            <a:extLst>
              <a:ext uri="{FF2B5EF4-FFF2-40B4-BE49-F238E27FC236}">
                <a16:creationId xmlns:a16="http://schemas.microsoft.com/office/drawing/2014/main" id="{139EA2B8-FA8F-21F2-6EF7-A731EA5CDB23}"/>
              </a:ext>
            </a:extLst>
          </p:cNvPr>
          <p:cNvSpPr>
            <a:spLocks noGrp="1"/>
          </p:cNvSpPr>
          <p:nvPr>
            <p:ph idx="1"/>
          </p:nvPr>
        </p:nvSpPr>
        <p:spPr>
          <a:xfrm>
            <a:off x="822960" y="3948752"/>
            <a:ext cx="7863840" cy="1194748"/>
          </a:xfrm>
        </p:spPr>
        <p:txBody>
          <a:bodyPr>
            <a:normAutofit/>
          </a:bodyPr>
          <a:lstStyle/>
          <a:p>
            <a:r>
              <a:rPr lang="en-US" dirty="0"/>
              <a:t>LLMs seem to store facts in the connections in their feedforward layers!</a:t>
            </a:r>
          </a:p>
        </p:txBody>
      </p:sp>
      <p:pic>
        <p:nvPicPr>
          <p:cNvPr id="4" name="Picture 3">
            <a:extLst>
              <a:ext uri="{FF2B5EF4-FFF2-40B4-BE49-F238E27FC236}">
                <a16:creationId xmlns:a16="http://schemas.microsoft.com/office/drawing/2014/main" id="{00B78ADA-48C6-6FDC-B9D8-1BD63F537BBA}"/>
              </a:ext>
            </a:extLst>
          </p:cNvPr>
          <p:cNvPicPr>
            <a:picLocks noChangeAspect="1"/>
          </p:cNvPicPr>
          <p:nvPr/>
        </p:nvPicPr>
        <p:blipFill>
          <a:blip r:embed="rId3"/>
          <a:stretch>
            <a:fillRect/>
          </a:stretch>
        </p:blipFill>
        <p:spPr>
          <a:xfrm>
            <a:off x="1447800" y="819149"/>
            <a:ext cx="5830062" cy="2886169"/>
          </a:xfrm>
          <a:prstGeom prst="rect">
            <a:avLst/>
          </a:prstGeom>
        </p:spPr>
      </p:pic>
    </p:spTree>
    <p:extLst>
      <p:ext uri="{BB962C8B-B14F-4D97-AF65-F5344CB8AC3E}">
        <p14:creationId xmlns:p14="http://schemas.microsoft.com/office/powerpoint/2010/main" val="236042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A5B9-6FDF-A009-8B3B-FE55F9DF3D7F}"/>
              </a:ext>
            </a:extLst>
          </p:cNvPr>
          <p:cNvSpPr>
            <a:spLocks noGrp="1"/>
          </p:cNvSpPr>
          <p:nvPr>
            <p:ph type="title"/>
          </p:nvPr>
        </p:nvSpPr>
        <p:spPr>
          <a:xfrm>
            <a:off x="822960" y="285750"/>
            <a:ext cx="7543800" cy="680397"/>
          </a:xfrm>
        </p:spPr>
        <p:txBody>
          <a:bodyPr>
            <a:normAutofit fontScale="90000"/>
          </a:bodyPr>
          <a:lstStyle/>
          <a:p>
            <a:r>
              <a:rPr lang="en-US" dirty="0"/>
              <a:t>But there are issues we mentioned earlier!</a:t>
            </a:r>
          </a:p>
        </p:txBody>
      </p:sp>
      <p:sp>
        <p:nvSpPr>
          <p:cNvPr id="3" name="Content Placeholder 2">
            <a:extLst>
              <a:ext uri="{FF2B5EF4-FFF2-40B4-BE49-F238E27FC236}">
                <a16:creationId xmlns:a16="http://schemas.microsoft.com/office/drawing/2014/main" id="{C509F29F-63EB-02ED-CB40-CCD1143929E5}"/>
              </a:ext>
            </a:extLst>
          </p:cNvPr>
          <p:cNvSpPr>
            <a:spLocks noGrp="1"/>
          </p:cNvSpPr>
          <p:nvPr>
            <p:ph idx="1"/>
          </p:nvPr>
        </p:nvSpPr>
        <p:spPr>
          <a:xfrm>
            <a:off x="822960" y="1200150"/>
            <a:ext cx="8016240" cy="3943350"/>
          </a:xfrm>
        </p:spPr>
        <p:txBody>
          <a:bodyPr>
            <a:normAutofit/>
          </a:bodyPr>
          <a:lstStyle/>
          <a:p>
            <a:r>
              <a:rPr lang="en-US" dirty="0"/>
              <a:t>LLMs hallucinate, giving answers that aren't faithful to the facts of the world. </a:t>
            </a:r>
          </a:p>
          <a:p>
            <a:pPr marL="457200" indent="-457200">
              <a:buFont typeface="Arial" panose="020B0604020202020204" pitchFamily="34" charset="0"/>
              <a:buChar char="•"/>
            </a:pPr>
            <a:r>
              <a:rPr lang="en-US" sz="2600" dirty="0"/>
              <a:t>They can make up medical, legal facts</a:t>
            </a:r>
          </a:p>
          <a:p>
            <a:r>
              <a:rPr lang="en-US" dirty="0"/>
              <a:t>LLMs can't use proprietary data</a:t>
            </a:r>
          </a:p>
          <a:p>
            <a:pPr marL="457200" indent="-457200">
              <a:buFont typeface="Arial" panose="020B0604020202020204" pitchFamily="34" charset="0"/>
              <a:buChar char="•"/>
            </a:pPr>
            <a:r>
              <a:rPr lang="en-US" sz="2600" dirty="0"/>
              <a:t>Email, medical records, corporate docs</a:t>
            </a:r>
          </a:p>
          <a:p>
            <a:r>
              <a:rPr lang="en-US" dirty="0"/>
              <a:t>LLMs can't handle dynamic data</a:t>
            </a:r>
          </a:p>
          <a:p>
            <a:pPr marL="457200" indent="-457200">
              <a:buFont typeface="Arial" panose="020B0604020202020204" pitchFamily="34" charset="0"/>
              <a:buChar char="•"/>
            </a:pPr>
            <a:r>
              <a:rPr lang="en-US" sz="2600" dirty="0"/>
              <a:t>Recent news, earthquakes, sports events</a:t>
            </a:r>
          </a:p>
        </p:txBody>
      </p:sp>
    </p:spTree>
    <p:extLst>
      <p:ext uri="{BB962C8B-B14F-4D97-AF65-F5344CB8AC3E}">
        <p14:creationId xmlns:p14="http://schemas.microsoft.com/office/powerpoint/2010/main" val="9976804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EBB97-30DA-29FD-17BB-E1967548E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7478C-06D4-03DF-5CCF-E98A3AC81DA7}"/>
              </a:ext>
            </a:extLst>
          </p:cNvPr>
          <p:cNvSpPr>
            <a:spLocks noGrp="1"/>
          </p:cNvSpPr>
          <p:nvPr>
            <p:ph type="title"/>
          </p:nvPr>
        </p:nvSpPr>
        <p:spPr/>
        <p:txBody>
          <a:bodyPr/>
          <a:lstStyle/>
          <a:p>
            <a:r>
              <a:rPr lang="en-US" dirty="0"/>
              <a:t>Solution: RAG</a:t>
            </a:r>
          </a:p>
        </p:txBody>
      </p:sp>
      <p:sp>
        <p:nvSpPr>
          <p:cNvPr id="3" name="Content Placeholder 2">
            <a:extLst>
              <a:ext uri="{FF2B5EF4-FFF2-40B4-BE49-F238E27FC236}">
                <a16:creationId xmlns:a16="http://schemas.microsoft.com/office/drawing/2014/main" id="{4FF8DB2B-D310-D13F-4DB9-F055EA53EDFE}"/>
              </a:ext>
            </a:extLst>
          </p:cNvPr>
          <p:cNvSpPr>
            <a:spLocks noGrp="1"/>
          </p:cNvSpPr>
          <p:nvPr>
            <p:ph idx="1"/>
          </p:nvPr>
        </p:nvSpPr>
        <p:spPr/>
        <p:txBody>
          <a:bodyPr>
            <a:normAutofit/>
          </a:bodyPr>
          <a:lstStyle/>
          <a:p>
            <a:r>
              <a:rPr lang="en-US" sz="3200" dirty="0"/>
              <a:t>Retrieval-Augmented Generation</a:t>
            </a:r>
          </a:p>
          <a:p>
            <a:pPr marL="514350" indent="-514350">
              <a:buFont typeface="+mj-lt"/>
              <a:buAutoNum type="arabicPeriod"/>
            </a:pPr>
            <a:r>
              <a:rPr lang="en-US" sz="3200" dirty="0"/>
              <a:t>Use IR to </a:t>
            </a:r>
            <a:r>
              <a:rPr lang="en-US" sz="3200" b="1" dirty="0"/>
              <a:t>retrieve</a:t>
            </a:r>
            <a:r>
              <a:rPr lang="en-US" sz="3200" dirty="0"/>
              <a:t> documents from some collection</a:t>
            </a:r>
          </a:p>
          <a:p>
            <a:pPr marL="514350" indent="-514350">
              <a:buFont typeface="+mj-lt"/>
              <a:buAutoNum type="arabicPeriod"/>
            </a:pPr>
            <a:r>
              <a:rPr lang="en-US" sz="3200" dirty="0"/>
              <a:t>Then use LLM to </a:t>
            </a:r>
            <a:r>
              <a:rPr lang="en-US" sz="3200" b="1" dirty="0"/>
              <a:t>generate</a:t>
            </a:r>
            <a:r>
              <a:rPr lang="en-US" sz="3200" dirty="0"/>
              <a:t> an answer conditioned on the documents</a:t>
            </a:r>
          </a:p>
          <a:p>
            <a:endParaRPr lang="en-US" dirty="0"/>
          </a:p>
        </p:txBody>
      </p:sp>
    </p:spTree>
    <p:extLst>
      <p:ext uri="{BB962C8B-B14F-4D97-AF65-F5344CB8AC3E}">
        <p14:creationId xmlns:p14="http://schemas.microsoft.com/office/powerpoint/2010/main" val="15388912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25A4-F874-7692-9802-9392587B0069}"/>
              </a:ext>
            </a:extLst>
          </p:cNvPr>
          <p:cNvSpPr>
            <a:spLocks noGrp="1"/>
          </p:cNvSpPr>
          <p:nvPr>
            <p:ph type="title"/>
          </p:nvPr>
        </p:nvSpPr>
        <p:spPr>
          <a:xfrm>
            <a:off x="822960" y="119702"/>
            <a:ext cx="8092440" cy="680397"/>
          </a:xfrm>
        </p:spPr>
        <p:txBody>
          <a:bodyPr>
            <a:normAutofit fontScale="90000"/>
          </a:bodyPr>
          <a:lstStyle/>
          <a:p>
            <a:r>
              <a:rPr lang="en-US" dirty="0"/>
              <a:t>Retrieval Augmented Generation (RAG)</a:t>
            </a:r>
          </a:p>
        </p:txBody>
      </p:sp>
      <p:pic>
        <p:nvPicPr>
          <p:cNvPr id="5" name="Content Placeholder 4">
            <a:extLst>
              <a:ext uri="{FF2B5EF4-FFF2-40B4-BE49-F238E27FC236}">
                <a16:creationId xmlns:a16="http://schemas.microsoft.com/office/drawing/2014/main" id="{A30BA160-C370-38B1-95A5-1A071F211B52}"/>
              </a:ext>
            </a:extLst>
          </p:cNvPr>
          <p:cNvPicPr>
            <a:picLocks noGrp="1" noChangeAspect="1"/>
          </p:cNvPicPr>
          <p:nvPr>
            <p:ph idx="1"/>
          </p:nvPr>
        </p:nvPicPr>
        <p:blipFill>
          <a:blip r:embed="rId3"/>
          <a:stretch>
            <a:fillRect/>
          </a:stretch>
        </p:blipFill>
        <p:spPr>
          <a:xfrm>
            <a:off x="415659" y="1504950"/>
            <a:ext cx="8524505" cy="2528506"/>
          </a:xfrm>
        </p:spPr>
      </p:pic>
    </p:spTree>
    <p:extLst>
      <p:ext uri="{BB962C8B-B14F-4D97-AF65-F5344CB8AC3E}">
        <p14:creationId xmlns:p14="http://schemas.microsoft.com/office/powerpoint/2010/main" val="35385499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20F4-7CE0-9A11-A9E2-878D138549D7}"/>
              </a:ext>
            </a:extLst>
          </p:cNvPr>
          <p:cNvSpPr>
            <a:spLocks noGrp="1"/>
          </p:cNvSpPr>
          <p:nvPr>
            <p:ph type="title"/>
          </p:nvPr>
        </p:nvSpPr>
        <p:spPr/>
        <p:txBody>
          <a:bodyPr/>
          <a:lstStyle/>
          <a:p>
            <a:r>
              <a:rPr lang="en-US" dirty="0"/>
              <a:t>Basic RAG</a:t>
            </a:r>
          </a:p>
        </p:txBody>
      </p:sp>
      <p:sp>
        <p:nvSpPr>
          <p:cNvPr id="3" name="Content Placeholder 2">
            <a:extLst>
              <a:ext uri="{FF2B5EF4-FFF2-40B4-BE49-F238E27FC236}">
                <a16:creationId xmlns:a16="http://schemas.microsoft.com/office/drawing/2014/main" id="{B1F0456E-BFDD-2486-ECFF-470D37F9D499}"/>
              </a:ext>
            </a:extLst>
          </p:cNvPr>
          <p:cNvSpPr>
            <a:spLocks noGrp="1"/>
          </p:cNvSpPr>
          <p:nvPr>
            <p:ph idx="1"/>
          </p:nvPr>
        </p:nvSpPr>
        <p:spPr/>
        <p:txBody>
          <a:bodyPr>
            <a:normAutofit/>
          </a:bodyPr>
          <a:lstStyle/>
          <a:p>
            <a:r>
              <a:rPr lang="en-US" dirty="0"/>
              <a:t>Given a document collection D and a user query q</a:t>
            </a:r>
          </a:p>
          <a:p>
            <a:pPr marL="457200" indent="-457200">
              <a:buFont typeface="Arial" panose="020B0604020202020204" pitchFamily="34" charset="0"/>
              <a:buChar char="•"/>
            </a:pPr>
            <a:r>
              <a:rPr lang="en-US" dirty="0"/>
              <a:t>Call a retriever to return top </a:t>
            </a:r>
            <a:r>
              <a:rPr lang="en-US" i="1" dirty="0"/>
              <a:t>k</a:t>
            </a:r>
            <a:r>
              <a:rPr lang="en-US" dirty="0"/>
              <a:t> passages </a:t>
            </a:r>
          </a:p>
          <a:p>
            <a:pPr marL="457200" indent="-457200">
              <a:buFont typeface="Arial" panose="020B0604020202020204" pitchFamily="34" charset="0"/>
              <a:buChar char="•"/>
            </a:pPr>
            <a:r>
              <a:rPr lang="en-US" dirty="0"/>
              <a:t>Create a prompt that includes </a:t>
            </a:r>
            <a:r>
              <a:rPr lang="en-US" i="1" dirty="0"/>
              <a:t>q</a:t>
            </a:r>
            <a:r>
              <a:rPr lang="en-US" dirty="0"/>
              <a:t> and the passages</a:t>
            </a:r>
          </a:p>
          <a:p>
            <a:pPr marL="457200" indent="-457200">
              <a:buFont typeface="Arial" panose="020B0604020202020204" pitchFamily="34" charset="0"/>
              <a:buChar char="•"/>
            </a:pPr>
            <a:r>
              <a:rPr lang="en-US" dirty="0"/>
              <a:t>Call an LLM with the prompt</a:t>
            </a:r>
          </a:p>
          <a:p>
            <a:endParaRPr lang="en-US" dirty="0"/>
          </a:p>
        </p:txBody>
      </p:sp>
    </p:spTree>
    <p:extLst>
      <p:ext uri="{BB962C8B-B14F-4D97-AF65-F5344CB8AC3E}">
        <p14:creationId xmlns:p14="http://schemas.microsoft.com/office/powerpoint/2010/main" val="41507964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EF57-3050-CED9-46FB-8E334358B5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27CDF5-82A2-925D-083A-509C3BA358B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87BEA1B-4C32-0665-AC4E-E95E5A257BD4}"/>
              </a:ext>
            </a:extLst>
          </p:cNvPr>
          <p:cNvPicPr>
            <a:picLocks noChangeAspect="1"/>
          </p:cNvPicPr>
          <p:nvPr/>
        </p:nvPicPr>
        <p:blipFill>
          <a:blip r:embed="rId3"/>
          <a:stretch>
            <a:fillRect/>
          </a:stretch>
        </p:blipFill>
        <p:spPr>
          <a:xfrm>
            <a:off x="533400" y="711200"/>
            <a:ext cx="8322601" cy="3917950"/>
          </a:xfrm>
          <a:prstGeom prst="rect">
            <a:avLst/>
          </a:prstGeom>
        </p:spPr>
      </p:pic>
    </p:spTree>
    <p:extLst>
      <p:ext uri="{BB962C8B-B14F-4D97-AF65-F5344CB8AC3E}">
        <p14:creationId xmlns:p14="http://schemas.microsoft.com/office/powerpoint/2010/main" val="11482795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55CE-F2DB-2224-60C6-B733BD03187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44144FB-0BF6-B57D-5F1B-4BCE3838BC25}"/>
              </a:ext>
            </a:extLst>
          </p:cNvPr>
          <p:cNvPicPr>
            <a:picLocks noGrp="1" noChangeAspect="1"/>
          </p:cNvPicPr>
          <p:nvPr>
            <p:ph idx="1"/>
          </p:nvPr>
        </p:nvPicPr>
        <p:blipFill>
          <a:blip r:embed="rId3"/>
          <a:stretch>
            <a:fillRect/>
          </a:stretch>
        </p:blipFill>
        <p:spPr>
          <a:xfrm>
            <a:off x="419100" y="2038350"/>
            <a:ext cx="8305800" cy="849768"/>
          </a:xfrm>
          <a:prstGeom prst="rect">
            <a:avLst/>
          </a:prstGeom>
        </p:spPr>
      </p:pic>
    </p:spTree>
    <p:extLst>
      <p:ext uri="{BB962C8B-B14F-4D97-AF65-F5344CB8AC3E}">
        <p14:creationId xmlns:p14="http://schemas.microsoft.com/office/powerpoint/2010/main" val="16912943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4414-1BA9-E5A3-6FB6-10298A388BE5}"/>
              </a:ext>
            </a:extLst>
          </p:cNvPr>
          <p:cNvSpPr>
            <a:spLocks noGrp="1"/>
          </p:cNvSpPr>
          <p:nvPr>
            <p:ph type="title"/>
          </p:nvPr>
        </p:nvSpPr>
        <p:spPr/>
        <p:txBody>
          <a:bodyPr/>
          <a:lstStyle/>
          <a:p>
            <a:r>
              <a:rPr lang="en-US" dirty="0"/>
              <a:t>Extensions: Agent-based RAG</a:t>
            </a:r>
          </a:p>
        </p:txBody>
      </p:sp>
      <p:sp>
        <p:nvSpPr>
          <p:cNvPr id="3" name="Content Placeholder 2">
            <a:extLst>
              <a:ext uri="{FF2B5EF4-FFF2-40B4-BE49-F238E27FC236}">
                <a16:creationId xmlns:a16="http://schemas.microsoft.com/office/drawing/2014/main" id="{5687E798-E09C-E9EC-4248-988C59D5155E}"/>
              </a:ext>
            </a:extLst>
          </p:cNvPr>
          <p:cNvSpPr>
            <a:spLocks noGrp="1"/>
          </p:cNvSpPr>
          <p:nvPr>
            <p:ph idx="1"/>
          </p:nvPr>
        </p:nvSpPr>
        <p:spPr/>
        <p:txBody>
          <a:bodyPr/>
          <a:lstStyle/>
          <a:p>
            <a:r>
              <a:rPr lang="en-US" dirty="0"/>
              <a:t>Instead of running RAG automatically on every user turn</a:t>
            </a:r>
          </a:p>
          <a:p>
            <a:r>
              <a:rPr lang="en-US" dirty="0"/>
              <a:t>Have a </a:t>
            </a:r>
            <a:r>
              <a:rPr lang="en-US" b="1" dirty="0"/>
              <a:t>retrieval agent</a:t>
            </a:r>
          </a:p>
          <a:p>
            <a:r>
              <a:rPr lang="en-US" dirty="0"/>
              <a:t>System decides when to call the retrieval agent and for which document collection</a:t>
            </a:r>
          </a:p>
        </p:txBody>
      </p:sp>
    </p:spTree>
    <p:extLst>
      <p:ext uri="{BB962C8B-B14F-4D97-AF65-F5344CB8AC3E}">
        <p14:creationId xmlns:p14="http://schemas.microsoft.com/office/powerpoint/2010/main" val="41332449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4C1C-2B33-3A95-C539-F6D2A1526005}"/>
              </a:ext>
            </a:extLst>
          </p:cNvPr>
          <p:cNvSpPr>
            <a:spLocks noGrp="1"/>
          </p:cNvSpPr>
          <p:nvPr>
            <p:ph type="title"/>
          </p:nvPr>
        </p:nvSpPr>
        <p:spPr/>
        <p:txBody>
          <a:bodyPr/>
          <a:lstStyle/>
          <a:p>
            <a:r>
              <a:rPr lang="en-US" dirty="0"/>
              <a:t>Extensions: Training</a:t>
            </a:r>
          </a:p>
        </p:txBody>
      </p:sp>
      <p:sp>
        <p:nvSpPr>
          <p:cNvPr id="3" name="Content Placeholder 2">
            <a:extLst>
              <a:ext uri="{FF2B5EF4-FFF2-40B4-BE49-F238E27FC236}">
                <a16:creationId xmlns:a16="http://schemas.microsoft.com/office/drawing/2014/main" id="{629AC967-95E1-AABF-FF47-7481FC40AF70}"/>
              </a:ext>
            </a:extLst>
          </p:cNvPr>
          <p:cNvSpPr>
            <a:spLocks noGrp="1"/>
          </p:cNvSpPr>
          <p:nvPr>
            <p:ph idx="1"/>
          </p:nvPr>
        </p:nvSpPr>
        <p:spPr>
          <a:xfrm>
            <a:off x="822960" y="1200150"/>
            <a:ext cx="7787640" cy="3823648"/>
          </a:xfrm>
        </p:spPr>
        <p:txBody>
          <a:bodyPr>
            <a:normAutofit/>
          </a:bodyPr>
          <a:lstStyle/>
          <a:p>
            <a:r>
              <a:rPr lang="en-US" b="1" dirty="0"/>
              <a:t>Instruction-tune</a:t>
            </a:r>
            <a:r>
              <a:rPr lang="en-US" dirty="0"/>
              <a:t> an LLM on a dataset of questions with retrieved passages and correct answers</a:t>
            </a:r>
          </a:p>
          <a:p>
            <a:endParaRPr lang="en-US" dirty="0"/>
          </a:p>
          <a:p>
            <a:r>
              <a:rPr lang="en-US" b="1" dirty="0"/>
              <a:t>Test-time compute</a:t>
            </a:r>
            <a:r>
              <a:rPr lang="en-US" dirty="0"/>
              <a:t>: prompt an LLM to answer the question and simultaneously to generate reflections on which passages were useful</a:t>
            </a:r>
          </a:p>
          <a:p>
            <a:endParaRPr lang="en-US" dirty="0"/>
          </a:p>
        </p:txBody>
      </p:sp>
    </p:spTree>
    <p:extLst>
      <p:ext uri="{BB962C8B-B14F-4D97-AF65-F5344CB8AC3E}">
        <p14:creationId xmlns:p14="http://schemas.microsoft.com/office/powerpoint/2010/main" val="1357742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7A6F5-3CF6-0619-2DED-A7F3BD738E9B}"/>
              </a:ext>
            </a:extLst>
          </p:cNvPr>
          <p:cNvSpPr>
            <a:spLocks noGrp="1"/>
          </p:cNvSpPr>
          <p:nvPr>
            <p:ph type="title"/>
          </p:nvPr>
        </p:nvSpPr>
        <p:spPr/>
        <p:txBody>
          <a:bodyPr/>
          <a:lstStyle/>
          <a:p>
            <a:r>
              <a:rPr lang="en-US" dirty="0"/>
              <a:t>Extensions: Knowledge Citations</a:t>
            </a:r>
          </a:p>
        </p:txBody>
      </p:sp>
      <p:pic>
        <p:nvPicPr>
          <p:cNvPr id="4" name="Content Placeholder 3">
            <a:extLst>
              <a:ext uri="{FF2B5EF4-FFF2-40B4-BE49-F238E27FC236}">
                <a16:creationId xmlns:a16="http://schemas.microsoft.com/office/drawing/2014/main" id="{567E83C1-1703-5366-73EF-81272E7CEAA1}"/>
              </a:ext>
            </a:extLst>
          </p:cNvPr>
          <p:cNvPicPr>
            <a:picLocks noGrp="1" noChangeAspect="1"/>
          </p:cNvPicPr>
          <p:nvPr>
            <p:ph idx="1"/>
          </p:nvPr>
        </p:nvPicPr>
        <p:blipFill>
          <a:blip r:embed="rId3"/>
          <a:stretch>
            <a:fillRect/>
          </a:stretch>
        </p:blipFill>
        <p:spPr>
          <a:xfrm>
            <a:off x="381000" y="1366395"/>
            <a:ext cx="8529638" cy="1172459"/>
          </a:xfrm>
          <a:prstGeom prst="rect">
            <a:avLst/>
          </a:prstGeom>
        </p:spPr>
      </p:pic>
      <p:sp>
        <p:nvSpPr>
          <p:cNvPr id="6" name="TextBox 5">
            <a:extLst>
              <a:ext uri="{FF2B5EF4-FFF2-40B4-BE49-F238E27FC236}">
                <a16:creationId xmlns:a16="http://schemas.microsoft.com/office/drawing/2014/main" id="{C69ACD49-C289-AF55-0B9A-40A008DC7E67}"/>
              </a:ext>
            </a:extLst>
          </p:cNvPr>
          <p:cNvSpPr txBox="1"/>
          <p:nvPr/>
        </p:nvSpPr>
        <p:spPr>
          <a:xfrm>
            <a:off x="685800" y="2952750"/>
            <a:ext cx="8148637" cy="2308324"/>
          </a:xfrm>
          <a:prstGeom prst="rect">
            <a:avLst/>
          </a:prstGeom>
          <a:noFill/>
        </p:spPr>
        <p:txBody>
          <a:bodyPr wrap="square" rtlCol="0">
            <a:spAutoFit/>
          </a:bodyPr>
          <a:lstStyle/>
          <a:p>
            <a:r>
              <a:rPr lang="en-US" dirty="0">
                <a:latin typeface="Lucida Sans Typewriter" panose="020B0509030504030204" pitchFamily="49" charset="77"/>
                <a:cs typeface="Calibri" panose="020F0502020204030204" pitchFamily="34" charset="0"/>
              </a:rPr>
              <a:t>‘‘Write an answer for the given question using only the provided search results (some of which might be irrelevant) and cite them properly...  Always cite for any factual claim".</a:t>
            </a:r>
          </a:p>
          <a:p>
            <a:endParaRPr lang="en-US" dirty="0"/>
          </a:p>
        </p:txBody>
      </p:sp>
    </p:spTree>
    <p:extLst>
      <p:ext uri="{BB962C8B-B14F-4D97-AF65-F5344CB8AC3E}">
        <p14:creationId xmlns:p14="http://schemas.microsoft.com/office/powerpoint/2010/main" val="22138032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478AC-5E8F-77FB-C731-2F23099B6A7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8F5421D-6D01-00CE-27D3-9C58E6D7F9B1}"/>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81D37A1-DBA9-AEA6-DB40-102E0A4D6E31}"/>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Retrieval-Augmented Generation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3C01897-B4A5-58B8-C0C8-57D9AB565D6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99756184"/>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2907-70DD-60AE-17F5-75E6386EE34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F4E6647-93A0-DDCC-4895-AB46087DBF15}"/>
              </a:ext>
            </a:extLst>
          </p:cNvPr>
          <p:cNvSpPr>
            <a:spLocks noGrp="1" noChangeArrowheads="1"/>
          </p:cNvSpPr>
          <p:nvPr>
            <p:ph type="title"/>
          </p:nvPr>
        </p:nvSpPr>
        <p:spPr/>
        <p:txBody>
          <a:bodyPr>
            <a:normAutofit/>
          </a:bodyPr>
          <a:lstStyle/>
          <a:p>
            <a:r>
              <a:rPr lang="en-US" sz="3300" dirty="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5C9B339E-D449-034C-A68D-598F8CB0B200}"/>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Question Answering datasets and evals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260EA715-74CD-B6EE-EA2A-7E44A461D63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95600308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87D985-970C-E7FF-E5F8-8C1F86E8016F}"/>
              </a:ext>
            </a:extLst>
          </p:cNvPr>
          <p:cNvSpPr>
            <a:spLocks noGrp="1"/>
          </p:cNvSpPr>
          <p:nvPr>
            <p:ph type="title"/>
          </p:nvPr>
        </p:nvSpPr>
        <p:spPr>
          <a:xfrm>
            <a:off x="822960" y="285750"/>
            <a:ext cx="8016240" cy="680397"/>
          </a:xfrm>
        </p:spPr>
        <p:txBody>
          <a:bodyPr>
            <a:normAutofit fontScale="90000"/>
          </a:bodyPr>
          <a:lstStyle/>
          <a:p>
            <a:r>
              <a:rPr lang="en-US" dirty="0"/>
              <a:t>Two kinds of question answering datasets</a:t>
            </a:r>
          </a:p>
        </p:txBody>
      </p:sp>
      <p:sp>
        <p:nvSpPr>
          <p:cNvPr id="6" name="Content Placeholder 5">
            <a:extLst>
              <a:ext uri="{FF2B5EF4-FFF2-40B4-BE49-F238E27FC236}">
                <a16:creationId xmlns:a16="http://schemas.microsoft.com/office/drawing/2014/main" id="{963BC2BD-C14F-D606-96E2-655664720920}"/>
              </a:ext>
            </a:extLst>
          </p:cNvPr>
          <p:cNvSpPr>
            <a:spLocks noGrp="1"/>
          </p:cNvSpPr>
          <p:nvPr>
            <p:ph idx="1"/>
          </p:nvPr>
        </p:nvSpPr>
        <p:spPr/>
        <p:txBody>
          <a:bodyPr>
            <a:normAutofit/>
          </a:bodyPr>
          <a:lstStyle/>
          <a:p>
            <a:r>
              <a:rPr lang="en-US" sz="3200" dirty="0"/>
              <a:t>Natural information-seeking questions</a:t>
            </a:r>
          </a:p>
          <a:p>
            <a:pPr marL="457200" indent="-457200">
              <a:buFont typeface="Arial" panose="020B0604020202020204" pitchFamily="34" charset="0"/>
              <a:buChar char="•"/>
            </a:pPr>
            <a:r>
              <a:rPr lang="en-US" sz="3200" dirty="0"/>
              <a:t>	Someone actually wanted to know the answer to this</a:t>
            </a:r>
          </a:p>
          <a:p>
            <a:r>
              <a:rPr lang="en-US" sz="3200" dirty="0"/>
              <a:t>Probing (testing) questions</a:t>
            </a:r>
          </a:p>
          <a:p>
            <a:pPr marL="457200" indent="-457200">
              <a:buFont typeface="Arial" panose="020B0604020202020204" pitchFamily="34" charset="0"/>
              <a:buChar char="•"/>
            </a:pPr>
            <a:r>
              <a:rPr lang="en-US" sz="3200" dirty="0"/>
              <a:t>Exam-type questions for LLM evaluation</a:t>
            </a:r>
          </a:p>
        </p:txBody>
      </p:sp>
    </p:spTree>
    <p:extLst>
      <p:ext uri="{BB962C8B-B14F-4D97-AF65-F5344CB8AC3E}">
        <p14:creationId xmlns:p14="http://schemas.microsoft.com/office/powerpoint/2010/main" val="7406567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CE2E-0183-BF55-A9D4-09F977F504CD}"/>
              </a:ext>
            </a:extLst>
          </p:cNvPr>
          <p:cNvSpPr>
            <a:spLocks noGrp="1"/>
          </p:cNvSpPr>
          <p:nvPr>
            <p:ph type="title"/>
          </p:nvPr>
        </p:nvSpPr>
        <p:spPr>
          <a:xfrm>
            <a:off x="822960" y="285750"/>
            <a:ext cx="7543800" cy="680397"/>
          </a:xfrm>
        </p:spPr>
        <p:txBody>
          <a:bodyPr>
            <a:normAutofit fontScale="90000"/>
          </a:bodyPr>
          <a:lstStyle/>
          <a:p>
            <a:r>
              <a:rPr lang="en-US" dirty="0"/>
              <a:t>Natural Questions </a:t>
            </a:r>
            <a:br>
              <a:rPr lang="en-US" dirty="0"/>
            </a:br>
            <a:r>
              <a:rPr lang="en-US" dirty="0"/>
              <a:t>(Kwiatkowski et al., 2019), </a:t>
            </a:r>
          </a:p>
        </p:txBody>
      </p:sp>
      <p:sp>
        <p:nvSpPr>
          <p:cNvPr id="3" name="Content Placeholder 2">
            <a:extLst>
              <a:ext uri="{FF2B5EF4-FFF2-40B4-BE49-F238E27FC236}">
                <a16:creationId xmlns:a16="http://schemas.microsoft.com/office/drawing/2014/main" id="{DFF3D71C-2071-799D-A5B2-005B25CC4603}"/>
              </a:ext>
            </a:extLst>
          </p:cNvPr>
          <p:cNvSpPr>
            <a:spLocks noGrp="1"/>
          </p:cNvSpPr>
          <p:nvPr>
            <p:ph idx="1"/>
          </p:nvPr>
        </p:nvSpPr>
        <p:spPr/>
        <p:txBody>
          <a:bodyPr>
            <a:normAutofit lnSpcReduction="10000"/>
          </a:bodyPr>
          <a:lstStyle/>
          <a:p>
            <a:r>
              <a:rPr lang="en-US" dirty="0"/>
              <a:t>anonymized English </a:t>
            </a:r>
            <a:r>
              <a:rPr lang="en-US" b="1" dirty="0"/>
              <a:t>queries</a:t>
            </a:r>
            <a:r>
              <a:rPr lang="en-US" dirty="0"/>
              <a:t> to the Google search engine and short and long </a:t>
            </a:r>
            <a:r>
              <a:rPr lang="en-US" b="1" dirty="0"/>
              <a:t>answers</a:t>
            </a:r>
            <a:r>
              <a:rPr lang="en-US" dirty="0"/>
              <a:t>  (hand-created from Wikipedia)</a:t>
            </a:r>
          </a:p>
          <a:p>
            <a:r>
              <a:rPr lang="en-US" dirty="0">
                <a:solidFill>
                  <a:srgbClr val="0200FF"/>
                </a:solidFill>
              </a:rPr>
              <a:t>“When are hops added to the brewing process?” </a:t>
            </a:r>
          </a:p>
          <a:p>
            <a:r>
              <a:rPr lang="en-US" b="1" dirty="0"/>
              <a:t>short answer</a:t>
            </a:r>
            <a:r>
              <a:rPr lang="en-US" i="1" dirty="0"/>
              <a:t>: </a:t>
            </a:r>
            <a:r>
              <a:rPr lang="en-US" i="1" dirty="0">
                <a:solidFill>
                  <a:srgbClr val="0200FF"/>
                </a:solidFill>
              </a:rPr>
              <a:t>the boiling process </a:t>
            </a:r>
          </a:p>
          <a:p>
            <a:r>
              <a:rPr lang="en-US" b="1" dirty="0"/>
              <a:t>long answer</a:t>
            </a:r>
            <a:r>
              <a:rPr lang="en-US" dirty="0"/>
              <a:t>: paragraph from the Wikipedia page on </a:t>
            </a:r>
            <a:r>
              <a:rPr lang="en-US" i="1" dirty="0"/>
              <a:t>Brewing</a:t>
            </a:r>
            <a:endParaRPr lang="en-US" dirty="0"/>
          </a:p>
          <a:p>
            <a:endParaRPr lang="en-US" dirty="0"/>
          </a:p>
          <a:p>
            <a:endParaRPr lang="en-US" dirty="0"/>
          </a:p>
        </p:txBody>
      </p:sp>
    </p:spTree>
    <p:extLst>
      <p:ext uri="{BB962C8B-B14F-4D97-AF65-F5344CB8AC3E}">
        <p14:creationId xmlns:p14="http://schemas.microsoft.com/office/powerpoint/2010/main" val="37275945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A472-B409-7242-4238-DD626600E024}"/>
              </a:ext>
            </a:extLst>
          </p:cNvPr>
          <p:cNvSpPr>
            <a:spLocks noGrp="1"/>
          </p:cNvSpPr>
          <p:nvPr>
            <p:ph type="title"/>
          </p:nvPr>
        </p:nvSpPr>
        <p:spPr>
          <a:xfrm>
            <a:off x="822960" y="285750"/>
            <a:ext cx="7543800" cy="680397"/>
          </a:xfrm>
        </p:spPr>
        <p:txBody>
          <a:bodyPr>
            <a:normAutofit fontScale="90000"/>
          </a:bodyPr>
          <a:lstStyle/>
          <a:p>
            <a:r>
              <a:rPr lang="en-US" dirty="0"/>
              <a:t>MS MARCO (Microsoft Machine Reading Comprehension) collection of datasets, </a:t>
            </a:r>
          </a:p>
        </p:txBody>
      </p:sp>
      <p:sp>
        <p:nvSpPr>
          <p:cNvPr id="3" name="Content Placeholder 2">
            <a:extLst>
              <a:ext uri="{FF2B5EF4-FFF2-40B4-BE49-F238E27FC236}">
                <a16:creationId xmlns:a16="http://schemas.microsoft.com/office/drawing/2014/main" id="{E3D53BDA-8179-B2E7-88C3-4A21D0AB79C7}"/>
              </a:ext>
            </a:extLst>
          </p:cNvPr>
          <p:cNvSpPr>
            <a:spLocks noGrp="1"/>
          </p:cNvSpPr>
          <p:nvPr>
            <p:ph idx="1"/>
          </p:nvPr>
        </p:nvSpPr>
        <p:spPr/>
        <p:txBody>
          <a:bodyPr/>
          <a:lstStyle/>
          <a:p>
            <a:r>
              <a:rPr lang="en-US" dirty="0"/>
              <a:t>1 million real anonymized English questions from Microsoft Bing query logs</a:t>
            </a:r>
          </a:p>
          <a:p>
            <a:r>
              <a:rPr lang="en-US" dirty="0"/>
              <a:t>human generated answer </a:t>
            </a:r>
          </a:p>
          <a:p>
            <a:r>
              <a:rPr lang="en-US" dirty="0"/>
              <a:t>9 million passages (Bajaj et al., 2016)</a:t>
            </a:r>
          </a:p>
        </p:txBody>
      </p:sp>
    </p:spTree>
    <p:extLst>
      <p:ext uri="{BB962C8B-B14F-4D97-AF65-F5344CB8AC3E}">
        <p14:creationId xmlns:p14="http://schemas.microsoft.com/office/powerpoint/2010/main" val="38667039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75FA-9530-F591-1D04-4BCB47AE5668}"/>
              </a:ext>
            </a:extLst>
          </p:cNvPr>
          <p:cNvSpPr>
            <a:spLocks noGrp="1"/>
          </p:cNvSpPr>
          <p:nvPr>
            <p:ph type="title"/>
          </p:nvPr>
        </p:nvSpPr>
        <p:spPr/>
        <p:txBody>
          <a:bodyPr/>
          <a:lstStyle/>
          <a:p>
            <a:r>
              <a:rPr lang="en-US" dirty="0"/>
              <a:t>Probing dataset: MMLU</a:t>
            </a:r>
          </a:p>
        </p:txBody>
      </p:sp>
      <p:sp>
        <p:nvSpPr>
          <p:cNvPr id="3" name="Content Placeholder 2">
            <a:extLst>
              <a:ext uri="{FF2B5EF4-FFF2-40B4-BE49-F238E27FC236}">
                <a16:creationId xmlns:a16="http://schemas.microsoft.com/office/drawing/2014/main" id="{8D770CFB-237C-EF9F-92F8-0C720B1CFFD2}"/>
              </a:ext>
            </a:extLst>
          </p:cNvPr>
          <p:cNvSpPr>
            <a:spLocks noGrp="1"/>
          </p:cNvSpPr>
          <p:nvPr>
            <p:ph idx="1"/>
          </p:nvPr>
        </p:nvSpPr>
        <p:spPr/>
        <p:txBody>
          <a:bodyPr/>
          <a:lstStyle/>
          <a:p>
            <a:r>
              <a:rPr lang="en-US" dirty="0"/>
              <a:t>15908 knowledge and reasoning questions in 57 areas including medicine, mathematics, computer science, law, etc.. </a:t>
            </a:r>
          </a:p>
          <a:p>
            <a:r>
              <a:rPr lang="en-US" dirty="0"/>
              <a:t>Sourced from exams for humans like GRE, AP </a:t>
            </a:r>
          </a:p>
          <a:p>
            <a:endParaRPr lang="en-US" dirty="0"/>
          </a:p>
        </p:txBody>
      </p:sp>
      <p:pic>
        <p:nvPicPr>
          <p:cNvPr id="4" name="Picture 3">
            <a:extLst>
              <a:ext uri="{FF2B5EF4-FFF2-40B4-BE49-F238E27FC236}">
                <a16:creationId xmlns:a16="http://schemas.microsoft.com/office/drawing/2014/main" id="{C382E360-1EB2-5514-640C-1DB94A004E0C}"/>
              </a:ext>
            </a:extLst>
          </p:cNvPr>
          <p:cNvPicPr>
            <a:picLocks noChangeAspect="1"/>
          </p:cNvPicPr>
          <p:nvPr/>
        </p:nvPicPr>
        <p:blipFill>
          <a:blip r:embed="rId2"/>
          <a:stretch>
            <a:fillRect/>
          </a:stretch>
        </p:blipFill>
        <p:spPr>
          <a:xfrm>
            <a:off x="1092650" y="3042598"/>
            <a:ext cx="7004419" cy="1949450"/>
          </a:xfrm>
          <a:prstGeom prst="rect">
            <a:avLst/>
          </a:prstGeom>
        </p:spPr>
      </p:pic>
    </p:spTree>
    <p:extLst>
      <p:ext uri="{BB962C8B-B14F-4D97-AF65-F5344CB8AC3E}">
        <p14:creationId xmlns:p14="http://schemas.microsoft.com/office/powerpoint/2010/main" val="8038172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40B5-4EB1-DE9E-3C45-724E7A69C1F3}"/>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5BD0E38-CD8A-C1A1-E386-7FBC6CB21C2E}"/>
              </a:ext>
            </a:extLst>
          </p:cNvPr>
          <p:cNvSpPr>
            <a:spLocks noGrp="1" noChangeArrowheads="1"/>
          </p:cNvSpPr>
          <p:nvPr>
            <p:ph type="title"/>
          </p:nvPr>
        </p:nvSpPr>
        <p:spPr/>
        <p:txBody>
          <a:bodyPr>
            <a:normAutofit/>
          </a:bodyPr>
          <a:lstStyle/>
          <a:p>
            <a:r>
              <a:rPr lang="en-US" sz="3300"/>
              <a:t>Information Retrieval and RAG</a:t>
            </a:r>
            <a:endParaRPr lang="en-US" sz="33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D8028FBE-B526-F904-68E7-9D439A957CB3}"/>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Question Answering datasets and evals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06805DA4-0119-1951-0344-BB31FA6A290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27347949"/>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47710</TotalTime>
  <Words>8577</Words>
  <Application>Microsoft Macintosh PowerPoint</Application>
  <PresentationFormat>On-screen Show (16:9)</PresentationFormat>
  <Paragraphs>1183</Paragraphs>
  <Slides>125</Slides>
  <Notes>102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125</vt:i4>
      </vt:variant>
    </vt:vector>
  </HeadingPairs>
  <TitlesOfParts>
    <vt:vector size="139" baseType="lpstr">
      <vt:lpstr>ＭＳ Ｐゴシック</vt:lpstr>
      <vt:lpstr>Times</vt:lpstr>
      <vt:lpstr>Arial</vt:lpstr>
      <vt:lpstr>Calibri</vt:lpstr>
      <vt:lpstr>Cambria Math</vt:lpstr>
      <vt:lpstr>Courier New</vt:lpstr>
      <vt:lpstr>Lucida Sans</vt:lpstr>
      <vt:lpstr>Lucida Sans Typewriter</vt:lpstr>
      <vt:lpstr>Menlo</vt:lpstr>
      <vt:lpstr>Raleway</vt:lpstr>
      <vt:lpstr>Tahoma</vt:lpstr>
      <vt:lpstr>Times New Roman</vt:lpstr>
      <vt:lpstr>Wingdings</vt:lpstr>
      <vt:lpstr>Retrospect</vt:lpstr>
      <vt:lpstr>Information Retrieval and RAG</vt:lpstr>
      <vt:lpstr>Information retrieval (IR)</vt:lpstr>
      <vt:lpstr>Simple factoid questions</vt:lpstr>
      <vt:lpstr>Web search</vt:lpstr>
      <vt:lpstr>Not just the web</vt:lpstr>
      <vt:lpstr>The vector space model of IR</vt:lpstr>
      <vt:lpstr>Ranked retrieval</vt:lpstr>
      <vt:lpstr>This task is called "ad hoc retrieval"</vt:lpstr>
      <vt:lpstr>Document Relevance Score</vt:lpstr>
      <vt:lpstr>Two architectures for measuring  query-doc relevance (= similarity)</vt:lpstr>
      <vt:lpstr>Information Retrieval in the LLM Age</vt:lpstr>
      <vt:lpstr>Just prompt an LLM!</vt:lpstr>
      <vt:lpstr>Information Retrieval in the LLM Age</vt:lpstr>
      <vt:lpstr>LLMs Hallucinate</vt:lpstr>
      <vt:lpstr>Can't use Proprietary Data</vt:lpstr>
      <vt:lpstr>Can't Handle Dynamic Data</vt:lpstr>
      <vt:lpstr>Solution: RAG</vt:lpstr>
      <vt:lpstr>Information Retrieval and RAG</vt:lpstr>
      <vt:lpstr>Information Retrieval and RAG</vt:lpstr>
      <vt:lpstr>The vector space model of IR</vt:lpstr>
      <vt:lpstr>Bag-of-words model</vt:lpstr>
      <vt:lpstr>Vector representation of that doc</vt:lpstr>
      <vt:lpstr>Term-document matrix</vt:lpstr>
      <vt:lpstr>Visualizing document vectors</vt:lpstr>
      <vt:lpstr>Vectors are the basis of information retrieval</vt:lpstr>
      <vt:lpstr>Vector representations of queries and documents</vt:lpstr>
      <vt:lpstr>Choose the document that is most similar to the query</vt:lpstr>
      <vt:lpstr>Why dot product for similarity</vt:lpstr>
      <vt:lpstr>Similarity methods are variants of dot product</vt:lpstr>
      <vt:lpstr>Problem with raw dot-product</vt:lpstr>
      <vt:lpstr>What we use instead to estimate word similarity: cosine</vt:lpstr>
      <vt:lpstr>Cosine as a similarity metric</vt:lpstr>
      <vt:lpstr>Cosine as a similarity metric</vt:lpstr>
      <vt:lpstr>PowerPoint Presentation</vt:lpstr>
      <vt:lpstr>Cosine example with two documents</vt:lpstr>
      <vt:lpstr>Information Retrieval and RAG</vt:lpstr>
      <vt:lpstr>Information Retrieval and RAG</vt:lpstr>
      <vt:lpstr>Raw frequency is a bad representation</vt:lpstr>
      <vt:lpstr>Two common solutions for word weighting</vt:lpstr>
      <vt:lpstr>Term frequency (tf) in the tf-idf algorithm</vt:lpstr>
      <vt:lpstr>Document frequency (df)</vt:lpstr>
      <vt:lpstr>Inverse document frequency (idf)</vt:lpstr>
      <vt:lpstr>What is a document?</vt:lpstr>
      <vt:lpstr>Final tf-idf weighted value for a word</vt:lpstr>
      <vt:lpstr>Information Retrieval and RAG</vt:lpstr>
      <vt:lpstr>Information Retrieval and RAG</vt:lpstr>
      <vt:lpstr>Cosine</vt:lpstr>
      <vt:lpstr>TF-IDF weighted cosine</vt:lpstr>
      <vt:lpstr>TF-IDF weighted cosine</vt:lpstr>
      <vt:lpstr>TF-IDF nano-example</vt:lpstr>
      <vt:lpstr>TF-IDF nano-example</vt:lpstr>
      <vt:lpstr>TF-IDF nano-example</vt:lpstr>
      <vt:lpstr>TF-IDF nano-example</vt:lpstr>
      <vt:lpstr>TF-IDF nano-example</vt:lpstr>
      <vt:lpstr>TF-IDF nano-example</vt:lpstr>
      <vt:lpstr>TF-IDF nano-example</vt:lpstr>
      <vt:lpstr>TF-IDF nano-example</vt:lpstr>
      <vt:lpstr>TF-IDF nano-example</vt:lpstr>
      <vt:lpstr>PowerPoint Presentation</vt:lpstr>
      <vt:lpstr>Final cosine</vt:lpstr>
      <vt:lpstr>Information Retrieval and RAG</vt:lpstr>
      <vt:lpstr>Information Retrieval and RAG</vt:lpstr>
      <vt:lpstr>Goal: rank documents in D by their TF-IDF-weighted  cosines with query q</vt:lpstr>
      <vt:lpstr>The Inverted Index</vt:lpstr>
      <vt:lpstr>Inverted Index</vt:lpstr>
      <vt:lpstr>Inverted Index Creation</vt:lpstr>
      <vt:lpstr>Inverted Index</vt:lpstr>
      <vt:lpstr>So far this just tells us which documents to grab </vt:lpstr>
      <vt:lpstr>PowerPoint Presentation</vt:lpstr>
      <vt:lpstr>Information Retrieval and RAG</vt:lpstr>
      <vt:lpstr>Information Retrieval and RAG</vt:lpstr>
      <vt:lpstr>Precision and Recall</vt:lpstr>
      <vt:lpstr>Precision and Recall for IR</vt:lpstr>
      <vt:lpstr>Precision for IR</vt:lpstr>
      <vt:lpstr>Recall for IR</vt:lpstr>
      <vt:lpstr>Precision and Recall aren't enough</vt:lpstr>
      <vt:lpstr>Rank-specific precision and recall</vt:lpstr>
      <vt:lpstr>Rank-specific precision and recall</vt:lpstr>
      <vt:lpstr>The precision-recall curve (for one query)</vt:lpstr>
      <vt:lpstr>Need a metric that aggregates over many queries</vt:lpstr>
      <vt:lpstr>Mean Average Precision</vt:lpstr>
      <vt:lpstr>Average Precision</vt:lpstr>
      <vt:lpstr>Mean Average Precision</vt:lpstr>
      <vt:lpstr>Information Retrieval and RAG</vt:lpstr>
      <vt:lpstr>Information Retrieval and RAG</vt:lpstr>
      <vt:lpstr>Problem with classic IR</vt:lpstr>
      <vt:lpstr>Dense retrieval</vt:lpstr>
      <vt:lpstr>Sparse versus dense vectors</vt:lpstr>
      <vt:lpstr>Dense retrieval</vt:lpstr>
      <vt:lpstr>Dense embeddings for each word</vt:lpstr>
      <vt:lpstr>Contextual embeddings</vt:lpstr>
      <vt:lpstr> Contextual word embeddings</vt:lpstr>
      <vt:lpstr>Contextual embeddings</vt:lpstr>
      <vt:lpstr>Dense vectors for each query</vt:lpstr>
      <vt:lpstr>Dense vectors for each query</vt:lpstr>
      <vt:lpstr>Simplest dense retrieval (biencoder)</vt:lpstr>
      <vt:lpstr>Making dense retrieval efficient</vt:lpstr>
      <vt:lpstr>Efficiency in dense retrieval</vt:lpstr>
      <vt:lpstr>More on dense retrieval</vt:lpstr>
      <vt:lpstr>Dense retrieval #2: Single encoder</vt:lpstr>
      <vt:lpstr>Dense retrieval #2: Single encoder</vt:lpstr>
      <vt:lpstr>In-between dense retrieval methods</vt:lpstr>
      <vt:lpstr>ColBERT</vt:lpstr>
      <vt:lpstr>ColBERT</vt:lpstr>
      <vt:lpstr>Training for dense retrieval</vt:lpstr>
      <vt:lpstr>Information Retrieval and RAG</vt:lpstr>
      <vt:lpstr>Information Retrieval and RAG</vt:lpstr>
      <vt:lpstr>IR plays a central role in modern LLMs</vt:lpstr>
      <vt:lpstr>Just prompt an LLM!</vt:lpstr>
      <vt:lpstr>But there are issues we mentioned earlier!</vt:lpstr>
      <vt:lpstr>Solution: RAG</vt:lpstr>
      <vt:lpstr>Retrieval Augmented Generation (RAG)</vt:lpstr>
      <vt:lpstr>Basic RAG</vt:lpstr>
      <vt:lpstr>PowerPoint Presentation</vt:lpstr>
      <vt:lpstr>PowerPoint Presentation</vt:lpstr>
      <vt:lpstr>Extensions: Agent-based RAG</vt:lpstr>
      <vt:lpstr>Extensions: Training</vt:lpstr>
      <vt:lpstr>Extensions: Knowledge Citations</vt:lpstr>
      <vt:lpstr>Information Retrieval and RAG</vt:lpstr>
      <vt:lpstr>Information Retrieval and RAG</vt:lpstr>
      <vt:lpstr>Two kinds of question answering datasets</vt:lpstr>
      <vt:lpstr>Natural Questions  (Kwiatkowski et al., 2019), </vt:lpstr>
      <vt:lpstr>MS MARCO (Microsoft Machine Reading Comprehension) collection of datasets, </vt:lpstr>
      <vt:lpstr>Probing dataset: MMLU</vt:lpstr>
      <vt:lpstr>Information Retrieval and RAG</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277</cp:revision>
  <cp:lastPrinted>2026-01-18T04:04:06Z</cp:lastPrinted>
  <dcterms:created xsi:type="dcterms:W3CDTF">2010-04-19T15:31:24Z</dcterms:created>
  <dcterms:modified xsi:type="dcterms:W3CDTF">2026-01-18T04:04:14Z</dcterms:modified>
</cp:coreProperties>
</file>