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5" r:id="rId2"/>
  </p:sldMasterIdLst>
  <p:notesMasterIdLst>
    <p:notesMasterId r:id="rId4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1" r:id="rId37"/>
    <p:sldId id="292" r:id="rId38"/>
    <p:sldId id="293" r:id="rId39"/>
    <p:sldId id="294" r:id="rId40"/>
  </p:sldIdLst>
  <p:sldSz cx="9144000" cy="5143500" type="screen16x9"/>
  <p:notesSz cx="6845300" cy="93964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9">
          <p15:clr>
            <a:srgbClr val="A4A3A4"/>
          </p15:clr>
        </p15:guide>
        <p15:guide id="2" pos="2156">
          <p15:clr>
            <a:srgbClr val="A4A3A4"/>
          </p15:clr>
        </p15:guide>
      </p15:notes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7" roundtripDataSignature="AMtx7miim0KRBLAoT8YMBVLhptaT4boMD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55C4CA8-A4FE-48A2-89FC-44E913D66B39}">
  <a:tblStyle styleId="{555C4CA8-A4FE-48A2-89FC-44E913D66B3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18"/>
  </p:normalViewPr>
  <p:slideViewPr>
    <p:cSldViewPr snapToGrid="0">
      <p:cViewPr varScale="1">
        <p:scale>
          <a:sx n="151" d="100"/>
          <a:sy n="151" d="100"/>
        </p:scale>
        <p:origin x="712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7" Type="http://customschemas.google.com/relationships/presentationmetadata" Target="metadata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67038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78263" y="0"/>
            <a:ext cx="2967037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926513"/>
            <a:ext cx="2967038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78263" y="8926513"/>
            <a:ext cx="2967037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:notes"/>
          <p:cNvSpPr txBox="1">
            <a:spLocks noGrp="1"/>
          </p:cNvSpPr>
          <p:nvPr>
            <p:ph type="sldNum" idx="12"/>
          </p:nvPr>
        </p:nvSpPr>
        <p:spPr>
          <a:xfrm>
            <a:off x="3878263" y="8926513"/>
            <a:ext cx="2967037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Lucida Sans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rPr>
              <a:t>1</a:t>
            </a:fld>
            <a:endParaRPr sz="1200" b="0" i="0" u="none" strike="noStrike" cap="non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41" name="Google Shape;2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2" name="Google Shape;242;p1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50" name="Google Shape;250;p2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2:notes"/>
          <p:cNvSpPr txBox="1">
            <a:spLocks noGrp="1"/>
          </p:cNvSpPr>
          <p:nvPr>
            <p:ph type="sldNum" idx="12"/>
          </p:nvPr>
        </p:nvSpPr>
        <p:spPr>
          <a:xfrm>
            <a:off x="3878263" y="8926513"/>
            <a:ext cx="2967037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5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6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7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8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9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99" name="Google Shape;299;p10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Steps: head file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Just tr head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Then sort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Then uniq –c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10:notes"/>
          <p:cNvSpPr txBox="1">
            <a:spLocks noGrp="1"/>
          </p:cNvSpPr>
          <p:nvPr>
            <p:ph type="sldNum" idx="12"/>
          </p:nvPr>
        </p:nvSpPr>
        <p:spPr>
          <a:xfrm>
            <a:off x="3878263" y="8926513"/>
            <a:ext cx="2967037" cy="4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1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2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3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4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5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6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7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b6ba516552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300" cy="352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3b6ba516552_1_0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00" cy="4227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g3b6ba516552_1_0:notes"/>
          <p:cNvSpPr txBox="1">
            <a:spLocks noGrp="1"/>
          </p:cNvSpPr>
          <p:nvPr>
            <p:ph type="sldNum" idx="12"/>
          </p:nvPr>
        </p:nvSpPr>
        <p:spPr>
          <a:xfrm>
            <a:off x="3878263" y="8926513"/>
            <a:ext cx="2967000" cy="469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8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9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0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1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22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3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24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5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6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27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28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29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3b2adee5b21_5_12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00" cy="4227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g3b2adee5b21_5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300" cy="352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b2adee5b21_3_0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00" cy="4227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g3b2adee5b21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300" cy="352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b2adee5b21_5_1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00" cy="4227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g3b2adee5b21_5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3b2adee5b21_1_8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00" cy="4227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" name="Google Shape;450;g3b2adee5b21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300" cy="352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30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31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32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33:notes"/>
          <p:cNvSpPr txBox="1">
            <a:spLocks noGrp="1"/>
          </p:cNvSpPr>
          <p:nvPr>
            <p:ph type="body" idx="1"/>
          </p:nvPr>
        </p:nvSpPr>
        <p:spPr>
          <a:xfrm>
            <a:off x="912813" y="4464050"/>
            <a:ext cx="5019675" cy="42275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051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5"/>
          <p:cNvSpPr/>
          <p:nvPr/>
        </p:nvSpPr>
        <p:spPr>
          <a:xfrm>
            <a:off x="14" y="0"/>
            <a:ext cx="3038093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9" name="Google Shape;19;p35"/>
          <p:cNvSpPr/>
          <p:nvPr/>
        </p:nvSpPr>
        <p:spPr>
          <a:xfrm>
            <a:off x="3030053" y="0"/>
            <a:ext cx="4800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0" name="Google Shape;20;p35"/>
          <p:cNvSpPr txBox="1">
            <a:spLocks noGrp="1"/>
          </p:cNvSpPr>
          <p:nvPr>
            <p:ph type="title"/>
          </p:nvPr>
        </p:nvSpPr>
        <p:spPr>
          <a:xfrm>
            <a:off x="342900" y="445769"/>
            <a:ext cx="24003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libri"/>
              <a:buNone/>
              <a:defRPr sz="2700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5"/>
          <p:cNvSpPr txBox="1">
            <a:spLocks noGrp="1"/>
          </p:cNvSpPr>
          <p:nvPr>
            <p:ph type="body" idx="1"/>
          </p:nvPr>
        </p:nvSpPr>
        <p:spPr>
          <a:xfrm>
            <a:off x="3460238" y="548640"/>
            <a:ext cx="5009393" cy="394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22" name="Google Shape;22;p35"/>
          <p:cNvSpPr txBox="1">
            <a:spLocks noGrp="1"/>
          </p:cNvSpPr>
          <p:nvPr>
            <p:ph type="body" idx="2"/>
          </p:nvPr>
        </p:nvSpPr>
        <p:spPr>
          <a:xfrm>
            <a:off x="342900" y="2194560"/>
            <a:ext cx="2400300" cy="2534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125"/>
              <a:buNone/>
              <a:defRPr sz="1125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900"/>
              <a:buNone/>
              <a:defRPr sz="900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750"/>
              <a:buNone/>
              <a:defRPr sz="750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675"/>
              <a:buNone/>
              <a:defRPr sz="675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675"/>
              <a:buNone/>
              <a:defRPr sz="675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675"/>
              <a:buNone/>
              <a:defRPr sz="675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675"/>
              <a:buNone/>
              <a:defRPr sz="675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675"/>
              <a:buNone/>
              <a:defRPr sz="675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675"/>
              <a:buNone/>
              <a:defRPr sz="675"/>
            </a:lvl9pPr>
          </a:lstStyle>
          <a:p>
            <a:endParaRPr/>
          </a:p>
        </p:txBody>
      </p:sp>
      <p:sp>
        <p:nvSpPr>
          <p:cNvPr id="23" name="Google Shape;23;p35"/>
          <p:cNvSpPr txBox="1">
            <a:spLocks noGrp="1"/>
          </p:cNvSpPr>
          <p:nvPr>
            <p:ph type="dt" idx="10"/>
          </p:nvPr>
        </p:nvSpPr>
        <p:spPr>
          <a:xfrm>
            <a:off x="349135" y="4844840"/>
            <a:ext cx="196388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5"/>
          <p:cNvSpPr txBox="1">
            <a:spLocks noGrp="1"/>
          </p:cNvSpPr>
          <p:nvPr>
            <p:ph type="ftr" idx="11"/>
          </p:nvPr>
        </p:nvSpPr>
        <p:spPr>
          <a:xfrm>
            <a:off x="3600450" y="4844840"/>
            <a:ext cx="348615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5"/>
          <p:cNvSpPr txBox="1">
            <a:spLocks noGrp="1"/>
          </p:cNvSpPr>
          <p:nvPr>
            <p:ph type="sldNum" idx="12"/>
          </p:nvPr>
        </p:nvSpPr>
        <p:spPr>
          <a:xfrm>
            <a:off x="7425345" y="4844840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6"/>
          <p:cNvSpPr txBox="1"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6"/>
          <p:cNvSpPr txBox="1">
            <a:spLocks noGrp="1"/>
          </p:cNvSpPr>
          <p:nvPr>
            <p:ph type="body" idx="1"/>
          </p:nvPr>
        </p:nvSpPr>
        <p:spPr>
          <a:xfrm>
            <a:off x="822960" y="1200150"/>
            <a:ext cx="7543801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2800"/>
              <a:buNone/>
              <a:defRPr sz="2800"/>
            </a:lvl1pPr>
            <a:lvl2pPr marL="914400" lvl="1" indent="-3810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◦"/>
              <a:defRPr sz="1600"/>
            </a:lvl4pPr>
            <a:lvl5pPr marL="2286000" lvl="4" indent="-3175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◦"/>
              <a:defRPr sz="14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29" name="Google Shape;29;p36"/>
          <p:cNvSpPr txBox="1">
            <a:spLocks noGrp="1"/>
          </p:cNvSpPr>
          <p:nvPr>
            <p:ph type="dt" idx="10"/>
          </p:nvPr>
        </p:nvSpPr>
        <p:spPr>
          <a:xfrm>
            <a:off x="822962" y="4844840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6"/>
          <p:cNvSpPr txBox="1">
            <a:spLocks noGrp="1"/>
          </p:cNvSpPr>
          <p:nvPr>
            <p:ph type="ftr" idx="11"/>
          </p:nvPr>
        </p:nvSpPr>
        <p:spPr>
          <a:xfrm>
            <a:off x="2764640" y="5029201"/>
            <a:ext cx="3617103" cy="89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6"/>
          <p:cNvSpPr txBox="1">
            <a:spLocks noGrp="1"/>
          </p:cNvSpPr>
          <p:nvPr>
            <p:ph type="sldNum" idx="12"/>
          </p:nvPr>
        </p:nvSpPr>
        <p:spPr>
          <a:xfrm>
            <a:off x="7425345" y="4844840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2"/>
          <p:cNvSpPr txBox="1">
            <a:spLocks noGrp="1"/>
          </p:cNvSpPr>
          <p:nvPr>
            <p:ph type="ctrTitle"/>
          </p:nvPr>
        </p:nvSpPr>
        <p:spPr>
          <a:xfrm>
            <a:off x="822960" y="569214"/>
            <a:ext cx="7543800" cy="267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Font typeface="Calibri"/>
              <a:buNone/>
              <a:defRPr sz="60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2"/>
          <p:cNvSpPr txBox="1">
            <a:spLocks noGrp="1"/>
          </p:cNvSpPr>
          <p:nvPr>
            <p:ph type="subTitle" idx="1"/>
          </p:nvPr>
        </p:nvSpPr>
        <p:spPr>
          <a:xfrm>
            <a:off x="825038" y="3341716"/>
            <a:ext cx="75438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  <a:defRPr sz="18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35" name="Google Shape;35;p52"/>
          <p:cNvSpPr txBox="1">
            <a:spLocks noGrp="1"/>
          </p:cNvSpPr>
          <p:nvPr>
            <p:ph type="dt" idx="10"/>
          </p:nvPr>
        </p:nvSpPr>
        <p:spPr>
          <a:xfrm>
            <a:off x="822962" y="4844840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2"/>
          <p:cNvSpPr txBox="1">
            <a:spLocks noGrp="1"/>
          </p:cNvSpPr>
          <p:nvPr>
            <p:ph type="ftr" idx="11"/>
          </p:nvPr>
        </p:nvSpPr>
        <p:spPr>
          <a:xfrm>
            <a:off x="2764640" y="4844840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2"/>
          <p:cNvSpPr txBox="1">
            <a:spLocks noGrp="1"/>
          </p:cNvSpPr>
          <p:nvPr>
            <p:ph type="sldNum" idx="12"/>
          </p:nvPr>
        </p:nvSpPr>
        <p:spPr>
          <a:xfrm>
            <a:off x="7425345" y="4844840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" name="Google Shape;38;p52"/>
          <p:cNvSpPr/>
          <p:nvPr/>
        </p:nvSpPr>
        <p:spPr>
          <a:xfrm rot="-5400000">
            <a:off x="-2549264" y="2474314"/>
            <a:ext cx="5143502" cy="1948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52"/>
          <p:cNvSpPr/>
          <p:nvPr/>
        </p:nvSpPr>
        <p:spPr>
          <a:xfrm rot="5400000" flipH="1">
            <a:off x="-2442604" y="2560132"/>
            <a:ext cx="5143502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solidFill>
          <a:schemeClr val="lt1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3"/>
          <p:cNvSpPr txBox="1">
            <a:spLocks noGrp="1"/>
          </p:cNvSpPr>
          <p:nvPr>
            <p:ph type="title"/>
          </p:nvPr>
        </p:nvSpPr>
        <p:spPr>
          <a:xfrm>
            <a:off x="822960" y="569214"/>
            <a:ext cx="7543800" cy="2674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Font typeface="Calibri"/>
              <a:buNone/>
              <a:defRPr sz="6000" b="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3"/>
          <p:cNvSpPr txBox="1">
            <a:spLocks noGrp="1"/>
          </p:cNvSpPr>
          <p:nvPr>
            <p:ph type="body" idx="1"/>
          </p:nvPr>
        </p:nvSpPr>
        <p:spPr>
          <a:xfrm>
            <a:off x="822960" y="3339846"/>
            <a:ext cx="75438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800"/>
              <a:buNone/>
              <a:defRPr sz="18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1350"/>
              <a:buNone/>
              <a:defRPr sz="135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53"/>
          <p:cNvSpPr txBox="1">
            <a:spLocks noGrp="1"/>
          </p:cNvSpPr>
          <p:nvPr>
            <p:ph type="dt" idx="10"/>
          </p:nvPr>
        </p:nvSpPr>
        <p:spPr>
          <a:xfrm>
            <a:off x="822962" y="4844840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3"/>
          <p:cNvSpPr txBox="1">
            <a:spLocks noGrp="1"/>
          </p:cNvSpPr>
          <p:nvPr>
            <p:ph type="ftr" idx="11"/>
          </p:nvPr>
        </p:nvSpPr>
        <p:spPr>
          <a:xfrm>
            <a:off x="2764640" y="4844840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3"/>
          <p:cNvSpPr txBox="1">
            <a:spLocks noGrp="1"/>
          </p:cNvSpPr>
          <p:nvPr>
            <p:ph type="sldNum" idx="12"/>
          </p:nvPr>
        </p:nvSpPr>
        <p:spPr>
          <a:xfrm>
            <a:off x="7425345" y="4844840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46" name="Google Shape;46;p53"/>
          <p:cNvCxnSpPr/>
          <p:nvPr/>
        </p:nvCxnSpPr>
        <p:spPr>
          <a:xfrm>
            <a:off x="905744" y="3257550"/>
            <a:ext cx="740664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" name="Google Shape;47;p53"/>
          <p:cNvSpPr/>
          <p:nvPr/>
        </p:nvSpPr>
        <p:spPr>
          <a:xfrm rot="-5400000">
            <a:off x="-2556759" y="2481809"/>
            <a:ext cx="5143502" cy="1798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53"/>
          <p:cNvSpPr/>
          <p:nvPr/>
        </p:nvSpPr>
        <p:spPr>
          <a:xfrm rot="5400000" flipH="1">
            <a:off x="-2472584" y="2548889"/>
            <a:ext cx="5143502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4"/>
          <p:cNvSpPr txBox="1"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4"/>
          <p:cNvSpPr txBox="1">
            <a:spLocks noGrp="1"/>
          </p:cNvSpPr>
          <p:nvPr>
            <p:ph type="body" idx="1"/>
          </p:nvPr>
        </p:nvSpPr>
        <p:spPr>
          <a:xfrm>
            <a:off x="822960" y="1384301"/>
            <a:ext cx="3703320" cy="301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52" name="Google Shape;52;p54"/>
          <p:cNvSpPr txBox="1">
            <a:spLocks noGrp="1"/>
          </p:cNvSpPr>
          <p:nvPr>
            <p:ph type="body" idx="2"/>
          </p:nvPr>
        </p:nvSpPr>
        <p:spPr>
          <a:xfrm>
            <a:off x="4663440" y="1384303"/>
            <a:ext cx="3703320" cy="3017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53" name="Google Shape;53;p54"/>
          <p:cNvSpPr txBox="1">
            <a:spLocks noGrp="1"/>
          </p:cNvSpPr>
          <p:nvPr>
            <p:ph type="dt" idx="10"/>
          </p:nvPr>
        </p:nvSpPr>
        <p:spPr>
          <a:xfrm>
            <a:off x="822962" y="4844840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54"/>
          <p:cNvSpPr txBox="1">
            <a:spLocks noGrp="1"/>
          </p:cNvSpPr>
          <p:nvPr>
            <p:ph type="ftr" idx="11"/>
          </p:nvPr>
        </p:nvSpPr>
        <p:spPr>
          <a:xfrm>
            <a:off x="2764640" y="4844840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54"/>
          <p:cNvSpPr txBox="1">
            <a:spLocks noGrp="1"/>
          </p:cNvSpPr>
          <p:nvPr>
            <p:ph type="sldNum" idx="12"/>
          </p:nvPr>
        </p:nvSpPr>
        <p:spPr>
          <a:xfrm>
            <a:off x="7425345" y="4844840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5"/>
          <p:cNvSpPr txBox="1"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55"/>
          <p:cNvSpPr txBox="1">
            <a:spLocks noGrp="1"/>
          </p:cNvSpPr>
          <p:nvPr>
            <p:ph type="body" idx="1"/>
          </p:nvPr>
        </p:nvSpPr>
        <p:spPr>
          <a:xfrm>
            <a:off x="822960" y="1384539"/>
            <a:ext cx="3703320" cy="552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500"/>
              <a:buNone/>
              <a:defRPr sz="1500" b="0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9" name="Google Shape;59;p55"/>
          <p:cNvSpPr txBox="1">
            <a:spLocks noGrp="1"/>
          </p:cNvSpPr>
          <p:nvPr>
            <p:ph type="body" idx="2"/>
          </p:nvPr>
        </p:nvSpPr>
        <p:spPr>
          <a:xfrm>
            <a:off x="822960" y="1936751"/>
            <a:ext cx="3703320" cy="2465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60" name="Google Shape;60;p55"/>
          <p:cNvSpPr txBox="1">
            <a:spLocks noGrp="1"/>
          </p:cNvSpPr>
          <p:nvPr>
            <p:ph type="body" idx="3"/>
          </p:nvPr>
        </p:nvSpPr>
        <p:spPr>
          <a:xfrm>
            <a:off x="4663440" y="1384539"/>
            <a:ext cx="3703320" cy="552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500"/>
              <a:buNone/>
              <a:defRPr sz="1500" b="0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61" name="Google Shape;61;p55"/>
          <p:cNvSpPr txBox="1">
            <a:spLocks noGrp="1"/>
          </p:cNvSpPr>
          <p:nvPr>
            <p:ph type="body" idx="4"/>
          </p:nvPr>
        </p:nvSpPr>
        <p:spPr>
          <a:xfrm>
            <a:off x="4663440" y="1936751"/>
            <a:ext cx="3703320" cy="2465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62" name="Google Shape;62;p55"/>
          <p:cNvSpPr txBox="1">
            <a:spLocks noGrp="1"/>
          </p:cNvSpPr>
          <p:nvPr>
            <p:ph type="dt" idx="10"/>
          </p:nvPr>
        </p:nvSpPr>
        <p:spPr>
          <a:xfrm>
            <a:off x="822962" y="4844840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5"/>
          <p:cNvSpPr txBox="1">
            <a:spLocks noGrp="1"/>
          </p:cNvSpPr>
          <p:nvPr>
            <p:ph type="ftr" idx="11"/>
          </p:nvPr>
        </p:nvSpPr>
        <p:spPr>
          <a:xfrm>
            <a:off x="2764640" y="4844840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5"/>
          <p:cNvSpPr txBox="1">
            <a:spLocks noGrp="1"/>
          </p:cNvSpPr>
          <p:nvPr>
            <p:ph type="sldNum" idx="12"/>
          </p:nvPr>
        </p:nvSpPr>
        <p:spPr>
          <a:xfrm>
            <a:off x="7425345" y="4844840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6"/>
          <p:cNvSpPr txBox="1">
            <a:spLocks noGrp="1"/>
          </p:cNvSpPr>
          <p:nvPr>
            <p:ph type="title"/>
          </p:nvPr>
        </p:nvSpPr>
        <p:spPr>
          <a:xfrm>
            <a:off x="822960" y="214953"/>
            <a:ext cx="7543800" cy="604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56"/>
          <p:cNvSpPr txBox="1">
            <a:spLocks noGrp="1"/>
          </p:cNvSpPr>
          <p:nvPr>
            <p:ph type="dt" idx="10"/>
          </p:nvPr>
        </p:nvSpPr>
        <p:spPr>
          <a:xfrm>
            <a:off x="822962" y="4844840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56"/>
          <p:cNvSpPr txBox="1">
            <a:spLocks noGrp="1"/>
          </p:cNvSpPr>
          <p:nvPr>
            <p:ph type="ftr" idx="11"/>
          </p:nvPr>
        </p:nvSpPr>
        <p:spPr>
          <a:xfrm>
            <a:off x="2764640" y="4844840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56"/>
          <p:cNvSpPr txBox="1">
            <a:spLocks noGrp="1"/>
          </p:cNvSpPr>
          <p:nvPr>
            <p:ph type="sldNum" idx="12"/>
          </p:nvPr>
        </p:nvSpPr>
        <p:spPr>
          <a:xfrm>
            <a:off x="7425345" y="4844840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7"/>
          <p:cNvSpPr txBox="1"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57"/>
          <p:cNvSpPr txBox="1">
            <a:spLocks noGrp="1"/>
          </p:cNvSpPr>
          <p:nvPr>
            <p:ph type="body" idx="1"/>
          </p:nvPr>
        </p:nvSpPr>
        <p:spPr>
          <a:xfrm rot="5400000">
            <a:off x="3086099" y="-878839"/>
            <a:ext cx="3017520" cy="7543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73" name="Google Shape;73;p57"/>
          <p:cNvSpPr txBox="1">
            <a:spLocks noGrp="1"/>
          </p:cNvSpPr>
          <p:nvPr>
            <p:ph type="dt" idx="10"/>
          </p:nvPr>
        </p:nvSpPr>
        <p:spPr>
          <a:xfrm>
            <a:off x="822962" y="4844840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57"/>
          <p:cNvSpPr txBox="1">
            <a:spLocks noGrp="1"/>
          </p:cNvSpPr>
          <p:nvPr>
            <p:ph type="ftr" idx="11"/>
          </p:nvPr>
        </p:nvSpPr>
        <p:spPr>
          <a:xfrm>
            <a:off x="2764640" y="4844840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57"/>
          <p:cNvSpPr txBox="1">
            <a:spLocks noGrp="1"/>
          </p:cNvSpPr>
          <p:nvPr>
            <p:ph type="sldNum" idx="12"/>
          </p:nvPr>
        </p:nvSpPr>
        <p:spPr>
          <a:xfrm>
            <a:off x="7425345" y="4844840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Slide">
  <p:cSld name="1_Title Slide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8"/>
          <p:cNvSpPr txBox="1">
            <a:spLocks noGrp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Calibri"/>
              <a:buNone/>
              <a:defRPr sz="24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8"/>
          <p:cNvSpPr txBox="1">
            <a:spLocks noGrp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SzPts val="1500"/>
              <a:buFont typeface="Times"/>
              <a:buNone/>
              <a:defRPr/>
            </a:lvl1pPr>
            <a:lvl2pPr lvl="1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1800"/>
              <a:buChar char="◦"/>
              <a:defRPr/>
            </a:lvl2pPr>
            <a:lvl3pPr lvl="2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3pPr>
            <a:lvl4pPr lvl="3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4pPr>
            <a:lvl5pPr lvl="4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5pPr>
            <a:lvl6pPr lvl="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6pPr>
            <a:lvl7pPr lvl="6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7pPr>
            <a:lvl8pPr lvl="7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lvl="8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79" name="Google Shape;79;p58"/>
          <p:cNvSpPr txBox="1">
            <a:spLocks noGrp="1"/>
          </p:cNvSpPr>
          <p:nvPr>
            <p:ph type="dt" idx="10"/>
          </p:nvPr>
        </p:nvSpPr>
        <p:spPr>
          <a:xfrm>
            <a:off x="7239000" y="4705350"/>
            <a:ext cx="1219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58"/>
          <p:cNvSpPr txBox="1">
            <a:spLocks noGrp="1"/>
          </p:cNvSpPr>
          <p:nvPr>
            <p:ph type="ftr" idx="11"/>
          </p:nvPr>
        </p:nvSpPr>
        <p:spPr>
          <a:xfrm>
            <a:off x="5334000" y="470535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58"/>
          <p:cNvSpPr txBox="1">
            <a:spLocks noGrp="1"/>
          </p:cNvSpPr>
          <p:nvPr>
            <p:ph type="sldNum" idx="12"/>
          </p:nvPr>
        </p:nvSpPr>
        <p:spPr>
          <a:xfrm>
            <a:off x="4572000" y="4705350"/>
            <a:ext cx="765174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chemeClr val="lt2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chemeClr val="lt2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chemeClr val="lt2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chemeClr val="lt2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chemeClr val="lt2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chemeClr val="lt2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chemeClr val="lt2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chemeClr val="lt2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chemeClr val="lt2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mparison">
  <p:cSld name="1_Comparison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9"/>
          <p:cNvSpPr txBox="1"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4" name="Google Shape;84;p59"/>
          <p:cNvSpPr txBox="1">
            <a:spLocks noGrp="1"/>
          </p:cNvSpPr>
          <p:nvPr>
            <p:ph type="body" idx="2"/>
          </p:nvPr>
        </p:nvSpPr>
        <p:spPr>
          <a:xfrm>
            <a:off x="304800" y="1733550"/>
            <a:ext cx="4040188" cy="29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2400"/>
              <a:buChar char=" 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2000"/>
              <a:buChar char="◦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◦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◦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◦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600"/>
              <a:buChar char="◦"/>
              <a:defRPr sz="1600"/>
            </a:lvl9pPr>
          </a:lstStyle>
          <a:p>
            <a:endParaRPr/>
          </a:p>
        </p:txBody>
      </p:sp>
      <p:sp>
        <p:nvSpPr>
          <p:cNvPr id="85" name="Google Shape;85;p59"/>
          <p:cNvSpPr txBox="1">
            <a:spLocks noGrp="1"/>
          </p:cNvSpPr>
          <p:nvPr>
            <p:ph type="body" idx="3"/>
          </p:nvPr>
        </p:nvSpPr>
        <p:spPr>
          <a:xfrm>
            <a:off x="4492626" y="1253728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59"/>
          <p:cNvSpPr txBox="1">
            <a:spLocks noGrp="1"/>
          </p:cNvSpPr>
          <p:nvPr>
            <p:ph type="body" idx="4"/>
          </p:nvPr>
        </p:nvSpPr>
        <p:spPr>
          <a:xfrm>
            <a:off x="4492626" y="1733550"/>
            <a:ext cx="4041775" cy="29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2400"/>
              <a:buChar char=" 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2000"/>
              <a:buChar char="◦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◦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◦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◦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600"/>
              <a:buChar char="◦"/>
              <a:defRPr sz="1600"/>
            </a:lvl9pPr>
          </a:lstStyle>
          <a:p>
            <a:endParaRPr/>
          </a:p>
        </p:txBody>
      </p:sp>
      <p:sp>
        <p:nvSpPr>
          <p:cNvPr id="87" name="Google Shape;87;p59"/>
          <p:cNvSpPr txBox="1">
            <a:spLocks noGrp="1"/>
          </p:cNvSpPr>
          <p:nvPr>
            <p:ph type="dt" idx="10"/>
          </p:nvPr>
        </p:nvSpPr>
        <p:spPr>
          <a:xfrm>
            <a:off x="6248400" y="4705350"/>
            <a:ext cx="1981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59"/>
          <p:cNvSpPr txBox="1">
            <a:spLocks noGrp="1"/>
          </p:cNvSpPr>
          <p:nvPr>
            <p:ph type="ftr" idx="11"/>
          </p:nvPr>
        </p:nvSpPr>
        <p:spPr>
          <a:xfrm>
            <a:off x="2819400" y="470535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59"/>
          <p:cNvSpPr txBox="1">
            <a:spLocks noGrp="1"/>
          </p:cNvSpPr>
          <p:nvPr>
            <p:ph type="sldNum" idx="12"/>
          </p:nvPr>
        </p:nvSpPr>
        <p:spPr>
          <a:xfrm>
            <a:off x="7425345" y="4844840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0" name="Google Shape;90;p59"/>
          <p:cNvSpPr/>
          <p:nvPr/>
        </p:nvSpPr>
        <p:spPr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 cap="flat" cmpd="sng">
            <a:solidFill>
              <a:srgbClr val="A4001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A5002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91" name="Google Shape;91;p59"/>
          <p:cNvSpPr txBox="1"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over Text">
  <p:cSld name="Title and Content over 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0"/>
          <p:cNvSpPr txBox="1">
            <a:spLocks noGrp="1"/>
          </p:cNvSpPr>
          <p:nvPr>
            <p:ph type="body" idx="1"/>
          </p:nvPr>
        </p:nvSpPr>
        <p:spPr>
          <a:xfrm>
            <a:off x="304800" y="1314450"/>
            <a:ext cx="7772400" cy="162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94" name="Google Shape;94;p60"/>
          <p:cNvSpPr txBox="1">
            <a:spLocks noGrp="1"/>
          </p:cNvSpPr>
          <p:nvPr>
            <p:ph type="body" idx="2"/>
          </p:nvPr>
        </p:nvSpPr>
        <p:spPr>
          <a:xfrm>
            <a:off x="304800" y="3057525"/>
            <a:ext cx="7772400" cy="162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95" name="Google Shape;95;p60"/>
          <p:cNvSpPr txBox="1">
            <a:spLocks noGrp="1"/>
          </p:cNvSpPr>
          <p:nvPr>
            <p:ph type="dt" idx="10"/>
          </p:nvPr>
        </p:nvSpPr>
        <p:spPr>
          <a:xfrm>
            <a:off x="822962" y="4844840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60"/>
          <p:cNvSpPr txBox="1">
            <a:spLocks noGrp="1"/>
          </p:cNvSpPr>
          <p:nvPr>
            <p:ph type="ftr" idx="11"/>
          </p:nvPr>
        </p:nvSpPr>
        <p:spPr>
          <a:xfrm>
            <a:off x="2764640" y="4844840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60"/>
          <p:cNvSpPr txBox="1">
            <a:spLocks noGrp="1"/>
          </p:cNvSpPr>
          <p:nvPr>
            <p:ph type="sldNum" idx="12"/>
          </p:nvPr>
        </p:nvSpPr>
        <p:spPr>
          <a:xfrm>
            <a:off x="7425345" y="4844840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8" name="Google Shape;98;p60"/>
          <p:cNvSpPr/>
          <p:nvPr/>
        </p:nvSpPr>
        <p:spPr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 cap="flat" cmpd="sng">
            <a:solidFill>
              <a:srgbClr val="A4001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A5002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99" name="Google Shape;99;p60"/>
          <p:cNvSpPr txBox="1"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61"/>
          <p:cNvSpPr txBox="1">
            <a:spLocks noGrp="1"/>
          </p:cNvSpPr>
          <p:nvPr>
            <p:ph type="dt" idx="10"/>
          </p:nvPr>
        </p:nvSpPr>
        <p:spPr>
          <a:xfrm>
            <a:off x="822962" y="4844840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61"/>
          <p:cNvSpPr txBox="1">
            <a:spLocks noGrp="1"/>
          </p:cNvSpPr>
          <p:nvPr>
            <p:ph type="ftr" idx="11"/>
          </p:nvPr>
        </p:nvSpPr>
        <p:spPr>
          <a:xfrm>
            <a:off x="2764640" y="4844840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61"/>
          <p:cNvSpPr txBox="1">
            <a:spLocks noGrp="1"/>
          </p:cNvSpPr>
          <p:nvPr>
            <p:ph type="sldNum" idx="12"/>
          </p:nvPr>
        </p:nvSpPr>
        <p:spPr>
          <a:xfrm>
            <a:off x="7425345" y="4844840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mparison">
  <p:cSld name="2_Comparison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2"/>
          <p:cNvSpPr txBox="1"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6" name="Google Shape;106;p62"/>
          <p:cNvSpPr txBox="1">
            <a:spLocks noGrp="1"/>
          </p:cNvSpPr>
          <p:nvPr>
            <p:ph type="body" idx="2"/>
          </p:nvPr>
        </p:nvSpPr>
        <p:spPr>
          <a:xfrm>
            <a:off x="304800" y="1733550"/>
            <a:ext cx="4040188" cy="29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2400"/>
              <a:buChar char=" 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2000"/>
              <a:buChar char="◦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◦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◦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◦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600"/>
              <a:buChar char="◦"/>
              <a:defRPr sz="1600"/>
            </a:lvl9pPr>
          </a:lstStyle>
          <a:p>
            <a:endParaRPr/>
          </a:p>
        </p:txBody>
      </p:sp>
      <p:sp>
        <p:nvSpPr>
          <p:cNvPr id="107" name="Google Shape;107;p62"/>
          <p:cNvSpPr txBox="1">
            <a:spLocks noGrp="1"/>
          </p:cNvSpPr>
          <p:nvPr>
            <p:ph type="body" idx="3"/>
          </p:nvPr>
        </p:nvSpPr>
        <p:spPr>
          <a:xfrm>
            <a:off x="4492626" y="1253728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8" name="Google Shape;108;p62"/>
          <p:cNvSpPr txBox="1">
            <a:spLocks noGrp="1"/>
          </p:cNvSpPr>
          <p:nvPr>
            <p:ph type="body" idx="4"/>
          </p:nvPr>
        </p:nvSpPr>
        <p:spPr>
          <a:xfrm>
            <a:off x="4492626" y="1733550"/>
            <a:ext cx="4041775" cy="29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2400"/>
              <a:buChar char=" 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2000"/>
              <a:buChar char="◦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◦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◦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◦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600"/>
              <a:buChar char="◦"/>
              <a:defRPr sz="1600"/>
            </a:lvl9pPr>
          </a:lstStyle>
          <a:p>
            <a:endParaRPr/>
          </a:p>
        </p:txBody>
      </p:sp>
      <p:sp>
        <p:nvSpPr>
          <p:cNvPr id="109" name="Google Shape;109;p62"/>
          <p:cNvSpPr txBox="1">
            <a:spLocks noGrp="1"/>
          </p:cNvSpPr>
          <p:nvPr>
            <p:ph type="dt" idx="10"/>
          </p:nvPr>
        </p:nvSpPr>
        <p:spPr>
          <a:xfrm>
            <a:off x="6248400" y="4705350"/>
            <a:ext cx="1981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62"/>
          <p:cNvSpPr txBox="1">
            <a:spLocks noGrp="1"/>
          </p:cNvSpPr>
          <p:nvPr>
            <p:ph type="ftr" idx="11"/>
          </p:nvPr>
        </p:nvSpPr>
        <p:spPr>
          <a:xfrm>
            <a:off x="2819400" y="470535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62"/>
          <p:cNvSpPr txBox="1">
            <a:spLocks noGrp="1"/>
          </p:cNvSpPr>
          <p:nvPr>
            <p:ph type="sldNum" idx="12"/>
          </p:nvPr>
        </p:nvSpPr>
        <p:spPr>
          <a:xfrm>
            <a:off x="7425345" y="4844840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2" name="Google Shape;112;p62"/>
          <p:cNvSpPr/>
          <p:nvPr/>
        </p:nvSpPr>
        <p:spPr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 cap="flat" cmpd="sng">
            <a:solidFill>
              <a:srgbClr val="A4001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A5002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13" name="Google Shape;113;p62"/>
          <p:cNvSpPr txBox="1"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 over Text">
  <p:cSld name="1_Title and Content over Text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3"/>
          <p:cNvSpPr txBox="1">
            <a:spLocks noGrp="1"/>
          </p:cNvSpPr>
          <p:nvPr>
            <p:ph type="body" idx="1"/>
          </p:nvPr>
        </p:nvSpPr>
        <p:spPr>
          <a:xfrm>
            <a:off x="304800" y="1314450"/>
            <a:ext cx="7772400" cy="162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16" name="Google Shape;116;p63"/>
          <p:cNvSpPr txBox="1">
            <a:spLocks noGrp="1"/>
          </p:cNvSpPr>
          <p:nvPr>
            <p:ph type="body" idx="2"/>
          </p:nvPr>
        </p:nvSpPr>
        <p:spPr>
          <a:xfrm>
            <a:off x="304800" y="3057525"/>
            <a:ext cx="7772400" cy="162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17" name="Google Shape;117;p63"/>
          <p:cNvSpPr txBox="1">
            <a:spLocks noGrp="1"/>
          </p:cNvSpPr>
          <p:nvPr>
            <p:ph type="dt" idx="10"/>
          </p:nvPr>
        </p:nvSpPr>
        <p:spPr>
          <a:xfrm>
            <a:off x="822962" y="4844840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63"/>
          <p:cNvSpPr txBox="1">
            <a:spLocks noGrp="1"/>
          </p:cNvSpPr>
          <p:nvPr>
            <p:ph type="ftr" idx="11"/>
          </p:nvPr>
        </p:nvSpPr>
        <p:spPr>
          <a:xfrm>
            <a:off x="2764640" y="4844840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63"/>
          <p:cNvSpPr txBox="1">
            <a:spLocks noGrp="1"/>
          </p:cNvSpPr>
          <p:nvPr>
            <p:ph type="sldNum" idx="12"/>
          </p:nvPr>
        </p:nvSpPr>
        <p:spPr>
          <a:xfrm>
            <a:off x="7425345" y="4844840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0" name="Google Shape;120;p63"/>
          <p:cNvSpPr/>
          <p:nvPr/>
        </p:nvSpPr>
        <p:spPr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 cap="flat" cmpd="sng">
            <a:solidFill>
              <a:srgbClr val="A4001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A5002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21" name="Google Shape;121;p63"/>
          <p:cNvSpPr txBox="1"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mparison">
  <p:cSld name="3_Comparison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4"/>
          <p:cNvSpPr txBox="1"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4" name="Google Shape;124;p64"/>
          <p:cNvSpPr txBox="1">
            <a:spLocks noGrp="1"/>
          </p:cNvSpPr>
          <p:nvPr>
            <p:ph type="body" idx="2"/>
          </p:nvPr>
        </p:nvSpPr>
        <p:spPr>
          <a:xfrm>
            <a:off x="304800" y="1733550"/>
            <a:ext cx="4040188" cy="29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2400"/>
              <a:buChar char=" 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2000"/>
              <a:buChar char="◦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◦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◦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◦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600"/>
              <a:buChar char="◦"/>
              <a:defRPr sz="1600"/>
            </a:lvl9pPr>
          </a:lstStyle>
          <a:p>
            <a:endParaRPr/>
          </a:p>
        </p:txBody>
      </p:sp>
      <p:sp>
        <p:nvSpPr>
          <p:cNvPr id="125" name="Google Shape;125;p64"/>
          <p:cNvSpPr txBox="1">
            <a:spLocks noGrp="1"/>
          </p:cNvSpPr>
          <p:nvPr>
            <p:ph type="body" idx="3"/>
          </p:nvPr>
        </p:nvSpPr>
        <p:spPr>
          <a:xfrm>
            <a:off x="4492626" y="1253728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6" name="Google Shape;126;p64"/>
          <p:cNvSpPr txBox="1">
            <a:spLocks noGrp="1"/>
          </p:cNvSpPr>
          <p:nvPr>
            <p:ph type="body" idx="4"/>
          </p:nvPr>
        </p:nvSpPr>
        <p:spPr>
          <a:xfrm>
            <a:off x="4492626" y="1733550"/>
            <a:ext cx="4041775" cy="29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2400"/>
              <a:buChar char=" 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2000"/>
              <a:buChar char="◦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◦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◦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◦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600"/>
              <a:buChar char="◦"/>
              <a:defRPr sz="1600"/>
            </a:lvl9pPr>
          </a:lstStyle>
          <a:p>
            <a:endParaRPr/>
          </a:p>
        </p:txBody>
      </p:sp>
      <p:sp>
        <p:nvSpPr>
          <p:cNvPr id="127" name="Google Shape;127;p64"/>
          <p:cNvSpPr txBox="1">
            <a:spLocks noGrp="1"/>
          </p:cNvSpPr>
          <p:nvPr>
            <p:ph type="dt" idx="10"/>
          </p:nvPr>
        </p:nvSpPr>
        <p:spPr>
          <a:xfrm>
            <a:off x="6248400" y="4705350"/>
            <a:ext cx="1981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64"/>
          <p:cNvSpPr txBox="1">
            <a:spLocks noGrp="1"/>
          </p:cNvSpPr>
          <p:nvPr>
            <p:ph type="ftr" idx="11"/>
          </p:nvPr>
        </p:nvSpPr>
        <p:spPr>
          <a:xfrm>
            <a:off x="2819400" y="470535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64"/>
          <p:cNvSpPr txBox="1">
            <a:spLocks noGrp="1"/>
          </p:cNvSpPr>
          <p:nvPr>
            <p:ph type="sldNum" idx="12"/>
          </p:nvPr>
        </p:nvSpPr>
        <p:spPr>
          <a:xfrm>
            <a:off x="7425345" y="4844840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0" name="Google Shape;130;p64"/>
          <p:cNvSpPr/>
          <p:nvPr/>
        </p:nvSpPr>
        <p:spPr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 cap="flat" cmpd="sng">
            <a:solidFill>
              <a:srgbClr val="A4001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A5002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31" name="Google Shape;131;p64"/>
          <p:cNvSpPr txBox="1"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 over Text">
  <p:cSld name="2_Title and Content over Text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5"/>
          <p:cNvSpPr txBox="1">
            <a:spLocks noGrp="1"/>
          </p:cNvSpPr>
          <p:nvPr>
            <p:ph type="body" idx="1"/>
          </p:nvPr>
        </p:nvSpPr>
        <p:spPr>
          <a:xfrm>
            <a:off x="304800" y="1314450"/>
            <a:ext cx="7772400" cy="162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34" name="Google Shape;134;p65"/>
          <p:cNvSpPr txBox="1">
            <a:spLocks noGrp="1"/>
          </p:cNvSpPr>
          <p:nvPr>
            <p:ph type="body" idx="2"/>
          </p:nvPr>
        </p:nvSpPr>
        <p:spPr>
          <a:xfrm>
            <a:off x="304800" y="3057525"/>
            <a:ext cx="7772400" cy="162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35" name="Google Shape;135;p65"/>
          <p:cNvSpPr txBox="1">
            <a:spLocks noGrp="1"/>
          </p:cNvSpPr>
          <p:nvPr>
            <p:ph type="dt" idx="10"/>
          </p:nvPr>
        </p:nvSpPr>
        <p:spPr>
          <a:xfrm>
            <a:off x="822962" y="4844840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65"/>
          <p:cNvSpPr txBox="1">
            <a:spLocks noGrp="1"/>
          </p:cNvSpPr>
          <p:nvPr>
            <p:ph type="ftr" idx="11"/>
          </p:nvPr>
        </p:nvSpPr>
        <p:spPr>
          <a:xfrm>
            <a:off x="2764640" y="4844840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65"/>
          <p:cNvSpPr txBox="1">
            <a:spLocks noGrp="1"/>
          </p:cNvSpPr>
          <p:nvPr>
            <p:ph type="sldNum" idx="12"/>
          </p:nvPr>
        </p:nvSpPr>
        <p:spPr>
          <a:xfrm>
            <a:off x="7425345" y="4844840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 sz="788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8" name="Google Shape;138;p65"/>
          <p:cNvSpPr/>
          <p:nvPr/>
        </p:nvSpPr>
        <p:spPr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 cap="flat" cmpd="sng">
            <a:solidFill>
              <a:srgbClr val="A4001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A5002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39" name="Google Shape;139;p65"/>
          <p:cNvSpPr txBox="1"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8"/>
          <p:cNvSpPr txBox="1">
            <a:spLocks noGrp="1"/>
          </p:cNvSpPr>
          <p:nvPr>
            <p:ph type="title"/>
          </p:nvPr>
        </p:nvSpPr>
        <p:spPr>
          <a:xfrm>
            <a:off x="304800" y="381000"/>
            <a:ext cx="85344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38"/>
          <p:cNvSpPr txBox="1">
            <a:spLocks noGrp="1"/>
          </p:cNvSpPr>
          <p:nvPr>
            <p:ph type="body" idx="1"/>
          </p:nvPr>
        </p:nvSpPr>
        <p:spPr>
          <a:xfrm>
            <a:off x="304800" y="1352550"/>
            <a:ext cx="8534400" cy="333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38"/>
          <p:cNvSpPr txBox="1">
            <a:spLocks noGrp="1"/>
          </p:cNvSpPr>
          <p:nvPr>
            <p:ph type="dt" idx="10"/>
          </p:nvPr>
        </p:nvSpPr>
        <p:spPr>
          <a:xfrm>
            <a:off x="6858000" y="4705350"/>
            <a:ext cx="1981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8"/>
          <p:cNvSpPr txBox="1">
            <a:spLocks noGrp="1"/>
          </p:cNvSpPr>
          <p:nvPr>
            <p:ph type="ftr" idx="11"/>
          </p:nvPr>
        </p:nvSpPr>
        <p:spPr>
          <a:xfrm>
            <a:off x="3048000" y="470535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38"/>
          <p:cNvSpPr txBox="1">
            <a:spLocks noGrp="1"/>
          </p:cNvSpPr>
          <p:nvPr>
            <p:ph type="sldNum" idx="12"/>
          </p:nvPr>
        </p:nvSpPr>
        <p:spPr>
          <a:xfrm>
            <a:off x="304800" y="4705350"/>
            <a:ext cx="1981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3" name="Google Shape;153;p38"/>
          <p:cNvSpPr/>
          <p:nvPr/>
        </p:nvSpPr>
        <p:spPr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 cap="flat" cmpd="sng">
            <a:solidFill>
              <a:srgbClr val="A4001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A5002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9"/>
          <p:cNvSpPr txBox="1">
            <a:spLocks noGrp="1"/>
          </p:cNvSpPr>
          <p:nvPr>
            <p:ph type="title"/>
          </p:nvPr>
        </p:nvSpPr>
        <p:spPr>
          <a:xfrm>
            <a:off x="304800" y="381000"/>
            <a:ext cx="85344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39"/>
          <p:cNvSpPr txBox="1">
            <a:spLocks noGrp="1"/>
          </p:cNvSpPr>
          <p:nvPr>
            <p:ph type="body" idx="1"/>
          </p:nvPr>
        </p:nvSpPr>
        <p:spPr>
          <a:xfrm>
            <a:off x="304800" y="1314450"/>
            <a:ext cx="38100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57" name="Google Shape;157;p39"/>
          <p:cNvSpPr txBox="1">
            <a:spLocks noGrp="1"/>
          </p:cNvSpPr>
          <p:nvPr>
            <p:ph type="body" idx="2"/>
          </p:nvPr>
        </p:nvSpPr>
        <p:spPr>
          <a:xfrm>
            <a:off x="4267200" y="1314450"/>
            <a:ext cx="38100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58" name="Google Shape;158;p39"/>
          <p:cNvSpPr txBox="1">
            <a:spLocks noGrp="1"/>
          </p:cNvSpPr>
          <p:nvPr>
            <p:ph type="dt" idx="10"/>
          </p:nvPr>
        </p:nvSpPr>
        <p:spPr>
          <a:xfrm>
            <a:off x="6096000" y="4705350"/>
            <a:ext cx="1981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39"/>
          <p:cNvSpPr txBox="1">
            <a:spLocks noGrp="1"/>
          </p:cNvSpPr>
          <p:nvPr>
            <p:ph type="ftr" idx="11"/>
          </p:nvPr>
        </p:nvSpPr>
        <p:spPr>
          <a:xfrm>
            <a:off x="26670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39"/>
          <p:cNvSpPr txBox="1">
            <a:spLocks noGrp="1"/>
          </p:cNvSpPr>
          <p:nvPr>
            <p:ph type="sldNum" idx="12"/>
          </p:nvPr>
        </p:nvSpPr>
        <p:spPr>
          <a:xfrm>
            <a:off x="304800" y="4705350"/>
            <a:ext cx="1981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1" name="Google Shape;161;p39"/>
          <p:cNvSpPr/>
          <p:nvPr/>
        </p:nvSpPr>
        <p:spPr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 cap="flat" cmpd="sng">
            <a:solidFill>
              <a:srgbClr val="A4001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A5002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0"/>
          <p:cNvSpPr txBox="1">
            <a:spLocks noGrp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40"/>
          <p:cNvSpPr txBox="1">
            <a:spLocks noGrp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900"/>
              </a:spcBef>
              <a:spcAft>
                <a:spcPts val="0"/>
              </a:spcAft>
              <a:buSzPts val="2400"/>
              <a:buFont typeface="Times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5" name="Google Shape;165;p40"/>
          <p:cNvSpPr txBox="1">
            <a:spLocks noGrp="1"/>
          </p:cNvSpPr>
          <p:nvPr>
            <p:ph type="dt" idx="10"/>
          </p:nvPr>
        </p:nvSpPr>
        <p:spPr>
          <a:xfrm>
            <a:off x="7239000" y="4705350"/>
            <a:ext cx="1219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40"/>
          <p:cNvSpPr txBox="1">
            <a:spLocks noGrp="1"/>
          </p:cNvSpPr>
          <p:nvPr>
            <p:ph type="ftr" idx="11"/>
          </p:nvPr>
        </p:nvSpPr>
        <p:spPr>
          <a:xfrm>
            <a:off x="5334000" y="470535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67" name="Google Shape;167;p40" descr="wordcloud2.jpg"/>
          <p:cNvPicPr preferRelativeResize="0"/>
          <p:nvPr/>
        </p:nvPicPr>
        <p:blipFill rotWithShape="1">
          <a:blip r:embed="rId2">
            <a:alphaModFix/>
          </a:blip>
          <a:srcRect l="19740" t="8415" r="20308" b="8152"/>
          <a:stretch/>
        </p:blipFill>
        <p:spPr>
          <a:xfrm>
            <a:off x="781451" y="165818"/>
            <a:ext cx="2647549" cy="4768132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40"/>
          <p:cNvSpPr txBox="1">
            <a:spLocks noGrp="1"/>
          </p:cNvSpPr>
          <p:nvPr>
            <p:ph type="sldNum" idx="12"/>
          </p:nvPr>
        </p:nvSpPr>
        <p:spPr>
          <a:xfrm>
            <a:off x="4572000" y="4705350"/>
            <a:ext cx="765174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1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41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72" name="Google Shape;172;p41"/>
          <p:cNvSpPr txBox="1">
            <a:spLocks noGrp="1"/>
          </p:cNvSpPr>
          <p:nvPr>
            <p:ph type="dt" idx="10"/>
          </p:nvPr>
        </p:nvSpPr>
        <p:spPr>
          <a:xfrm>
            <a:off x="6096000" y="4705350"/>
            <a:ext cx="1981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41"/>
          <p:cNvSpPr txBox="1">
            <a:spLocks noGrp="1"/>
          </p:cNvSpPr>
          <p:nvPr>
            <p:ph type="ftr" idx="11"/>
          </p:nvPr>
        </p:nvSpPr>
        <p:spPr>
          <a:xfrm>
            <a:off x="2743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41"/>
          <p:cNvSpPr txBox="1">
            <a:spLocks noGrp="1"/>
          </p:cNvSpPr>
          <p:nvPr>
            <p:ph type="sldNum" idx="12"/>
          </p:nvPr>
        </p:nvSpPr>
        <p:spPr>
          <a:xfrm>
            <a:off x="304800" y="4705350"/>
            <a:ext cx="1981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2"/>
          <p:cNvSpPr txBox="1"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77" name="Google Shape;177;p42"/>
          <p:cNvSpPr txBox="1">
            <a:spLocks noGrp="1"/>
          </p:cNvSpPr>
          <p:nvPr>
            <p:ph type="body" idx="2"/>
          </p:nvPr>
        </p:nvSpPr>
        <p:spPr>
          <a:xfrm>
            <a:off x="304800" y="1733550"/>
            <a:ext cx="4040188" cy="29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78" name="Google Shape;178;p42"/>
          <p:cNvSpPr txBox="1">
            <a:spLocks noGrp="1"/>
          </p:cNvSpPr>
          <p:nvPr>
            <p:ph type="body" idx="3"/>
          </p:nvPr>
        </p:nvSpPr>
        <p:spPr>
          <a:xfrm>
            <a:off x="4492626" y="1253728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79" name="Google Shape;179;p42"/>
          <p:cNvSpPr txBox="1">
            <a:spLocks noGrp="1"/>
          </p:cNvSpPr>
          <p:nvPr>
            <p:ph type="body" idx="4"/>
          </p:nvPr>
        </p:nvSpPr>
        <p:spPr>
          <a:xfrm>
            <a:off x="4492626" y="1733550"/>
            <a:ext cx="4041775" cy="29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80" name="Google Shape;180;p42"/>
          <p:cNvSpPr txBox="1">
            <a:spLocks noGrp="1"/>
          </p:cNvSpPr>
          <p:nvPr>
            <p:ph type="dt" idx="10"/>
          </p:nvPr>
        </p:nvSpPr>
        <p:spPr>
          <a:xfrm>
            <a:off x="6248400" y="4705350"/>
            <a:ext cx="1981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42"/>
          <p:cNvSpPr txBox="1">
            <a:spLocks noGrp="1"/>
          </p:cNvSpPr>
          <p:nvPr>
            <p:ph type="ftr" idx="11"/>
          </p:nvPr>
        </p:nvSpPr>
        <p:spPr>
          <a:xfrm>
            <a:off x="2819400" y="470535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42"/>
          <p:cNvSpPr txBox="1">
            <a:spLocks noGrp="1"/>
          </p:cNvSpPr>
          <p:nvPr>
            <p:ph type="sldNum" idx="12"/>
          </p:nvPr>
        </p:nvSpPr>
        <p:spPr>
          <a:xfrm>
            <a:off x="304800" y="4705350"/>
            <a:ext cx="1981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3" name="Google Shape;183;p42"/>
          <p:cNvSpPr/>
          <p:nvPr/>
        </p:nvSpPr>
        <p:spPr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 cap="flat" cmpd="sng">
            <a:solidFill>
              <a:srgbClr val="A4001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A5002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84" name="Google Shape;184;p42"/>
          <p:cNvSpPr txBox="1"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3"/>
          <p:cNvSpPr txBox="1">
            <a:spLocks noGrp="1"/>
          </p:cNvSpPr>
          <p:nvPr>
            <p:ph type="title"/>
          </p:nvPr>
        </p:nvSpPr>
        <p:spPr>
          <a:xfrm>
            <a:off x="304800" y="381000"/>
            <a:ext cx="85344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43"/>
          <p:cNvSpPr txBox="1">
            <a:spLocks noGrp="1"/>
          </p:cNvSpPr>
          <p:nvPr>
            <p:ph type="dt" idx="10"/>
          </p:nvPr>
        </p:nvSpPr>
        <p:spPr>
          <a:xfrm>
            <a:off x="6096000" y="4705350"/>
            <a:ext cx="1981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43"/>
          <p:cNvSpPr txBox="1">
            <a:spLocks noGrp="1"/>
          </p:cNvSpPr>
          <p:nvPr>
            <p:ph type="ftr" idx="11"/>
          </p:nvPr>
        </p:nvSpPr>
        <p:spPr>
          <a:xfrm>
            <a:off x="2743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43"/>
          <p:cNvSpPr txBox="1">
            <a:spLocks noGrp="1"/>
          </p:cNvSpPr>
          <p:nvPr>
            <p:ph type="sldNum" idx="12"/>
          </p:nvPr>
        </p:nvSpPr>
        <p:spPr>
          <a:xfrm>
            <a:off x="304800" y="4705350"/>
            <a:ext cx="1981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0" name="Google Shape;190;p43"/>
          <p:cNvSpPr/>
          <p:nvPr/>
        </p:nvSpPr>
        <p:spPr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 cap="flat" cmpd="sng">
            <a:solidFill>
              <a:srgbClr val="A4001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A5002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4"/>
          <p:cNvSpPr txBox="1">
            <a:spLocks noGrp="1"/>
          </p:cNvSpPr>
          <p:nvPr>
            <p:ph type="dt" idx="10"/>
          </p:nvPr>
        </p:nvSpPr>
        <p:spPr>
          <a:xfrm>
            <a:off x="6096000" y="4705350"/>
            <a:ext cx="1981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44"/>
          <p:cNvSpPr txBox="1">
            <a:spLocks noGrp="1"/>
          </p:cNvSpPr>
          <p:nvPr>
            <p:ph type="ftr" idx="11"/>
          </p:nvPr>
        </p:nvSpPr>
        <p:spPr>
          <a:xfrm>
            <a:off x="2743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44"/>
          <p:cNvSpPr txBox="1">
            <a:spLocks noGrp="1"/>
          </p:cNvSpPr>
          <p:nvPr>
            <p:ph type="sldNum" idx="12"/>
          </p:nvPr>
        </p:nvSpPr>
        <p:spPr>
          <a:xfrm>
            <a:off x="304800" y="4705350"/>
            <a:ext cx="1981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5"/>
          <p:cNvSpPr txBox="1">
            <a:spLocks noGrp="1"/>
          </p:cNvSpPr>
          <p:nvPr>
            <p:ph type="title"/>
          </p:nvPr>
        </p:nvSpPr>
        <p:spPr>
          <a:xfrm>
            <a:off x="457200" y="1428750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45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98" name="Google Shape;198;p45"/>
          <p:cNvSpPr txBox="1">
            <a:spLocks noGrp="1"/>
          </p:cNvSpPr>
          <p:nvPr>
            <p:ph type="body" idx="2"/>
          </p:nvPr>
        </p:nvSpPr>
        <p:spPr>
          <a:xfrm>
            <a:off x="457201" y="2343150"/>
            <a:ext cx="3008313" cy="2251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99" name="Google Shape;199;p45"/>
          <p:cNvSpPr txBox="1">
            <a:spLocks noGrp="1"/>
          </p:cNvSpPr>
          <p:nvPr>
            <p:ph type="dt" idx="10"/>
          </p:nvPr>
        </p:nvSpPr>
        <p:spPr>
          <a:xfrm>
            <a:off x="6096000" y="4705350"/>
            <a:ext cx="1981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45"/>
          <p:cNvSpPr txBox="1">
            <a:spLocks noGrp="1"/>
          </p:cNvSpPr>
          <p:nvPr>
            <p:ph type="ftr" idx="11"/>
          </p:nvPr>
        </p:nvSpPr>
        <p:spPr>
          <a:xfrm>
            <a:off x="2743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45"/>
          <p:cNvSpPr txBox="1">
            <a:spLocks noGrp="1"/>
          </p:cNvSpPr>
          <p:nvPr>
            <p:ph type="sldNum" idx="12"/>
          </p:nvPr>
        </p:nvSpPr>
        <p:spPr>
          <a:xfrm>
            <a:off x="304800" y="4705350"/>
            <a:ext cx="1981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2" name="Google Shape;202;p45"/>
          <p:cNvSpPr/>
          <p:nvPr/>
        </p:nvSpPr>
        <p:spPr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 cap="flat" cmpd="sng">
            <a:solidFill>
              <a:srgbClr val="A4001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A5002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46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46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206" name="Google Shape;206;p46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207" name="Google Shape;207;p46"/>
          <p:cNvSpPr txBox="1">
            <a:spLocks noGrp="1"/>
          </p:cNvSpPr>
          <p:nvPr>
            <p:ph type="dt" idx="10"/>
          </p:nvPr>
        </p:nvSpPr>
        <p:spPr>
          <a:xfrm>
            <a:off x="6096000" y="4705350"/>
            <a:ext cx="1981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46"/>
          <p:cNvSpPr txBox="1">
            <a:spLocks noGrp="1"/>
          </p:cNvSpPr>
          <p:nvPr>
            <p:ph type="ftr" idx="11"/>
          </p:nvPr>
        </p:nvSpPr>
        <p:spPr>
          <a:xfrm>
            <a:off x="2743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46"/>
          <p:cNvSpPr txBox="1">
            <a:spLocks noGrp="1"/>
          </p:cNvSpPr>
          <p:nvPr>
            <p:ph type="sldNum" idx="12"/>
          </p:nvPr>
        </p:nvSpPr>
        <p:spPr>
          <a:xfrm>
            <a:off x="304800" y="4705350"/>
            <a:ext cx="1981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47"/>
          <p:cNvSpPr txBox="1">
            <a:spLocks noGrp="1"/>
          </p:cNvSpPr>
          <p:nvPr>
            <p:ph type="title"/>
          </p:nvPr>
        </p:nvSpPr>
        <p:spPr>
          <a:xfrm>
            <a:off x="304800" y="381000"/>
            <a:ext cx="85344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47"/>
          <p:cNvSpPr txBox="1">
            <a:spLocks noGrp="1"/>
          </p:cNvSpPr>
          <p:nvPr>
            <p:ph type="body" idx="1"/>
          </p:nvPr>
        </p:nvSpPr>
        <p:spPr>
          <a:xfrm rot="5400000">
            <a:off x="2524125" y="-866775"/>
            <a:ext cx="3333750" cy="77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3" name="Google Shape;213;p47"/>
          <p:cNvSpPr txBox="1">
            <a:spLocks noGrp="1"/>
          </p:cNvSpPr>
          <p:nvPr>
            <p:ph type="dt" idx="10"/>
          </p:nvPr>
        </p:nvSpPr>
        <p:spPr>
          <a:xfrm>
            <a:off x="6096000" y="4705350"/>
            <a:ext cx="1981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47"/>
          <p:cNvSpPr txBox="1">
            <a:spLocks noGrp="1"/>
          </p:cNvSpPr>
          <p:nvPr>
            <p:ph type="ftr" idx="11"/>
          </p:nvPr>
        </p:nvSpPr>
        <p:spPr>
          <a:xfrm>
            <a:off x="2743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47"/>
          <p:cNvSpPr txBox="1">
            <a:spLocks noGrp="1"/>
          </p:cNvSpPr>
          <p:nvPr>
            <p:ph type="sldNum" idx="12"/>
          </p:nvPr>
        </p:nvSpPr>
        <p:spPr>
          <a:xfrm>
            <a:off x="304800" y="4705350"/>
            <a:ext cx="1981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8"/>
          <p:cNvSpPr txBox="1">
            <a:spLocks noGrp="1"/>
          </p:cNvSpPr>
          <p:nvPr>
            <p:ph type="title"/>
          </p:nvPr>
        </p:nvSpPr>
        <p:spPr>
          <a:xfrm rot="5400000">
            <a:off x="5886450" y="1428750"/>
            <a:ext cx="4400550" cy="2114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48"/>
          <p:cNvSpPr txBox="1">
            <a:spLocks noGrp="1"/>
          </p:cNvSpPr>
          <p:nvPr>
            <p:ph type="body" idx="1"/>
          </p:nvPr>
        </p:nvSpPr>
        <p:spPr>
          <a:xfrm rot="5400000">
            <a:off x="1581150" y="-609600"/>
            <a:ext cx="4400550" cy="6191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9" name="Google Shape;219;p48"/>
          <p:cNvSpPr txBox="1">
            <a:spLocks noGrp="1"/>
          </p:cNvSpPr>
          <p:nvPr>
            <p:ph type="dt" idx="10"/>
          </p:nvPr>
        </p:nvSpPr>
        <p:spPr>
          <a:xfrm>
            <a:off x="6096000" y="4705350"/>
            <a:ext cx="1981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48"/>
          <p:cNvSpPr txBox="1">
            <a:spLocks noGrp="1"/>
          </p:cNvSpPr>
          <p:nvPr>
            <p:ph type="ftr" idx="11"/>
          </p:nvPr>
        </p:nvSpPr>
        <p:spPr>
          <a:xfrm>
            <a:off x="2743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48"/>
          <p:cNvSpPr txBox="1">
            <a:spLocks noGrp="1"/>
          </p:cNvSpPr>
          <p:nvPr>
            <p:ph type="sldNum" idx="12"/>
          </p:nvPr>
        </p:nvSpPr>
        <p:spPr>
          <a:xfrm>
            <a:off x="304800" y="4705350"/>
            <a:ext cx="1981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over Text">
  <p:cSld name="Title and Content over Text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9"/>
          <p:cNvSpPr txBox="1">
            <a:spLocks noGrp="1"/>
          </p:cNvSpPr>
          <p:nvPr>
            <p:ph type="body" idx="1"/>
          </p:nvPr>
        </p:nvSpPr>
        <p:spPr>
          <a:xfrm>
            <a:off x="304800" y="1314450"/>
            <a:ext cx="7772400" cy="162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4" name="Google Shape;224;p49"/>
          <p:cNvSpPr txBox="1">
            <a:spLocks noGrp="1"/>
          </p:cNvSpPr>
          <p:nvPr>
            <p:ph type="body" idx="2"/>
          </p:nvPr>
        </p:nvSpPr>
        <p:spPr>
          <a:xfrm>
            <a:off x="304800" y="3057525"/>
            <a:ext cx="7772400" cy="162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5" name="Google Shape;225;p49"/>
          <p:cNvSpPr txBox="1">
            <a:spLocks noGrp="1"/>
          </p:cNvSpPr>
          <p:nvPr>
            <p:ph type="dt" idx="10"/>
          </p:nvPr>
        </p:nvSpPr>
        <p:spPr>
          <a:xfrm>
            <a:off x="6096000" y="4705350"/>
            <a:ext cx="1981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49"/>
          <p:cNvSpPr txBox="1">
            <a:spLocks noGrp="1"/>
          </p:cNvSpPr>
          <p:nvPr>
            <p:ph type="ftr" idx="11"/>
          </p:nvPr>
        </p:nvSpPr>
        <p:spPr>
          <a:xfrm>
            <a:off x="2743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49"/>
          <p:cNvSpPr txBox="1">
            <a:spLocks noGrp="1"/>
          </p:cNvSpPr>
          <p:nvPr>
            <p:ph type="sldNum" idx="12"/>
          </p:nvPr>
        </p:nvSpPr>
        <p:spPr>
          <a:xfrm>
            <a:off x="304800" y="4705350"/>
            <a:ext cx="1981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8" name="Google Shape;228;p49"/>
          <p:cNvSpPr/>
          <p:nvPr/>
        </p:nvSpPr>
        <p:spPr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 cap="flat" cmpd="sng">
            <a:solidFill>
              <a:srgbClr val="A4001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A5002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229" name="Google Shape;229;p49"/>
          <p:cNvSpPr txBox="1"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Narrow Content">
  <p:cSld name="Title and Narrow Content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50"/>
          <p:cNvSpPr txBox="1">
            <a:spLocks noGrp="1"/>
          </p:cNvSpPr>
          <p:nvPr>
            <p:ph type="title"/>
          </p:nvPr>
        </p:nvSpPr>
        <p:spPr>
          <a:xfrm>
            <a:off x="304800" y="381000"/>
            <a:ext cx="85344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50"/>
          <p:cNvSpPr txBox="1">
            <a:spLocks noGrp="1"/>
          </p:cNvSpPr>
          <p:nvPr>
            <p:ph type="body" idx="1"/>
          </p:nvPr>
        </p:nvSpPr>
        <p:spPr>
          <a:xfrm>
            <a:off x="304800" y="1352550"/>
            <a:ext cx="6858000" cy="333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3" name="Google Shape;233;p50"/>
          <p:cNvSpPr txBox="1">
            <a:spLocks noGrp="1"/>
          </p:cNvSpPr>
          <p:nvPr>
            <p:ph type="dt" idx="10"/>
          </p:nvPr>
        </p:nvSpPr>
        <p:spPr>
          <a:xfrm>
            <a:off x="5181600" y="4705350"/>
            <a:ext cx="1981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50"/>
          <p:cNvSpPr txBox="1">
            <a:spLocks noGrp="1"/>
          </p:cNvSpPr>
          <p:nvPr>
            <p:ph type="ftr" idx="11"/>
          </p:nvPr>
        </p:nvSpPr>
        <p:spPr>
          <a:xfrm>
            <a:off x="2286000" y="470535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50"/>
          <p:cNvSpPr txBox="1">
            <a:spLocks noGrp="1"/>
          </p:cNvSpPr>
          <p:nvPr>
            <p:ph type="sldNum" idx="12"/>
          </p:nvPr>
        </p:nvSpPr>
        <p:spPr>
          <a:xfrm>
            <a:off x="304800" y="4705350"/>
            <a:ext cx="1981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6" name="Google Shape;236;p50"/>
          <p:cNvSpPr/>
          <p:nvPr/>
        </p:nvSpPr>
        <p:spPr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 cap="flat" cmpd="sng">
            <a:solidFill>
              <a:srgbClr val="A4001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A5002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mpletely Blank">
  <p:cSld name="Completely Blank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5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buNone/>
              <a:defRPr sz="1300"/>
            </a:lvl1pPr>
            <a:lvl2pPr lvl="1" algn="r">
              <a:buNone/>
              <a:defRPr sz="1300"/>
            </a:lvl2pPr>
            <a:lvl3pPr lvl="2" algn="r">
              <a:buNone/>
              <a:defRPr sz="1300"/>
            </a:lvl3pPr>
            <a:lvl4pPr lvl="3" algn="r">
              <a:buNone/>
              <a:defRPr sz="1300"/>
            </a:lvl4pPr>
            <a:lvl5pPr lvl="4" algn="r">
              <a:buNone/>
              <a:defRPr sz="1300"/>
            </a:lvl5pPr>
            <a:lvl6pPr lvl="5" algn="r">
              <a:buNone/>
              <a:defRPr sz="1300"/>
            </a:lvl6pPr>
            <a:lvl7pPr lvl="6" algn="r">
              <a:buNone/>
              <a:defRPr sz="1300"/>
            </a:lvl7pPr>
            <a:lvl8pPr lvl="7" algn="r">
              <a:buNone/>
              <a:defRPr sz="1300"/>
            </a:lvl8pPr>
            <a:lvl9pPr lvl="8" algn="r">
              <a:buNone/>
              <a:defRPr sz="13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4"/>
          <p:cNvSpPr/>
          <p:nvPr/>
        </p:nvSpPr>
        <p:spPr>
          <a:xfrm rot="-5400000">
            <a:off x="-2518606" y="2473636"/>
            <a:ext cx="5143502" cy="1962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1" name="Google Shape;11;p34"/>
          <p:cNvSpPr/>
          <p:nvPr/>
        </p:nvSpPr>
        <p:spPr>
          <a:xfrm rot="5400000" flipH="1">
            <a:off x="-2442604" y="2560132"/>
            <a:ext cx="5143502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2" name="Google Shape;12;p34"/>
          <p:cNvSpPr txBox="1"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  <a:defRPr sz="36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34"/>
          <p:cNvSpPr txBox="1">
            <a:spLocks noGrp="1"/>
          </p:cNvSpPr>
          <p:nvPr>
            <p:ph type="body" idx="1"/>
          </p:nvPr>
        </p:nvSpPr>
        <p:spPr>
          <a:xfrm>
            <a:off x="822959" y="1384301"/>
            <a:ext cx="7543801" cy="301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marR="0" lvl="0" indent="-32385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Calibri"/>
              <a:buChar char=" "/>
              <a:defRPr sz="15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150"/>
              </a:spcBef>
              <a:spcAft>
                <a:spcPts val="0"/>
              </a:spcAft>
              <a:buClr>
                <a:schemeClr val="accent1"/>
              </a:buClr>
              <a:buSzPts val="1350"/>
              <a:buFont typeface="Calibri"/>
              <a:buChar char="◦"/>
              <a:defRPr sz="13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Calibri"/>
              <a:buChar char="◦"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Calibri"/>
              <a:buChar char="◦"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Calibri"/>
              <a:buChar char="◦"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5275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Calibri"/>
              <a:buChar char="◦"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5275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Calibri"/>
              <a:buChar char="◦"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5275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Calibri"/>
              <a:buChar char="◦"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5275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ts val="1050"/>
              <a:buFont typeface="Calibri"/>
              <a:buChar char="◦"/>
              <a:defRPr sz="105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4"/>
          <p:cNvSpPr txBox="1">
            <a:spLocks noGrp="1"/>
          </p:cNvSpPr>
          <p:nvPr>
            <p:ph type="dt" idx="10"/>
          </p:nvPr>
        </p:nvSpPr>
        <p:spPr>
          <a:xfrm>
            <a:off x="822962" y="4844840"/>
            <a:ext cx="18542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  <p:sp>
        <p:nvSpPr>
          <p:cNvPr id="15" name="Google Shape;15;p34"/>
          <p:cNvSpPr txBox="1">
            <a:spLocks noGrp="1"/>
          </p:cNvSpPr>
          <p:nvPr>
            <p:ph type="ftr" idx="11"/>
          </p:nvPr>
        </p:nvSpPr>
        <p:spPr>
          <a:xfrm>
            <a:off x="2764640" y="4844840"/>
            <a:ext cx="3617103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cap="non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  <p:sp>
        <p:nvSpPr>
          <p:cNvPr id="16" name="Google Shape;16;p34"/>
          <p:cNvSpPr txBox="1">
            <a:spLocks noGrp="1"/>
          </p:cNvSpPr>
          <p:nvPr>
            <p:ph type="sldNum" idx="12"/>
          </p:nvPr>
        </p:nvSpPr>
        <p:spPr>
          <a:xfrm>
            <a:off x="7425345" y="4844840"/>
            <a:ext cx="984019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788" b="0" u="non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788" b="0" u="non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788" b="0" u="non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788" b="0" u="non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788" b="0" u="non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788" b="0" u="non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788" b="0" u="non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788" b="0" u="non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788" b="0" u="non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7"/>
          <p:cNvSpPr txBox="1">
            <a:spLocks noGrp="1"/>
          </p:cNvSpPr>
          <p:nvPr>
            <p:ph type="title"/>
          </p:nvPr>
        </p:nvSpPr>
        <p:spPr>
          <a:xfrm>
            <a:off x="304800" y="381000"/>
            <a:ext cx="85344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  <p:sp>
        <p:nvSpPr>
          <p:cNvPr id="142" name="Google Shape;142;p37"/>
          <p:cNvSpPr txBox="1">
            <a:spLocks noGrp="1"/>
          </p:cNvSpPr>
          <p:nvPr>
            <p:ph type="body" idx="1"/>
          </p:nvPr>
        </p:nvSpPr>
        <p:spPr>
          <a:xfrm>
            <a:off x="304800" y="1352550"/>
            <a:ext cx="7772400" cy="333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rgbClr val="CC0000"/>
              </a:buClr>
              <a:buSzPts val="2400"/>
              <a:buFont typeface="Times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rgbClr val="CC0000"/>
              </a:buClr>
              <a:buSzPts val="2000"/>
              <a:buFont typeface="Times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rgbClr val="CC0000"/>
              </a:buClr>
              <a:buSzPts val="1800"/>
              <a:buFont typeface="Times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rgbClr val="CC0000"/>
              </a:buClr>
              <a:buSzPts val="1400"/>
              <a:buFont typeface="Times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rgbClr val="CC0000"/>
              </a:buClr>
              <a:buSzPts val="1400"/>
              <a:buFont typeface="Times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rgbClr val="CC0000"/>
              </a:buClr>
              <a:buSzPts val="1400"/>
              <a:buFont typeface="Times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rgbClr val="CC0000"/>
              </a:buClr>
              <a:buSzPts val="1400"/>
              <a:buFont typeface="Times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3" name="Google Shape;143;p37"/>
          <p:cNvSpPr txBox="1">
            <a:spLocks noGrp="1"/>
          </p:cNvSpPr>
          <p:nvPr>
            <p:ph type="dt" idx="10"/>
          </p:nvPr>
        </p:nvSpPr>
        <p:spPr>
          <a:xfrm>
            <a:off x="6096000" y="4705350"/>
            <a:ext cx="1981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  <p:sp>
        <p:nvSpPr>
          <p:cNvPr id="144" name="Google Shape;144;p37"/>
          <p:cNvSpPr txBox="1">
            <a:spLocks noGrp="1"/>
          </p:cNvSpPr>
          <p:nvPr>
            <p:ph type="ftr" idx="11"/>
          </p:nvPr>
        </p:nvSpPr>
        <p:spPr>
          <a:xfrm>
            <a:off x="2743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  <p:sp>
        <p:nvSpPr>
          <p:cNvPr id="145" name="Google Shape;145;p37"/>
          <p:cNvSpPr txBox="1">
            <a:spLocks noGrp="1"/>
          </p:cNvSpPr>
          <p:nvPr>
            <p:ph type="sldNum" idx="12"/>
          </p:nvPr>
        </p:nvSpPr>
        <p:spPr>
          <a:xfrm>
            <a:off x="304800" y="4705350"/>
            <a:ext cx="1981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6" name="Google Shape;146;p37"/>
          <p:cNvSpPr/>
          <p:nvPr/>
        </p:nvSpPr>
        <p:spPr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 cap="flat" cmpd="sng">
            <a:solidFill>
              <a:srgbClr val="A4001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A5002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s124.stanford.edu/nyt_200811.tx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catalog.ldc.upenn.edu/docs/LDC2008T19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stanford.edu/class/cs124/lec/secret_ec.txt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forms.gle/fGNKgdhbfskXjchT6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"/>
          <p:cNvSpPr txBox="1">
            <a:spLocks noGrp="1"/>
          </p:cNvSpPr>
          <p:nvPr>
            <p:ph type="title"/>
          </p:nvPr>
        </p:nvSpPr>
        <p:spPr>
          <a:xfrm>
            <a:off x="342900" y="445769"/>
            <a:ext cx="24003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Calibri"/>
              <a:buNone/>
            </a:pPr>
            <a:r>
              <a:rPr lang="en-US" sz="4400"/>
              <a:t>CS 124 / LINGUIST 180</a:t>
            </a:r>
            <a:endParaRPr/>
          </a:p>
        </p:txBody>
      </p:sp>
      <p:sp>
        <p:nvSpPr>
          <p:cNvPr id="245" name="Google Shape;245;p1"/>
          <p:cNvSpPr txBox="1">
            <a:spLocks noGrp="1"/>
          </p:cNvSpPr>
          <p:nvPr>
            <p:ph type="body" idx="1"/>
          </p:nvPr>
        </p:nvSpPr>
        <p:spPr>
          <a:xfrm>
            <a:off x="3460238" y="548640"/>
            <a:ext cx="5009393" cy="394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6858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endParaRPr>
              <a:solidFill>
                <a:srgbClr val="A5002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580" lvl="0" indent="-20320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3200"/>
              <a:buChar char=" "/>
            </a:pPr>
            <a:r>
              <a:rPr lang="en-US" sz="3200">
                <a:solidFill>
                  <a:srgbClr val="A50021"/>
                </a:solidFill>
                <a:latin typeface="Calibri"/>
                <a:ea typeface="Calibri"/>
                <a:cs typeface="Calibri"/>
                <a:sym typeface="Calibri"/>
              </a:rPr>
              <a:t>Text Processing with UNIX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  <a:p>
            <a:pPr marL="68580" lvl="0" indent="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1500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"/>
          <p:cNvSpPr txBox="1">
            <a:spLocks noGrp="1"/>
          </p:cNvSpPr>
          <p:nvPr>
            <p:ph type="body" idx="2"/>
          </p:nvPr>
        </p:nvSpPr>
        <p:spPr>
          <a:xfrm>
            <a:off x="342900" y="2194560"/>
            <a:ext cx="2400300" cy="2534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Stanford University</a:t>
            </a:r>
            <a:endParaRPr/>
          </a:p>
        </p:txBody>
      </p:sp>
      <p:sp>
        <p:nvSpPr>
          <p:cNvPr id="247" name="Google Shape;247;p1"/>
          <p:cNvSpPr txBox="1"/>
          <p:nvPr/>
        </p:nvSpPr>
        <p:spPr>
          <a:xfrm>
            <a:off x="3657600" y="2419350"/>
            <a:ext cx="510540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Adapted from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Ken Church's "Unix for Poets"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 Dan Jurafsky and Chris Manning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"/>
          <p:cNvSpPr txBox="1"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lang="en-US"/>
              <a:t>Text processing with UNIX</a:t>
            </a:r>
            <a:endParaRPr/>
          </a:p>
        </p:txBody>
      </p:sp>
      <p:sp>
        <p:nvSpPr>
          <p:cNvPr id="254" name="Google Shape;254;p2"/>
          <p:cNvSpPr txBox="1">
            <a:spLocks noGrp="1"/>
          </p:cNvSpPr>
          <p:nvPr>
            <p:ph type="body" idx="1"/>
          </p:nvPr>
        </p:nvSpPr>
        <p:spPr>
          <a:xfrm>
            <a:off x="822960" y="1200150"/>
            <a:ext cx="7543801" cy="3644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lnSpcReduction="10000"/>
          </a:bodyPr>
          <a:lstStyle/>
          <a:p>
            <a:pPr marL="7938" lvl="0" indent="-793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Billions of words and text are everywhere</a:t>
            </a:r>
            <a:endParaRPr sz="2000"/>
          </a:p>
          <a:p>
            <a:pPr marL="404813" lvl="1" indent="-2540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/>
              <a:t>The web, email, social media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</a:pPr>
            <a:r>
              <a:rPr lang="en-US"/>
              <a:t>What can we do with it all? 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None/>
            </a:pPr>
            <a:r>
              <a:rPr lang="en-US"/>
              <a:t>The UNIX intuition:</a:t>
            </a:r>
            <a:endParaRPr/>
          </a:p>
          <a:p>
            <a:pPr marL="404813" lvl="1" indent="-2540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/>
              <a:t>Modularity and simplicity!  Simple command-line tools combined together</a:t>
            </a:r>
            <a:endParaRPr/>
          </a:p>
          <a:p>
            <a:pPr marL="404813" lvl="1" indent="-25400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/>
              <a:t>Often faster even than writing a quick python tool</a:t>
            </a:r>
            <a:endParaRPr/>
          </a:p>
          <a:p>
            <a:pPr marL="404813" lvl="1" indent="-25400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/>
              <a:t>DIY is very satisfying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"/>
          <p:cNvSpPr txBox="1"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lang="en-US"/>
              <a:t>7 exercises we’ll be doing today</a:t>
            </a:r>
            <a:endParaRPr/>
          </a:p>
        </p:txBody>
      </p:sp>
      <p:sp>
        <p:nvSpPr>
          <p:cNvPr id="260" name="Google Shape;260;p3"/>
          <p:cNvSpPr txBox="1">
            <a:spLocks noGrp="1"/>
          </p:cNvSpPr>
          <p:nvPr>
            <p:ph type="body" idx="1"/>
          </p:nvPr>
        </p:nvSpPr>
        <p:spPr>
          <a:xfrm>
            <a:off x="822960" y="1200150"/>
            <a:ext cx="7543801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lnSpcReduction="20000"/>
          </a:bodyPr>
          <a:lstStyle/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AutoNum type="arabicPeriod"/>
            </a:pPr>
            <a:r>
              <a:rPr lang="en-US"/>
              <a:t>Count words in a text with "tr", "sort", and "uniq"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Font typeface="Calibri"/>
              <a:buAutoNum type="arabicPeriod"/>
            </a:pPr>
            <a:r>
              <a:rPr lang="en-US"/>
              <a:t>Counting more complex text patterns with "tr"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Font typeface="Calibri"/>
              <a:buAutoNum type="arabicPeriod"/>
            </a:pPr>
            <a:r>
              <a:rPr lang="en-US"/>
              <a:t>Using "sort" in more powerful ways for counting 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Font typeface="Calibri"/>
              <a:buAutoNum type="arabicPeriod"/>
            </a:pPr>
            <a:r>
              <a:rPr lang="en-US"/>
              <a:t>Using "grep" to find patterns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Font typeface="Calibri"/>
              <a:buAutoNum type="arabicPeriod"/>
            </a:pPr>
            <a:r>
              <a:rPr lang="en-US"/>
              <a:t>Data ethics: Where did this data come from?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Font typeface="Calibri"/>
              <a:buAutoNum type="arabicPeriod"/>
            </a:pPr>
            <a:r>
              <a:rPr lang="en-US"/>
              <a:t>Simple tricks to compute n-gram statistics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Font typeface="Calibri"/>
              <a:buAutoNum type="arabicPeriod"/>
            </a:pPr>
            <a:r>
              <a:rPr lang="en-US"/>
              <a:t>Unigram Language Modeling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"/>
          <p:cNvSpPr txBox="1"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lang="en-US"/>
              <a:t>Tools</a:t>
            </a:r>
            <a:endParaRPr/>
          </a:p>
        </p:txBody>
      </p:sp>
      <p:sp>
        <p:nvSpPr>
          <p:cNvPr id="266" name="Google Shape;266;p4"/>
          <p:cNvSpPr txBox="1">
            <a:spLocks noGrp="1"/>
          </p:cNvSpPr>
          <p:nvPr>
            <p:ph type="body" idx="1"/>
          </p:nvPr>
        </p:nvSpPr>
        <p:spPr>
          <a:xfrm>
            <a:off x="1752600" y="1107968"/>
            <a:ext cx="6614160" cy="3673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92500" lnSpcReduction="20000"/>
          </a:bodyPr>
          <a:lstStyle/>
          <a:p>
            <a:pPr marL="7938" lvl="0" indent="-793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2600" b="1"/>
              <a:t>sort 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ct val="100000"/>
              <a:buNone/>
            </a:pPr>
            <a:r>
              <a:rPr lang="en-US" sz="2600" b="1"/>
              <a:t>uniq –c </a:t>
            </a:r>
            <a:r>
              <a:rPr lang="en-US" sz="2600"/>
              <a:t>(count duplicates) 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ct val="100000"/>
              <a:buNone/>
            </a:pPr>
            <a:r>
              <a:rPr lang="en-US" sz="2600" b="1"/>
              <a:t>tr</a:t>
            </a:r>
            <a:r>
              <a:rPr lang="en-US" sz="2600"/>
              <a:t> (translate characters) 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ct val="100000"/>
              <a:buNone/>
            </a:pPr>
            <a:r>
              <a:rPr lang="en-US" sz="2600" b="1"/>
              <a:t>grep</a:t>
            </a:r>
            <a:r>
              <a:rPr lang="en-US" sz="2600"/>
              <a:t>: search for a pattern (regular expression) 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ct val="100000"/>
              <a:buNone/>
            </a:pPr>
            <a:r>
              <a:rPr lang="en-US" sz="2600" b="1"/>
              <a:t>cat</a:t>
            </a:r>
            <a:r>
              <a:rPr lang="en-US" sz="2600"/>
              <a:t> (send file(s) in stream)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ct val="100000"/>
              <a:buNone/>
            </a:pPr>
            <a:r>
              <a:rPr lang="en-US" sz="2600" b="1"/>
              <a:t>head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ct val="100000"/>
              <a:buNone/>
            </a:pPr>
            <a:r>
              <a:rPr lang="en-US" sz="2600" b="1"/>
              <a:t>tail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ct val="100000"/>
              <a:buNone/>
            </a:pPr>
            <a:r>
              <a:rPr lang="en-US" sz="2600" b="1"/>
              <a:t>rev</a:t>
            </a:r>
            <a:r>
              <a:rPr lang="en-US" sz="2600"/>
              <a:t> (reverse lines)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ct val="100000"/>
              <a:buNone/>
            </a:pPr>
            <a:r>
              <a:rPr lang="en-US" sz="2600" b="1"/>
              <a:t>sed</a:t>
            </a:r>
            <a:r>
              <a:rPr lang="en-US" sz="2600"/>
              <a:t> (edit string -- replacement) 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ct val="100000"/>
              <a:buNone/>
            </a:pPr>
            <a:endParaRPr sz="2000" b="1"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ct val="100000"/>
              <a:buNone/>
            </a:pPr>
            <a:endParaRPr sz="2000"/>
          </a:p>
          <a:p>
            <a:pPr marL="0" lvl="0" indent="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ct val="100000"/>
              <a:buNone/>
            </a:pPr>
            <a:endParaRPr sz="2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5"/>
          <p:cNvSpPr txBox="1"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lang="en-US"/>
              <a:t>Prereqs:</a:t>
            </a:r>
            <a:endParaRPr/>
          </a:p>
        </p:txBody>
      </p:sp>
      <p:sp>
        <p:nvSpPr>
          <p:cNvPr id="272" name="Google Shape;272;p5"/>
          <p:cNvSpPr txBox="1">
            <a:spLocks noGrp="1"/>
          </p:cNvSpPr>
          <p:nvPr>
            <p:ph type="body" idx="1"/>
          </p:nvPr>
        </p:nvSpPr>
        <p:spPr>
          <a:xfrm>
            <a:off x="822950" y="1200150"/>
            <a:ext cx="7543800" cy="36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92500" lnSpcReduction="20000"/>
          </a:bodyPr>
          <a:lstStyle/>
          <a:p>
            <a:pPr marL="7938" lvl="0" indent="-7938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Mac:</a:t>
            </a:r>
            <a:br>
              <a:rPr lang="en-US"/>
            </a:br>
            <a:r>
              <a:rPr lang="en-US"/>
              <a:t>Open the Terminal app</a:t>
            </a:r>
            <a:endParaRPr/>
          </a:p>
          <a:p>
            <a:pPr marL="7938" lvl="0" indent="-7938" algn="l" rtl="0">
              <a:lnSpc>
                <a:spcPct val="120000"/>
              </a:lnSpc>
              <a:spcBef>
                <a:spcPts val="1050"/>
              </a:spcBef>
              <a:spcAft>
                <a:spcPts val="0"/>
              </a:spcAft>
              <a:buSzPct val="100000"/>
              <a:buNone/>
            </a:pPr>
            <a:endParaRPr/>
          </a:p>
          <a:p>
            <a:pPr marL="7938" lvl="0" indent="-7938" algn="l" rtl="0">
              <a:lnSpc>
                <a:spcPct val="120000"/>
              </a:lnSpc>
              <a:spcBef>
                <a:spcPts val="1050"/>
              </a:spcBef>
              <a:spcAft>
                <a:spcPts val="0"/>
              </a:spcAft>
              <a:buSzPct val="100000"/>
              <a:buNone/>
            </a:pPr>
            <a:r>
              <a:rPr lang="en-US"/>
              <a:t>Windows:</a:t>
            </a:r>
            <a:endParaRPr/>
          </a:p>
          <a:p>
            <a:pPr marL="7937" lvl="0" indent="-7937" algn="l" rtl="0">
              <a:lnSpc>
                <a:spcPct val="120000"/>
              </a:lnSpc>
              <a:spcBef>
                <a:spcPts val="1050"/>
              </a:spcBef>
              <a:spcAft>
                <a:spcPts val="0"/>
              </a:spcAft>
              <a:buSzPct val="100000"/>
              <a:buNone/>
            </a:pPr>
            <a:r>
              <a:rPr lang="en-US"/>
              <a:t>Make sure you have Ubuntu (PA0)</a:t>
            </a:r>
            <a:endParaRPr/>
          </a:p>
          <a:p>
            <a:pPr marL="7937" lvl="0" indent="-7937" algn="l" rtl="0">
              <a:lnSpc>
                <a:spcPct val="120000"/>
              </a:lnSpc>
              <a:spcBef>
                <a:spcPts val="1050"/>
              </a:spcBef>
              <a:spcAft>
                <a:spcPts val="0"/>
              </a:spcAft>
              <a:buSzPct val="100000"/>
              <a:buNone/>
            </a:pPr>
            <a:r>
              <a:rPr lang="en-US"/>
              <a:t>Open PowerShell and type in the `wsl` command</a:t>
            </a:r>
            <a:endParaRPr/>
          </a:p>
          <a:p>
            <a:pPr marL="630936" lvl="3" indent="0" algn="l" rtl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ct val="100000"/>
              <a:buNone/>
            </a:pPr>
            <a:endParaRPr sz="1400"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6"/>
          <p:cNvSpPr txBox="1">
            <a:spLocks noGrp="1"/>
          </p:cNvSpPr>
          <p:nvPr>
            <p:ph type="title"/>
          </p:nvPr>
        </p:nvSpPr>
        <p:spPr>
          <a:xfrm>
            <a:off x="304800" y="381000"/>
            <a:ext cx="85344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Prerequisites: get the text file we are using</a:t>
            </a:r>
            <a:endParaRPr/>
          </a:p>
        </p:txBody>
      </p:sp>
      <p:sp>
        <p:nvSpPr>
          <p:cNvPr id="278" name="Google Shape;278;p6"/>
          <p:cNvSpPr txBox="1">
            <a:spLocks noGrp="1"/>
          </p:cNvSpPr>
          <p:nvPr>
            <p:ph type="body" idx="1"/>
          </p:nvPr>
        </p:nvSpPr>
        <p:spPr>
          <a:xfrm>
            <a:off x="228600" y="1428750"/>
            <a:ext cx="8763000" cy="3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30200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Myth/Rice</a:t>
            </a:r>
            <a:r>
              <a:rPr lang="en-US">
                <a:latin typeface="Calibri"/>
                <a:ea typeface="Calibri"/>
                <a:cs typeface="Calibri"/>
                <a:sym typeface="Calibri"/>
              </a:rPr>
              <a:t>:  ssh into a farmshare machine and then </a:t>
            </a:r>
            <a:r>
              <a:rPr lang="en-US"/>
              <a:t>run the following command</a:t>
            </a:r>
            <a:r>
              <a:rPr lang="en-US">
                <a:latin typeface="Calibri"/>
                <a:ea typeface="Calibri"/>
                <a:cs typeface="Calibri"/>
                <a:sym typeface="Calibri"/>
              </a:rPr>
              <a:t> (don't forget the final "."):</a:t>
            </a:r>
            <a:endParaRPr sz="2200"/>
          </a:p>
          <a:p>
            <a:pPr marL="0" lvl="0" indent="457200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200">
                <a:solidFill>
                  <a:srgbClr val="002DFF"/>
                </a:solidFill>
                <a:latin typeface="Courier"/>
                <a:ea typeface="Courier"/>
                <a:cs typeface="Courier"/>
                <a:sym typeface="Courier"/>
              </a:rPr>
              <a:t>cp /afs/ir/class/cs124/WWW/nyt_200811.txt .</a:t>
            </a:r>
            <a:endParaRPr sz="2200"/>
          </a:p>
          <a:p>
            <a:pPr marL="342900" lvl="0" indent="-330200" algn="l" rtl="0">
              <a:spcBef>
                <a:spcPts val="52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Local: D</a:t>
            </a:r>
            <a:r>
              <a:rPr lang="en-US">
                <a:latin typeface="Calibri"/>
                <a:ea typeface="Calibri"/>
                <a:cs typeface="Calibri"/>
                <a:sym typeface="Calibri"/>
              </a:rPr>
              <a:t>ownload </a:t>
            </a:r>
            <a:r>
              <a:rPr lang="en-US"/>
              <a:t>this file</a:t>
            </a:r>
            <a:r>
              <a:rPr lang="en-US">
                <a:latin typeface="Calibri"/>
                <a:ea typeface="Calibri"/>
                <a:cs typeface="Calibri"/>
                <a:sym typeface="Calibri"/>
              </a:rPr>
              <a:t> on your own laptop using right click + </a:t>
            </a:r>
            <a:r>
              <a:rPr lang="en-US"/>
              <a:t>“</a:t>
            </a:r>
            <a:r>
              <a:rPr lang="en-US">
                <a:latin typeface="Calibri"/>
                <a:ea typeface="Calibri"/>
                <a:cs typeface="Calibri"/>
                <a:sym typeface="Calibri"/>
              </a:rPr>
              <a:t>sa</a:t>
            </a:r>
            <a:r>
              <a:rPr lang="en-US"/>
              <a:t>ve as”:</a:t>
            </a:r>
            <a:endParaRPr sz="2200"/>
          </a:p>
          <a:p>
            <a:pPr marL="457200" lvl="0" indent="0" algn="l" rtl="0"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rPr lang="en-US" sz="2600" u="sng">
                <a:solidFill>
                  <a:schemeClr val="hlink"/>
                </a:solidFill>
                <a:latin typeface="Courier"/>
                <a:ea typeface="Courier"/>
                <a:cs typeface="Courier"/>
                <a:sym typeface="Courier"/>
                <a:hlinkClick r:id="rId3"/>
              </a:rPr>
              <a:t>http://cs124.stanford.edu/nyt_200811.txt</a:t>
            </a:r>
            <a:endParaRPr sz="2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7"/>
          <p:cNvSpPr txBox="1"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lang="en-US"/>
              <a:t>Prerequisites</a:t>
            </a:r>
            <a:endParaRPr/>
          </a:p>
        </p:txBody>
      </p:sp>
      <p:sp>
        <p:nvSpPr>
          <p:cNvPr id="284" name="Google Shape;284;p7"/>
          <p:cNvSpPr txBox="1">
            <a:spLocks noGrp="1"/>
          </p:cNvSpPr>
          <p:nvPr>
            <p:ph type="body" idx="1"/>
          </p:nvPr>
        </p:nvSpPr>
        <p:spPr>
          <a:xfrm>
            <a:off x="822960" y="1200150"/>
            <a:ext cx="7543801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7938" lvl="0" indent="-793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The UNIX </a:t>
            </a:r>
            <a:r>
              <a:rPr lang="en-US" sz="2800">
                <a:latin typeface="Courier"/>
                <a:ea typeface="Courier"/>
                <a:cs typeface="Courier"/>
                <a:sym typeface="Courier"/>
              </a:rPr>
              <a:t>“man” </a:t>
            </a: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command</a:t>
            </a:r>
            <a:endParaRPr/>
          </a:p>
          <a:p>
            <a:pPr marL="404813" lvl="1" indent="-2540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e.g., </a:t>
            </a:r>
            <a:r>
              <a:rPr lang="en-US" sz="2800">
                <a:latin typeface="Courier"/>
                <a:ea typeface="Courier"/>
                <a:cs typeface="Courier"/>
                <a:sym typeface="Courier"/>
              </a:rPr>
              <a:t>man tr </a:t>
            </a:r>
            <a:endParaRPr/>
          </a:p>
          <a:p>
            <a:pPr marL="404813" lvl="1" indent="-25400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SzPts val="2800"/>
              <a:buChar char="◦"/>
            </a:pPr>
            <a:r>
              <a:rPr lang="en-US" sz="2800">
                <a:latin typeface="Courier"/>
                <a:ea typeface="Courier"/>
                <a:cs typeface="Courier"/>
                <a:sym typeface="Courier"/>
              </a:rPr>
              <a:t>man</a:t>
            </a:r>
            <a:r>
              <a:rPr lang="en-US" sz="2800"/>
              <a:t> shows you the command options</a:t>
            </a:r>
            <a:endParaRPr/>
          </a:p>
          <a:p>
            <a:pPr marL="515938" lvl="2" indent="-22860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it's not particularly friendly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8"/>
          <p:cNvSpPr txBox="1"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lang="en-US"/>
              <a:t>Prerequisites</a:t>
            </a:r>
            <a:endParaRPr/>
          </a:p>
        </p:txBody>
      </p:sp>
      <p:sp>
        <p:nvSpPr>
          <p:cNvPr id="290" name="Google Shape;290;p8"/>
          <p:cNvSpPr txBox="1">
            <a:spLocks noGrp="1"/>
          </p:cNvSpPr>
          <p:nvPr>
            <p:ph type="body" idx="1"/>
          </p:nvPr>
        </p:nvSpPr>
        <p:spPr>
          <a:xfrm>
            <a:off x="822960" y="1200150"/>
            <a:ext cx="7543801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lnSpcReduction="10000"/>
          </a:bodyPr>
          <a:lstStyle/>
          <a:p>
            <a:pPr marL="7938" lvl="0" indent="-793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How to chain shell commands and deal with input/output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Input/output redirection:</a:t>
            </a:r>
            <a:endParaRPr/>
          </a:p>
          <a:p>
            <a:pPr marL="404813" lvl="1" indent="-2540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400"/>
              <a:buChar char="◦"/>
            </a:pPr>
            <a:r>
              <a:rPr lang="en-US" sz="2400">
                <a:latin typeface="Courier"/>
                <a:ea typeface="Courier"/>
                <a:cs typeface="Courier"/>
                <a:sym typeface="Courier"/>
              </a:rPr>
              <a:t>&gt;  “output to a file”</a:t>
            </a:r>
            <a:endParaRPr/>
          </a:p>
          <a:p>
            <a:pPr marL="404813" lvl="1" indent="-25400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SzPts val="2400"/>
              <a:buChar char="◦"/>
            </a:pPr>
            <a:r>
              <a:rPr lang="en-US" sz="2400">
                <a:latin typeface="Courier"/>
                <a:ea typeface="Courier"/>
                <a:cs typeface="Courier"/>
                <a:sym typeface="Courier"/>
              </a:rPr>
              <a:t>&lt;  ”input from a file”</a:t>
            </a:r>
            <a:endParaRPr/>
          </a:p>
          <a:p>
            <a:pPr marL="404813" lvl="1" indent="-25400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SzPts val="2400"/>
              <a:buChar char="◦"/>
            </a:pPr>
            <a:r>
              <a:rPr lang="en-US" sz="2400">
                <a:latin typeface="Courier"/>
                <a:ea typeface="Courier"/>
                <a:cs typeface="Courier"/>
                <a:sym typeface="Courier"/>
              </a:rPr>
              <a:t>|  “pipe”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</a:pPr>
            <a:r>
              <a:rPr lang="en-US" sz="2800">
                <a:latin typeface="Courier"/>
                <a:ea typeface="Courier"/>
                <a:cs typeface="Courier"/>
                <a:sym typeface="Courier"/>
              </a:rPr>
              <a:t>CTRL-C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lang="en-US" sz="2800" b="1">
                <a:latin typeface="Courier New"/>
                <a:ea typeface="Courier New"/>
                <a:cs typeface="Courier New"/>
                <a:sym typeface="Courier New"/>
              </a:rPr>
              <a:t>less</a:t>
            </a: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 command (quit by typing "</a:t>
            </a:r>
            <a:r>
              <a:rPr lang="en-US" sz="2800">
                <a:latin typeface="Courier New"/>
                <a:ea typeface="Courier New"/>
                <a:cs typeface="Courier New"/>
                <a:sym typeface="Courier New"/>
              </a:rPr>
              <a:t>q</a:t>
            </a: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")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9"/>
          <p:cNvSpPr txBox="1"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lang="en-US"/>
              <a:t>Exercise 1: Count words in a text </a:t>
            </a:r>
            <a:endParaRPr/>
          </a:p>
        </p:txBody>
      </p:sp>
      <p:sp>
        <p:nvSpPr>
          <p:cNvPr id="296" name="Google Shape;296;p9"/>
          <p:cNvSpPr txBox="1">
            <a:spLocks noGrp="1"/>
          </p:cNvSpPr>
          <p:nvPr>
            <p:ph type="body" idx="1"/>
          </p:nvPr>
        </p:nvSpPr>
        <p:spPr>
          <a:xfrm>
            <a:off x="822960" y="1200150"/>
            <a:ext cx="8016240" cy="3644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7938" lvl="0" indent="-793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Input: text file (nyt_200811.txt)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Output: list of words in the file with freq counts 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Algorithm</a:t>
            </a:r>
            <a:br>
              <a:rPr lang="en-US" sz="2800"/>
            </a:br>
            <a:r>
              <a:rPr lang="en-US" sz="2800"/>
              <a:t>	1. Tokenize (</a:t>
            </a:r>
            <a:r>
              <a:rPr lang="en-US" sz="2800">
                <a:latin typeface="Courier"/>
                <a:ea typeface="Courier"/>
                <a:cs typeface="Courier"/>
                <a:sym typeface="Courier"/>
              </a:rPr>
              <a:t>tr</a:t>
            </a:r>
            <a:r>
              <a:rPr lang="en-US" sz="2800"/>
              <a:t>)</a:t>
            </a:r>
            <a:br>
              <a:rPr lang="en-US" sz="2800"/>
            </a:br>
            <a:r>
              <a:rPr lang="en-US" sz="2800"/>
              <a:t>	2. Sort (</a:t>
            </a:r>
            <a:r>
              <a:rPr lang="en-US" sz="2800">
                <a:latin typeface="Courier"/>
                <a:ea typeface="Courier"/>
                <a:cs typeface="Courier"/>
                <a:sym typeface="Courier"/>
              </a:rPr>
              <a:t>sort</a:t>
            </a:r>
            <a:r>
              <a:rPr lang="en-US" sz="2800"/>
              <a:t>)</a:t>
            </a:r>
            <a:br>
              <a:rPr lang="en-US" sz="2800"/>
            </a:br>
            <a:r>
              <a:rPr lang="en-US" sz="2800"/>
              <a:t>	3. Count duplicates (</a:t>
            </a:r>
            <a:r>
              <a:rPr lang="en-US" sz="2800">
                <a:latin typeface="Courier"/>
                <a:ea typeface="Courier"/>
                <a:cs typeface="Courier"/>
                <a:sym typeface="Courier"/>
              </a:rPr>
              <a:t>uniq –c</a:t>
            </a:r>
            <a:r>
              <a:rPr lang="en-US"/>
              <a:t>) 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None/>
            </a:pPr>
            <a:r>
              <a:rPr lang="en-US"/>
              <a:t>Go</a:t>
            </a:r>
            <a:r>
              <a:rPr lang="en-US" b="1"/>
              <a:t> read the man pages </a:t>
            </a:r>
            <a:r>
              <a:rPr lang="en-US"/>
              <a:t>and figure out how to pipe these together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0"/>
          <p:cNvSpPr txBox="1">
            <a:spLocks noGrp="1"/>
          </p:cNvSpPr>
          <p:nvPr>
            <p:ph type="title"/>
          </p:nvPr>
        </p:nvSpPr>
        <p:spPr>
          <a:xfrm>
            <a:off x="1371601" y="381000"/>
            <a:ext cx="7467599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Solution to Exercise 1 </a:t>
            </a:r>
            <a:endParaRPr/>
          </a:p>
        </p:txBody>
      </p:sp>
      <p:sp>
        <p:nvSpPr>
          <p:cNvPr id="303" name="Google Shape;303;p10"/>
          <p:cNvSpPr txBox="1">
            <a:spLocks noGrp="1"/>
          </p:cNvSpPr>
          <p:nvPr>
            <p:ph type="body" idx="1"/>
          </p:nvPr>
        </p:nvSpPr>
        <p:spPr>
          <a:xfrm>
            <a:off x="304800" y="1107722"/>
            <a:ext cx="8534400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latin typeface="Courier"/>
                <a:ea typeface="Courier"/>
                <a:cs typeface="Courier"/>
                <a:sym typeface="Courier"/>
              </a:rPr>
              <a:t>tr -sc 'A-Za-z' '\n' &lt; nyt_200811.txt | sort | uniq -c </a:t>
            </a:r>
            <a:endParaRPr/>
          </a:p>
          <a:p>
            <a:pPr marL="342900" lvl="0" indent="-228600" algn="l" rtl="0"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1800">
              <a:latin typeface="Courier"/>
              <a:ea typeface="Courier"/>
              <a:cs typeface="Courier"/>
              <a:sym typeface="Courier"/>
            </a:endParaRP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>
                <a:latin typeface="Courier"/>
                <a:ea typeface="Courier"/>
                <a:cs typeface="Courier"/>
                <a:sym typeface="Courier"/>
              </a:rPr>
              <a:t> 633 A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>
                <a:latin typeface="Courier"/>
                <a:ea typeface="Courier"/>
                <a:cs typeface="Courier"/>
                <a:sym typeface="Courier"/>
              </a:rPr>
              <a:t>   1 AA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>
                <a:latin typeface="Courier"/>
                <a:ea typeface="Courier"/>
                <a:cs typeface="Courier"/>
                <a:sym typeface="Courier"/>
              </a:rPr>
              <a:t>   1 AARP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>
                <a:latin typeface="Courier"/>
                <a:ea typeface="Courier"/>
                <a:cs typeface="Courier"/>
                <a:sym typeface="Courier"/>
              </a:rPr>
              <a:t>   1 ABBY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>
                <a:latin typeface="Courier"/>
                <a:ea typeface="Courier"/>
                <a:cs typeface="Courier"/>
                <a:sym typeface="Courier"/>
              </a:rPr>
              <a:t>  41 ABC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>
                <a:latin typeface="Courier"/>
                <a:ea typeface="Courier"/>
                <a:cs typeface="Courier"/>
                <a:sym typeface="Courier"/>
              </a:rPr>
              <a:t>   1 ABCNews</a:t>
            </a:r>
            <a:endParaRPr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304" name="Google Shape;304;p10"/>
          <p:cNvSpPr txBox="1"/>
          <p:nvPr/>
        </p:nvSpPr>
        <p:spPr>
          <a:xfrm>
            <a:off x="3605400" y="2004050"/>
            <a:ext cx="5233800" cy="15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66725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E48312"/>
              </a:buClr>
              <a:buSzPts val="2000"/>
              <a:buFont typeface="Calibri"/>
              <a:buAutoNum type="arabicPeriod"/>
            </a:pPr>
            <a:r>
              <a:rPr lang="en-US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tokenize by replacing the complement of letters with newlines </a:t>
            </a:r>
            <a:endParaRPr sz="2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66725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Clr>
                <a:srgbClr val="E48312"/>
              </a:buClr>
              <a:buSzPts val="2000"/>
              <a:buFont typeface="Calibri"/>
              <a:buAutoNum type="arabicPeriod"/>
            </a:pPr>
            <a:r>
              <a:rPr lang="en-US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sort alphabetically </a:t>
            </a:r>
            <a:endParaRPr sz="2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66725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Clr>
                <a:srgbClr val="E48312"/>
              </a:buClr>
              <a:buSzPts val="2000"/>
              <a:buFont typeface="Calibri"/>
              <a:buAutoNum type="arabicPeriod"/>
            </a:pPr>
            <a:r>
              <a:rPr lang="en-US" sz="2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merge duplicates and show counts</a:t>
            </a:r>
            <a:endParaRPr/>
          </a:p>
        </p:txBody>
      </p:sp>
      <p:sp>
        <p:nvSpPr>
          <p:cNvPr id="305" name="Google Shape;305;p10"/>
          <p:cNvSpPr txBox="1"/>
          <p:nvPr/>
        </p:nvSpPr>
        <p:spPr>
          <a:xfrm>
            <a:off x="4365325" y="3780975"/>
            <a:ext cx="4206300" cy="11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 that you may get a slightly different sort because sort doesn't use ASCII order (uppercase before lowercase) in some versions of Unix.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1"/>
          <p:cNvSpPr txBox="1">
            <a:spLocks noGrp="1"/>
          </p:cNvSpPr>
          <p:nvPr>
            <p:ph type="title"/>
          </p:nvPr>
        </p:nvSpPr>
        <p:spPr>
          <a:xfrm>
            <a:off x="304800" y="381000"/>
            <a:ext cx="85344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Some of the output</a:t>
            </a:r>
            <a:endParaRPr/>
          </a:p>
        </p:txBody>
      </p:sp>
      <p:sp>
        <p:nvSpPr>
          <p:cNvPr id="311" name="Google Shape;311;p11"/>
          <p:cNvSpPr txBox="1">
            <a:spLocks noGrp="1"/>
          </p:cNvSpPr>
          <p:nvPr>
            <p:ph type="body" idx="1"/>
          </p:nvPr>
        </p:nvSpPr>
        <p:spPr>
          <a:xfrm>
            <a:off x="76200" y="1314450"/>
            <a:ext cx="41910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latin typeface="Courier"/>
                <a:ea typeface="Courier"/>
                <a:cs typeface="Courier"/>
                <a:sym typeface="Courier"/>
              </a:rPr>
              <a:t>tr -sc 'A-Za-z' '\n' &lt; nyt_200811.txt | sort | uniq -c | head –n 5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>
                <a:latin typeface="Courier"/>
                <a:ea typeface="Courier"/>
                <a:cs typeface="Courier"/>
                <a:sym typeface="Courier"/>
              </a:rPr>
              <a:t>633 A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>
                <a:latin typeface="Courier"/>
                <a:ea typeface="Courier"/>
                <a:cs typeface="Courier"/>
                <a:sym typeface="Courier"/>
              </a:rPr>
              <a:t>   1 AA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>
                <a:latin typeface="Courier"/>
                <a:ea typeface="Courier"/>
                <a:cs typeface="Courier"/>
                <a:sym typeface="Courier"/>
              </a:rPr>
              <a:t>   1 AARP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>
                <a:latin typeface="Courier"/>
                <a:ea typeface="Courier"/>
                <a:cs typeface="Courier"/>
                <a:sym typeface="Courier"/>
              </a:rPr>
              <a:t>   1 ABBY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>
                <a:latin typeface="Courier"/>
                <a:ea typeface="Courier"/>
                <a:cs typeface="Courier"/>
                <a:sym typeface="Courier"/>
              </a:rPr>
              <a:t>  41 ABC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312" name="Google Shape;312;p11"/>
          <p:cNvSpPr txBox="1">
            <a:spLocks noGrp="1"/>
          </p:cNvSpPr>
          <p:nvPr>
            <p:ph type="body" idx="2"/>
          </p:nvPr>
        </p:nvSpPr>
        <p:spPr>
          <a:xfrm>
            <a:off x="4876800" y="1314450"/>
            <a:ext cx="4191000" cy="3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302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-US" sz="2200">
                <a:latin typeface="Courier"/>
                <a:ea typeface="Courier"/>
                <a:cs typeface="Courier"/>
                <a:sym typeface="Courier"/>
              </a:rPr>
              <a:t>tr -sc 'A-Za-z' '\n' &lt; nyt_200811.txt | sort | uniq -c | head</a:t>
            </a:r>
            <a:endParaRPr sz="2200">
              <a:latin typeface="Courier"/>
              <a:ea typeface="Courier"/>
              <a:cs typeface="Courier"/>
              <a:sym typeface="Courier"/>
            </a:endParaRPr>
          </a:p>
          <a:p>
            <a:pPr marL="342900" lvl="0" indent="-330200" algn="l" rtl="0">
              <a:spcBef>
                <a:spcPts val="480"/>
              </a:spcBef>
              <a:spcAft>
                <a:spcPts val="0"/>
              </a:spcAft>
              <a:buSzPts val="2200"/>
              <a:buChar char="•"/>
            </a:pPr>
            <a:r>
              <a:rPr lang="en-US" sz="2200" b="1">
                <a:latin typeface="Courier"/>
                <a:ea typeface="Courier"/>
                <a:cs typeface="Courier"/>
                <a:sym typeface="Courier"/>
              </a:rPr>
              <a:t>head</a:t>
            </a:r>
            <a:r>
              <a:rPr lang="en-US" sz="2200"/>
              <a:t> gives you the first 10 lines</a:t>
            </a:r>
            <a:endParaRPr sz="2200"/>
          </a:p>
          <a:p>
            <a:pPr marL="342900" lvl="0" indent="-330200" algn="l" rtl="0">
              <a:spcBef>
                <a:spcPts val="480"/>
              </a:spcBef>
              <a:spcAft>
                <a:spcPts val="0"/>
              </a:spcAft>
              <a:buSzPts val="2200"/>
              <a:buChar char="•"/>
            </a:pPr>
            <a:r>
              <a:rPr lang="en-US" sz="2200" b="1">
                <a:latin typeface="Courier"/>
                <a:ea typeface="Courier"/>
                <a:cs typeface="Courier"/>
                <a:sym typeface="Courier"/>
              </a:rPr>
              <a:t>tail</a:t>
            </a:r>
            <a:r>
              <a:rPr lang="en-US" sz="2200"/>
              <a:t> does the same with the end of the input</a:t>
            </a:r>
            <a:endParaRPr sz="2200"/>
          </a:p>
          <a:p>
            <a:pPr marL="342900" lvl="0" indent="-330200" algn="l" rtl="0">
              <a:spcBef>
                <a:spcPts val="48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(You can omit the “-n” but it’s discouraged.)</a:t>
            </a:r>
            <a:endParaRPr sz="2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2"/>
          <p:cNvSpPr txBox="1"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lang="en-US"/>
              <a:t>Ex 2: Extended Counting Exercises</a:t>
            </a:r>
            <a:endParaRPr/>
          </a:p>
        </p:txBody>
      </p:sp>
      <p:sp>
        <p:nvSpPr>
          <p:cNvPr id="318" name="Google Shape;318;p12"/>
          <p:cNvSpPr txBox="1">
            <a:spLocks noGrp="1"/>
          </p:cNvSpPr>
          <p:nvPr>
            <p:ph type="body" idx="1"/>
          </p:nvPr>
        </p:nvSpPr>
        <p:spPr>
          <a:xfrm>
            <a:off x="822960" y="1200150"/>
            <a:ext cx="7543801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AutoNum type="arabicPeriod"/>
            </a:pPr>
            <a:r>
              <a:rPr lang="en-US" sz="2800"/>
              <a:t>Merge upper and lower case by downcasing everything</a:t>
            </a:r>
            <a:endParaRPr/>
          </a:p>
          <a:p>
            <a:pPr marL="800100" lvl="1" indent="-4572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Hint: Put in a second tr command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3"/>
          <p:cNvSpPr txBox="1"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lang="en-US"/>
              <a:t>Solutions</a:t>
            </a:r>
            <a:endParaRPr/>
          </a:p>
        </p:txBody>
      </p:sp>
      <p:sp>
        <p:nvSpPr>
          <p:cNvPr id="324" name="Google Shape;324;p13"/>
          <p:cNvSpPr txBox="1">
            <a:spLocks noGrp="1"/>
          </p:cNvSpPr>
          <p:nvPr>
            <p:ph type="body" idx="1"/>
          </p:nvPr>
        </p:nvSpPr>
        <p:spPr>
          <a:xfrm>
            <a:off x="685800" y="1047750"/>
            <a:ext cx="8305800" cy="397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Merge upper and lower case by downcasing everything</a:t>
            </a:r>
            <a:endParaRPr/>
          </a:p>
          <a:p>
            <a:pPr marL="457200" lvl="1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ct val="100000"/>
              <a:buNone/>
            </a:pPr>
            <a:r>
              <a:rPr lang="en-US">
                <a:latin typeface="Courier"/>
                <a:ea typeface="Courier"/>
                <a:cs typeface="Courier"/>
                <a:sym typeface="Courier"/>
              </a:rPr>
              <a:t>tr -sc 'A-Za-z' '\n' &lt; nyt_200811.txt | tr 'A-Z' 'a-z' | sort | uniq -c </a:t>
            </a:r>
            <a:endParaRPr/>
          </a:p>
          <a:p>
            <a:pPr marL="457200" lvl="1" indent="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SzPct val="100000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or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1" indent="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SzPct val="100000"/>
              <a:buNone/>
            </a:pPr>
            <a:r>
              <a:rPr lang="en-US">
                <a:latin typeface="Courier"/>
                <a:ea typeface="Courier"/>
                <a:cs typeface="Courier"/>
                <a:sym typeface="Courier"/>
              </a:rPr>
              <a:t>tr -sc 'A-Za-z' '\n' &lt; nyt_200811.txt | tr '[:upper:]' '[:lower:]' | sort | uniq -c </a:t>
            </a:r>
            <a:br>
              <a:rPr lang="en-US">
                <a:latin typeface="Courier"/>
                <a:ea typeface="Courier"/>
                <a:cs typeface="Courier"/>
                <a:sym typeface="Courier"/>
              </a:rPr>
            </a:br>
            <a:r>
              <a:rPr lang="en-US">
                <a:latin typeface="Courier"/>
                <a:ea typeface="Courier"/>
                <a:cs typeface="Courier"/>
                <a:sym typeface="Courier"/>
              </a:rPr>
              <a:t> 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100000"/>
              <a:buAutoNum type="arabicPeriod"/>
            </a:pPr>
            <a:r>
              <a:rPr lang="en-US" sz="2000"/>
              <a:t>tokenize by replacing the complement of letters with newlines 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ct val="100000"/>
              <a:buAutoNum type="arabicPeriod"/>
            </a:pPr>
            <a:r>
              <a:rPr lang="en-US" sz="2000"/>
              <a:t>replace all uppercase with lowercase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ct val="100000"/>
              <a:buAutoNum type="arabicPeriod"/>
            </a:pPr>
            <a:r>
              <a:rPr lang="en-US" sz="2000"/>
              <a:t>sort alphabetically </a:t>
            </a:r>
            <a:endParaRPr/>
          </a:p>
          <a:p>
            <a:pPr marL="457200" lvl="0" indent="-45720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ct val="100000"/>
              <a:buAutoNum type="arabicPeriod"/>
            </a:pPr>
            <a:r>
              <a:rPr lang="en-US" sz="2000"/>
              <a:t>merge duplicates and show counts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4"/>
          <p:cNvSpPr txBox="1">
            <a:spLocks noGrp="1"/>
          </p:cNvSpPr>
          <p:nvPr>
            <p:ph type="title"/>
          </p:nvPr>
        </p:nvSpPr>
        <p:spPr>
          <a:xfrm>
            <a:off x="304800" y="381000"/>
            <a:ext cx="85344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Sorting and reversing lines of text</a:t>
            </a:r>
            <a:endParaRPr/>
          </a:p>
        </p:txBody>
      </p:sp>
      <p:sp>
        <p:nvSpPr>
          <p:cNvPr id="330" name="Google Shape;330;p14"/>
          <p:cNvSpPr txBox="1">
            <a:spLocks noGrp="1"/>
          </p:cNvSpPr>
          <p:nvPr>
            <p:ph type="body" idx="1"/>
          </p:nvPr>
        </p:nvSpPr>
        <p:spPr>
          <a:xfrm>
            <a:off x="304800" y="1352550"/>
            <a:ext cx="8534400" cy="333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latin typeface="Courier"/>
                <a:ea typeface="Courier"/>
                <a:cs typeface="Courier"/>
                <a:sym typeface="Courier"/>
              </a:rPr>
              <a:t>sort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latin typeface="Courier"/>
                <a:ea typeface="Courier"/>
                <a:cs typeface="Courier"/>
                <a:sym typeface="Courier"/>
              </a:rPr>
              <a:t>sort –f 	  </a:t>
            </a:r>
            <a:r>
              <a:rPr lang="en-US">
                <a:latin typeface="Calibri"/>
                <a:ea typeface="Calibri"/>
                <a:cs typeface="Calibri"/>
                <a:sym typeface="Calibri"/>
              </a:rPr>
              <a:t>Ignore case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latin typeface="Courier"/>
                <a:ea typeface="Courier"/>
                <a:cs typeface="Courier"/>
                <a:sym typeface="Courier"/>
              </a:rPr>
              <a:t>sort –n	  </a:t>
            </a:r>
            <a:r>
              <a:rPr lang="en-US">
                <a:latin typeface="Calibri"/>
                <a:ea typeface="Calibri"/>
                <a:cs typeface="Calibri"/>
                <a:sym typeface="Calibri"/>
              </a:rPr>
              <a:t>Numeric order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latin typeface="Courier"/>
                <a:ea typeface="Courier"/>
                <a:cs typeface="Courier"/>
                <a:sym typeface="Courier"/>
              </a:rPr>
              <a:t>sort –r	  </a:t>
            </a:r>
            <a:r>
              <a:rPr lang="en-US">
                <a:latin typeface="Calibri"/>
                <a:ea typeface="Calibri"/>
                <a:cs typeface="Calibri"/>
                <a:sym typeface="Calibri"/>
              </a:rPr>
              <a:t>Reverse sort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latin typeface="Courier"/>
                <a:ea typeface="Courier"/>
                <a:cs typeface="Courier"/>
                <a:sym typeface="Courier"/>
              </a:rPr>
              <a:t>sort –nr	  </a:t>
            </a:r>
            <a:r>
              <a:rPr lang="en-US">
                <a:latin typeface="Calibri"/>
                <a:ea typeface="Calibri"/>
                <a:cs typeface="Calibri"/>
                <a:sym typeface="Calibri"/>
              </a:rPr>
              <a:t>Reverse numeric sort</a:t>
            </a:r>
            <a:endParaRPr/>
          </a:p>
          <a:p>
            <a:pPr marL="342900" lvl="0" indent="-190500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latin typeface="Courier"/>
                <a:ea typeface="Courier"/>
                <a:cs typeface="Courier"/>
                <a:sym typeface="Courier"/>
              </a:rPr>
              <a:t>echo "Hello" | rev</a:t>
            </a:r>
            <a:endParaRPr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5"/>
          <p:cNvSpPr txBox="1"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lang="en-US"/>
              <a:t>Ex 3: Counting and sorting exercises</a:t>
            </a:r>
            <a:endParaRPr/>
          </a:p>
        </p:txBody>
      </p:sp>
      <p:sp>
        <p:nvSpPr>
          <p:cNvPr id="336" name="Google Shape;336;p15"/>
          <p:cNvSpPr txBox="1">
            <a:spLocks noGrp="1"/>
          </p:cNvSpPr>
          <p:nvPr>
            <p:ph type="body" idx="1"/>
          </p:nvPr>
        </p:nvSpPr>
        <p:spPr>
          <a:xfrm>
            <a:off x="822960" y="1200150"/>
            <a:ext cx="7543801" cy="3644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7938" lvl="0" indent="-793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Find the 50 most common words in the NYT</a:t>
            </a:r>
            <a:endParaRPr/>
          </a:p>
          <a:p>
            <a:pPr marL="404813" lvl="1" indent="-2540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Hint: Use sort a second time, then head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6"/>
          <p:cNvSpPr txBox="1"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lang="en-US"/>
              <a:t>Ex 3 Counting and sorting solutions</a:t>
            </a:r>
            <a:endParaRPr/>
          </a:p>
        </p:txBody>
      </p:sp>
      <p:sp>
        <p:nvSpPr>
          <p:cNvPr id="342" name="Google Shape;342;p16"/>
          <p:cNvSpPr txBox="1">
            <a:spLocks noGrp="1"/>
          </p:cNvSpPr>
          <p:nvPr>
            <p:ph type="body" idx="1"/>
          </p:nvPr>
        </p:nvSpPr>
        <p:spPr>
          <a:xfrm>
            <a:off x="822950" y="1200150"/>
            <a:ext cx="7543800" cy="3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lnSpcReduction="10000"/>
          </a:bodyPr>
          <a:lstStyle/>
          <a:p>
            <a:pPr marL="7938" lvl="0" indent="-793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Find the 50 most common words in the NYT</a:t>
            </a:r>
            <a:endParaRPr/>
          </a:p>
          <a:p>
            <a:pPr marL="0" lvl="1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400"/>
              <a:buNone/>
            </a:pPr>
            <a:r>
              <a:rPr lang="en-US" sz="2400">
                <a:latin typeface="Courier"/>
                <a:ea typeface="Courier"/>
                <a:cs typeface="Courier"/>
                <a:sym typeface="Courier"/>
              </a:rPr>
              <a:t>tr -sc 'A-Za-z' '\n' &lt; nyt_200811.txt | sort | uniq -c | sort -nr | head -n 50</a:t>
            </a:r>
            <a:endParaRPr sz="2400">
              <a:latin typeface="Courier"/>
              <a:ea typeface="Courier"/>
              <a:cs typeface="Courier"/>
              <a:sym typeface="Courier"/>
            </a:endParaRPr>
          </a:p>
          <a:p>
            <a:pPr marL="457200" lvl="1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400"/>
              <a:buNone/>
            </a:pPr>
            <a:endParaRPr>
              <a:latin typeface="Courier"/>
              <a:ea typeface="Courier"/>
              <a:cs typeface="Courier"/>
              <a:sym typeface="Courier"/>
            </a:endParaRPr>
          </a:p>
          <a:p>
            <a:pPr marL="0" lvl="1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400"/>
              <a:buNone/>
            </a:pPr>
            <a:r>
              <a:rPr lang="en-US" sz="2000">
                <a:solidFill>
                  <a:srgbClr val="E48312"/>
                </a:solidFill>
              </a:rPr>
              <a:t>1.</a:t>
            </a:r>
            <a:r>
              <a:rPr lang="en-US" sz="2000">
                <a:solidFill>
                  <a:srgbClr val="262626"/>
                </a:solidFill>
              </a:rPr>
              <a:t> tokenize by replacing the complement of letters with newlines</a:t>
            </a:r>
            <a:endParaRPr sz="2000">
              <a:solidFill>
                <a:srgbClr val="262626"/>
              </a:solidFill>
            </a:endParaRPr>
          </a:p>
          <a:p>
            <a:pPr marL="0" lvl="1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400"/>
              <a:buNone/>
            </a:pPr>
            <a:r>
              <a:rPr lang="en-US" sz="2000">
                <a:solidFill>
                  <a:srgbClr val="E48312"/>
                </a:solidFill>
              </a:rPr>
              <a:t>2.</a:t>
            </a:r>
            <a:r>
              <a:rPr lang="en-US" sz="2000">
                <a:solidFill>
                  <a:srgbClr val="262626"/>
                </a:solidFill>
              </a:rPr>
              <a:t> sort alphabetically</a:t>
            </a:r>
            <a:endParaRPr sz="2000">
              <a:solidFill>
                <a:srgbClr val="262626"/>
              </a:solidFill>
            </a:endParaRPr>
          </a:p>
          <a:p>
            <a:pPr marL="0" lvl="1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400"/>
              <a:buNone/>
            </a:pPr>
            <a:r>
              <a:rPr lang="en-US" sz="2000">
                <a:solidFill>
                  <a:srgbClr val="E48312"/>
                </a:solidFill>
              </a:rPr>
              <a:t>3.</a:t>
            </a:r>
            <a:r>
              <a:rPr lang="en-US" sz="2000">
                <a:solidFill>
                  <a:srgbClr val="262626"/>
                </a:solidFill>
              </a:rPr>
              <a:t> merge duplicates and show counts</a:t>
            </a:r>
            <a:endParaRPr sz="2000">
              <a:solidFill>
                <a:srgbClr val="262626"/>
              </a:solidFill>
            </a:endParaRPr>
          </a:p>
          <a:p>
            <a:pPr marL="0" lvl="1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2400"/>
              <a:buNone/>
            </a:pPr>
            <a:r>
              <a:rPr lang="en-US" sz="2000">
                <a:solidFill>
                  <a:srgbClr val="E48312"/>
                </a:solidFill>
              </a:rPr>
              <a:t>4.</a:t>
            </a:r>
            <a:r>
              <a:rPr lang="en-US" sz="2000">
                <a:solidFill>
                  <a:srgbClr val="262626"/>
                </a:solidFill>
              </a:rPr>
              <a:t> sort numerically (i.e. by the counts) and in descending/reverse order</a:t>
            </a:r>
            <a:endParaRPr sz="2000">
              <a:solidFill>
                <a:srgbClr val="26262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E48312"/>
                </a:solidFill>
              </a:rPr>
              <a:t>5.</a:t>
            </a:r>
            <a:r>
              <a:rPr lang="en-US" sz="2000">
                <a:solidFill>
                  <a:srgbClr val="262626"/>
                </a:solidFill>
              </a:rPr>
              <a:t> show the top 50</a:t>
            </a:r>
            <a:endParaRPr sz="2000">
              <a:solidFill>
                <a:srgbClr val="262626"/>
              </a:solidFill>
            </a:endParaRPr>
          </a:p>
          <a:p>
            <a:pPr marL="0" lvl="1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400"/>
              <a:buNone/>
            </a:pPr>
            <a:endParaRPr>
              <a:latin typeface="Courier"/>
              <a:ea typeface="Courier"/>
              <a:cs typeface="Courier"/>
              <a:sym typeface="Couri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7"/>
          <p:cNvSpPr txBox="1"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lang="en-US"/>
              <a:t>grep</a:t>
            </a:r>
            <a:endParaRPr/>
          </a:p>
        </p:txBody>
      </p:sp>
      <p:sp>
        <p:nvSpPr>
          <p:cNvPr id="348" name="Google Shape;348;p17"/>
          <p:cNvSpPr txBox="1">
            <a:spLocks noGrp="1"/>
          </p:cNvSpPr>
          <p:nvPr>
            <p:ph type="body" idx="1"/>
          </p:nvPr>
        </p:nvSpPr>
        <p:spPr>
          <a:xfrm>
            <a:off x="822960" y="1200150"/>
            <a:ext cx="7543801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7938" lvl="0" indent="-793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Grep finds patterns specified as regular expressions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None/>
            </a:pPr>
            <a:r>
              <a:rPr lang="en-US">
                <a:latin typeface="Courier"/>
                <a:ea typeface="Courier"/>
                <a:cs typeface="Courier"/>
                <a:sym typeface="Courier"/>
              </a:rPr>
              <a:t>grep rebuilt nyt_200811.txt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1500"/>
              <a:buNone/>
            </a:pPr>
            <a:r>
              <a:rPr lang="en-US" sz="1500">
                <a:latin typeface="Courier New"/>
                <a:ea typeface="Courier New"/>
                <a:cs typeface="Courier New"/>
                <a:sym typeface="Courier New"/>
              </a:rPr>
              <a:t>Conn and Johnson, has been rebuilt, among the first of the 222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1500"/>
              <a:buNone/>
            </a:pPr>
            <a:r>
              <a:rPr lang="en-US" sz="1500">
                <a:latin typeface="Courier New"/>
                <a:ea typeface="Courier New"/>
                <a:cs typeface="Courier New"/>
                <a:sym typeface="Courier New"/>
              </a:rPr>
              <a:t>move into their rebuilt home, sleeping under the same roof for the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1500"/>
              <a:buNone/>
            </a:pPr>
            <a:r>
              <a:rPr lang="en-US" sz="1500">
                <a:latin typeface="Courier New"/>
                <a:ea typeface="Courier New"/>
                <a:cs typeface="Courier New"/>
                <a:sym typeface="Courier New"/>
              </a:rPr>
              <a:t>the part of town that was wiped away and is being rebuilt. That is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1500"/>
              <a:buNone/>
            </a:pPr>
            <a:r>
              <a:rPr lang="en-US" sz="1500">
                <a:latin typeface="Courier New"/>
                <a:ea typeface="Courier New"/>
                <a:cs typeface="Courier New"/>
                <a:sym typeface="Courier New"/>
              </a:rPr>
              <a:t>to laser trace what was there and rebuilt it with accuracy," she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1500"/>
              <a:buNone/>
            </a:pPr>
            <a:r>
              <a:rPr lang="en-US" sz="1500">
                <a:latin typeface="Courier New"/>
                <a:ea typeface="Courier New"/>
                <a:cs typeface="Courier New"/>
                <a:sym typeface="Courier New"/>
              </a:rPr>
              <a:t>home - is expected to be rebuilt by spring. Braasch promises that 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b6ba516552_1_0"/>
          <p:cNvSpPr txBox="1">
            <a:spLocks noGrp="1"/>
          </p:cNvSpPr>
          <p:nvPr>
            <p:ph type="body" idx="1"/>
          </p:nvPr>
        </p:nvSpPr>
        <p:spPr>
          <a:xfrm>
            <a:off x="822960" y="1200150"/>
            <a:ext cx="7543800" cy="3429000"/>
          </a:xfrm>
          <a:prstGeom prst="rect">
            <a:avLst/>
          </a:prstGeom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</a:rPr>
              <a:t>First, let’s save our previous work (where each word in the article takes a new line) into a file called `nyt.words`:</a:t>
            </a:r>
            <a:endParaRPr sz="2200">
              <a:solidFill>
                <a:schemeClr val="dk1"/>
              </a:solidFill>
            </a:endParaRPr>
          </a:p>
          <a:p>
            <a:pPr marL="3429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200"/>
              <a:buFont typeface="Times"/>
              <a:buChar char="•"/>
            </a:pPr>
            <a:r>
              <a:rPr lang="en-US" sz="2200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tr -sc 'A-Za-z' '\n' &lt; nyt_200811.txt &gt; nyt.words</a:t>
            </a:r>
            <a:endParaRPr sz="2200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marL="0" lvl="0" indent="0" algn="l" rtl="0">
              <a:spcBef>
                <a:spcPts val="900"/>
              </a:spcBef>
              <a:spcAft>
                <a:spcPts val="15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8"/>
          <p:cNvSpPr txBox="1"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lang="en-US"/>
              <a:t>grep</a:t>
            </a:r>
            <a:endParaRPr/>
          </a:p>
        </p:txBody>
      </p:sp>
      <p:sp>
        <p:nvSpPr>
          <p:cNvPr id="360" name="Google Shape;360;p18"/>
          <p:cNvSpPr txBox="1">
            <a:spLocks noGrp="1"/>
          </p:cNvSpPr>
          <p:nvPr>
            <p:ph type="body" idx="1"/>
          </p:nvPr>
        </p:nvSpPr>
        <p:spPr>
          <a:xfrm>
            <a:off x="822960" y="1200150"/>
            <a:ext cx="778764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lnSpcReduction="10000"/>
          </a:bodyPr>
          <a:lstStyle/>
          <a:p>
            <a:pPr marL="7938" lvl="0" indent="-793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Grep finds patterns specified as regular expressions</a:t>
            </a:r>
            <a:endParaRPr/>
          </a:p>
          <a:p>
            <a:pPr marL="404813" lvl="1" indent="-2540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400"/>
              <a:buChar char="◦"/>
            </a:pPr>
            <a:r>
              <a:rPr lang="en-US" sz="2400" b="1">
                <a:solidFill>
                  <a:srgbClr val="FF2F54"/>
                </a:solidFill>
              </a:rPr>
              <a:t>g</a:t>
            </a:r>
            <a:r>
              <a:rPr lang="en-US" sz="2400"/>
              <a:t>lobally search for </a:t>
            </a:r>
            <a:r>
              <a:rPr lang="en-US" sz="2400" b="1">
                <a:solidFill>
                  <a:srgbClr val="FF2F54"/>
                </a:solidFill>
              </a:rPr>
              <a:t>r</a:t>
            </a:r>
            <a:r>
              <a:rPr lang="en-US" sz="2400"/>
              <a:t>egular </a:t>
            </a:r>
            <a:r>
              <a:rPr lang="en-US" sz="2400" b="1">
                <a:solidFill>
                  <a:srgbClr val="FF2F54"/>
                </a:solidFill>
              </a:rPr>
              <a:t>e</a:t>
            </a:r>
            <a:r>
              <a:rPr lang="en-US" sz="2400"/>
              <a:t>xpression and </a:t>
            </a:r>
            <a:r>
              <a:rPr lang="en-US" sz="2400" b="1">
                <a:solidFill>
                  <a:srgbClr val="F4B469"/>
                </a:solidFill>
              </a:rPr>
              <a:t>p</a:t>
            </a:r>
            <a:r>
              <a:rPr lang="en-US" sz="2400"/>
              <a:t>rint</a:t>
            </a:r>
            <a:endParaRPr/>
          </a:p>
          <a:p>
            <a:pPr marL="404813" lvl="1" indent="-10160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SzPts val="2400"/>
              <a:buNone/>
            </a:pPr>
            <a:endParaRPr sz="2400"/>
          </a:p>
          <a:p>
            <a:pPr marL="7938" lvl="0" indent="-7938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(A much easier way to find words ending in a pattern than the rev method we used before)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Finding words ending in –ing: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600"/>
              <a:buNone/>
            </a:pPr>
            <a:r>
              <a:rPr lang="en-US" sz="2600">
                <a:latin typeface="Courier"/>
                <a:ea typeface="Courier"/>
                <a:cs typeface="Courier"/>
                <a:sym typeface="Courier"/>
              </a:rPr>
              <a:t>grep 'ing$' nyt.words |sort | uniq -c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9"/>
          <p:cNvSpPr txBox="1"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lang="en-US"/>
              <a:t>grep</a:t>
            </a:r>
            <a:endParaRPr/>
          </a:p>
        </p:txBody>
      </p:sp>
      <p:sp>
        <p:nvSpPr>
          <p:cNvPr id="366" name="Google Shape;366;p1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534400" cy="3790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7938" lvl="0" indent="-793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grep is a filter – you keep only some lines of the input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None/>
            </a:pPr>
            <a:r>
              <a:rPr lang="en-US">
                <a:latin typeface="Courier"/>
                <a:ea typeface="Courier"/>
                <a:cs typeface="Courier"/>
                <a:sym typeface="Courier"/>
              </a:rPr>
              <a:t>grep gh </a:t>
            </a:r>
            <a:r>
              <a:rPr lang="en-US"/>
              <a:t>		keep lines containing ‘‘gh’’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None/>
            </a:pPr>
            <a:r>
              <a:rPr lang="en-US">
                <a:latin typeface="Courier"/>
                <a:ea typeface="Courier"/>
                <a:cs typeface="Courier"/>
                <a:sym typeface="Courier"/>
              </a:rPr>
              <a:t>grep 'ˆcon' </a:t>
            </a:r>
            <a:r>
              <a:rPr lang="en-US"/>
              <a:t>	keep lines beginning with ‘‘con’’ 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None/>
            </a:pPr>
            <a:r>
              <a:rPr lang="en-US">
                <a:latin typeface="Courier"/>
                <a:ea typeface="Courier"/>
                <a:cs typeface="Courier"/>
                <a:sym typeface="Courier"/>
              </a:rPr>
              <a:t>grep 'ing$' </a:t>
            </a:r>
            <a:r>
              <a:rPr lang="en-US"/>
              <a:t>	keep lines ending with ‘‘ing’’ 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None/>
            </a:pPr>
            <a:r>
              <a:rPr lang="en-US">
                <a:latin typeface="Courier"/>
                <a:ea typeface="Courier"/>
                <a:cs typeface="Courier"/>
                <a:sym typeface="Courier"/>
              </a:rPr>
              <a:t>grep –v gh </a:t>
            </a:r>
            <a:r>
              <a:rPr lang="en-US"/>
              <a:t>	keep lines NOT containing “gh”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0"/>
          <p:cNvSpPr txBox="1"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lang="en-US"/>
              <a:t>grep versus egrep (grep –E)</a:t>
            </a:r>
            <a:endParaRPr/>
          </a:p>
        </p:txBody>
      </p:sp>
      <p:sp>
        <p:nvSpPr>
          <p:cNvPr id="372" name="Google Shape;372;p2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534400" cy="3790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92500" lnSpcReduction="20000"/>
          </a:bodyPr>
          <a:lstStyle/>
          <a:p>
            <a:pPr marL="7938" lvl="0" indent="-793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>
                <a:latin typeface="Courier"/>
                <a:ea typeface="Courier"/>
                <a:cs typeface="Courier"/>
                <a:sym typeface="Courier"/>
              </a:rPr>
              <a:t>egrep or grep -E</a:t>
            </a:r>
            <a:r>
              <a:rPr lang="en-US"/>
              <a:t>	[extended syntax]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ct val="100000"/>
              <a:buNone/>
            </a:pPr>
            <a:r>
              <a:rPr lang="en-US"/>
              <a:t>In egrep, +, ?, |, (, and ) are automatically metacharacters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ct val="100000"/>
              <a:buNone/>
            </a:pPr>
            <a:r>
              <a:rPr lang="en-US"/>
              <a:t>In grep, you have to backslash them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ct val="100000"/>
              <a:buNone/>
            </a:pPr>
            <a:r>
              <a:rPr lang="en-US"/>
              <a:t>To find words ALL IN UPPERCASE: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ct val="100000"/>
              <a:buNone/>
            </a:pPr>
            <a:r>
              <a:rPr lang="en-US">
                <a:latin typeface="Courier"/>
                <a:ea typeface="Courier"/>
                <a:cs typeface="Courier"/>
                <a:sym typeface="Courier"/>
              </a:rPr>
              <a:t>egrep '^[A-Z]+$' nyt.words |sort|uniq -c</a:t>
            </a:r>
            <a:r>
              <a:rPr lang="en-US"/>
              <a:t>	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ct val="100000"/>
              <a:buNone/>
            </a:pPr>
            <a:r>
              <a:rPr lang="en-US"/>
              <a:t>== </a:t>
            </a:r>
            <a:r>
              <a:rPr lang="en-US">
                <a:latin typeface="Courier"/>
                <a:ea typeface="Courier"/>
                <a:cs typeface="Courier"/>
                <a:sym typeface="Courier"/>
              </a:rPr>
              <a:t>grep '^[A-Z]\+$' nyt.words |sort|uniq -c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ct val="100000"/>
              <a:buNone/>
            </a:pPr>
            <a:endParaRPr>
              <a:latin typeface="Courier"/>
              <a:ea typeface="Courier"/>
              <a:cs typeface="Courier"/>
              <a:sym typeface="Courier"/>
            </a:endParaRPr>
          </a:p>
          <a:p>
            <a:pPr marL="0" lvl="0" indent="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ct val="100000"/>
              <a:buNone/>
            </a:pPr>
            <a:r>
              <a:rPr lang="en-US" b="1">
                <a:solidFill>
                  <a:srgbClr val="002DFF"/>
                </a:solidFill>
                <a:latin typeface="Courier"/>
                <a:ea typeface="Courier"/>
                <a:cs typeface="Courier"/>
                <a:sym typeface="Courier"/>
              </a:rPr>
              <a:t>(confusingly on some systems grep acts like egrep</a:t>
            </a:r>
            <a:r>
              <a:rPr lang="en-US" b="1">
                <a:solidFill>
                  <a:srgbClr val="002DFF"/>
                </a:solidFill>
              </a:rPr>
              <a:t>)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1"/>
          <p:cNvSpPr txBox="1"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lang="en-US"/>
              <a:t>Ex 4: Exercises on grep &amp; wc</a:t>
            </a:r>
            <a:endParaRPr/>
          </a:p>
        </p:txBody>
      </p:sp>
      <p:sp>
        <p:nvSpPr>
          <p:cNvPr id="378" name="Google Shape;378;p21"/>
          <p:cNvSpPr txBox="1">
            <a:spLocks noGrp="1"/>
          </p:cNvSpPr>
          <p:nvPr>
            <p:ph type="body" idx="1"/>
          </p:nvPr>
        </p:nvSpPr>
        <p:spPr>
          <a:xfrm>
            <a:off x="304800" y="1352550"/>
            <a:ext cx="8839200" cy="333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7938" lvl="0" indent="-793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How many all uppercase words are there in this NYT file?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None/>
            </a:pPr>
            <a:r>
              <a:rPr lang="en-US"/>
              <a:t>How many 4-letter words?</a:t>
            </a:r>
            <a:endParaRPr/>
          </a:p>
          <a:p>
            <a:pPr marL="150813" lvl="1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400"/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2"/>
          <p:cNvSpPr txBox="1"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lang="en-US"/>
              <a:t>Ex 4 Solutions on grep &amp; wc</a:t>
            </a:r>
            <a:endParaRPr/>
          </a:p>
        </p:txBody>
      </p:sp>
      <p:sp>
        <p:nvSpPr>
          <p:cNvPr id="384" name="Google Shape;384;p22"/>
          <p:cNvSpPr txBox="1">
            <a:spLocks noGrp="1"/>
          </p:cNvSpPr>
          <p:nvPr>
            <p:ph type="body" idx="1"/>
          </p:nvPr>
        </p:nvSpPr>
        <p:spPr>
          <a:xfrm>
            <a:off x="304800" y="1123950"/>
            <a:ext cx="8839200" cy="38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lnSpcReduction="20000"/>
          </a:bodyPr>
          <a:lstStyle/>
          <a:p>
            <a:pPr marL="7938" lvl="0" indent="-793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How many all uppercase words are there in this NYT file?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None/>
            </a:pPr>
            <a:r>
              <a:rPr lang="en-US">
                <a:latin typeface="Courier"/>
                <a:ea typeface="Courier"/>
                <a:cs typeface="Courier"/>
                <a:sym typeface="Courier"/>
              </a:rPr>
              <a:t>grep -E '^[A-Z]+$' nyt.words | wc </a:t>
            </a:r>
            <a:endParaRPr/>
          </a:p>
          <a:p>
            <a:pPr marL="7937" lvl="0" indent="-7937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None/>
            </a:pPr>
            <a:r>
              <a:rPr lang="en-US" sz="2000">
                <a:solidFill>
                  <a:srgbClr val="E48312"/>
                </a:solidFill>
              </a:rPr>
              <a:t>Answer:  8604</a:t>
            </a:r>
            <a:endParaRPr sz="2000">
              <a:solidFill>
                <a:srgbClr val="E48312"/>
              </a:solidFill>
            </a:endParaRPr>
          </a:p>
          <a:p>
            <a:pPr marL="7937" lvl="0" indent="-7937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None/>
            </a:pPr>
            <a:r>
              <a:rPr lang="en-US" sz="2000">
                <a:solidFill>
                  <a:srgbClr val="E48312"/>
                </a:solidFill>
              </a:rPr>
              <a:t>1.</a:t>
            </a:r>
            <a:r>
              <a:rPr lang="en-US" sz="2000">
                <a:solidFill>
                  <a:schemeClr val="dk1"/>
                </a:solidFill>
              </a:rPr>
              <a:t> look for words that start capitalized, are 1 capitalized letter or more, and end capitalized.</a:t>
            </a:r>
            <a:endParaRPr sz="2000">
              <a:solidFill>
                <a:schemeClr val="dk1"/>
              </a:solidFill>
            </a:endParaRPr>
          </a:p>
          <a:p>
            <a:pPr marL="7937" lvl="0" indent="-7937" algn="l" rtl="0">
              <a:spcBef>
                <a:spcPts val="1050"/>
              </a:spcBef>
              <a:spcAft>
                <a:spcPts val="0"/>
              </a:spcAft>
              <a:buSzPts val="1100"/>
              <a:buNone/>
            </a:pPr>
            <a:r>
              <a:rPr lang="en-US" sz="2000">
                <a:solidFill>
                  <a:srgbClr val="E48312"/>
                </a:solidFill>
              </a:rPr>
              <a:t>2.</a:t>
            </a:r>
            <a:r>
              <a:rPr lang="en-US" sz="2000">
                <a:solidFill>
                  <a:schemeClr val="dk1"/>
                </a:solidFill>
              </a:rPr>
              <a:t> word count</a:t>
            </a:r>
            <a:endParaRPr sz="2000"/>
          </a:p>
          <a:p>
            <a:pPr marL="7937" lvl="0" indent="-7937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None/>
            </a:pP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None/>
            </a:pPr>
            <a:r>
              <a:rPr lang="en-US"/>
              <a:t>How many 4-letter words?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None/>
            </a:pPr>
            <a:r>
              <a:rPr lang="en-US">
                <a:latin typeface="Courier"/>
                <a:ea typeface="Courier"/>
                <a:cs typeface="Courier"/>
                <a:sym typeface="Courier"/>
              </a:rPr>
              <a:t>grep -E '^[a-zA-Z]{4}$' nyt.words | wc</a:t>
            </a:r>
            <a:endParaRPr>
              <a:latin typeface="Courier"/>
              <a:ea typeface="Courier"/>
              <a:cs typeface="Courier"/>
              <a:sym typeface="Courier"/>
            </a:endParaRPr>
          </a:p>
          <a:p>
            <a:pPr marL="0" lvl="0" indent="0" algn="l" rtl="0">
              <a:spcBef>
                <a:spcPts val="10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50">
                <a:solidFill>
                  <a:srgbClr val="E48312"/>
                </a:solidFill>
              </a:rPr>
              <a:t>Answer: 86943</a:t>
            </a:r>
            <a:endParaRPr>
              <a:latin typeface="Courier"/>
              <a:ea typeface="Courier"/>
              <a:cs typeface="Courier"/>
              <a:sym typeface="Courier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3"/>
          <p:cNvSpPr txBox="1"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lang="en-US"/>
              <a:t>Lesson</a:t>
            </a:r>
            <a:endParaRPr/>
          </a:p>
        </p:txBody>
      </p:sp>
      <p:sp>
        <p:nvSpPr>
          <p:cNvPr id="390" name="Google Shape;390;p23"/>
          <p:cNvSpPr txBox="1">
            <a:spLocks noGrp="1"/>
          </p:cNvSpPr>
          <p:nvPr>
            <p:ph type="body" idx="1"/>
          </p:nvPr>
        </p:nvSpPr>
        <p:spPr>
          <a:xfrm>
            <a:off x="822960" y="1200150"/>
            <a:ext cx="7543801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7938" lvl="0" indent="-793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Piping commands together can be simple yet powerful in Unix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It gives flexibility.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None/>
            </a:pPr>
            <a:endParaRPr sz="2800"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None/>
            </a:pPr>
            <a:endParaRPr sz="2800"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Traditional Unix philosophy: small tools that can be composed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24"/>
          <p:cNvSpPr txBox="1"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lang="en-US"/>
              <a:t>Ex 5: Data Ethics</a:t>
            </a:r>
            <a:endParaRPr/>
          </a:p>
        </p:txBody>
      </p:sp>
      <p:sp>
        <p:nvSpPr>
          <p:cNvPr id="396" name="Google Shape;396;p24"/>
          <p:cNvSpPr txBox="1">
            <a:spLocks noGrp="1"/>
          </p:cNvSpPr>
          <p:nvPr>
            <p:ph type="body" idx="1"/>
          </p:nvPr>
        </p:nvSpPr>
        <p:spPr>
          <a:xfrm>
            <a:off x="609600" y="1200150"/>
            <a:ext cx="8305800" cy="382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7938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4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text for today’s lab comes from the </a:t>
            </a:r>
            <a:r>
              <a:rPr lang="en-US" sz="2400" b="0" i="0" u="sng" strike="noStrike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New York Times Annotated Corpus</a:t>
            </a:r>
            <a:r>
              <a:rPr lang="en-US" sz="24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released by the Linguistic Data Consortium. </a:t>
            </a:r>
            <a:endParaRPr/>
          </a:p>
          <a:p>
            <a:pPr marL="7938" lvl="0" indent="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400"/>
              <a:buNone/>
            </a:pPr>
            <a:r>
              <a:rPr lang="en-US" sz="24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Understanding a dataset's origins gives us insight into its scope and  limitations, which can affect the conclusions we draw from it. </a:t>
            </a:r>
            <a:endParaRPr/>
          </a:p>
          <a:p>
            <a:pPr marL="7938" lvl="0" indent="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400"/>
              <a:buNone/>
            </a:pPr>
            <a:r>
              <a:rPr lang="en-US" sz="24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Take a few minutes with your group to explore the origins of this text. </a:t>
            </a:r>
            <a:endParaRPr/>
          </a:p>
          <a:p>
            <a:pPr marL="7938" lvl="0" indent="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400"/>
              <a:buNone/>
            </a:pPr>
            <a:r>
              <a:rPr lang="en-US" sz="2400" b="1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types of texts, from what time period, genre, and language, are included in this dataset? </a:t>
            </a:r>
            <a:endParaRPr/>
          </a:p>
          <a:p>
            <a:pPr marL="7938" lvl="0" indent="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400"/>
              <a:buNone/>
            </a:pPr>
            <a:r>
              <a:rPr lang="en-US" sz="2400" b="1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types are not? </a:t>
            </a:r>
            <a:r>
              <a:rPr lang="en-US" sz="24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Then, answer questions</a:t>
            </a: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on the following slide</a:t>
            </a:r>
            <a:endParaRPr sz="2400" b="0">
              <a:latin typeface="Calibri"/>
              <a:ea typeface="Calibri"/>
              <a:cs typeface="Calibri"/>
              <a:sym typeface="Calibri"/>
            </a:endParaRPr>
          </a:p>
          <a:p>
            <a:pPr marL="7938" lvl="0" indent="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400"/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5"/>
          <p:cNvSpPr txBox="1"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lang="en-US"/>
              <a:t>Data Ethics Questions</a:t>
            </a:r>
            <a:endParaRPr/>
          </a:p>
        </p:txBody>
      </p:sp>
      <p:sp>
        <p:nvSpPr>
          <p:cNvPr id="402" name="Google Shape;402;p25"/>
          <p:cNvSpPr txBox="1">
            <a:spLocks noGrp="1"/>
          </p:cNvSpPr>
          <p:nvPr>
            <p:ph type="body" idx="1"/>
          </p:nvPr>
        </p:nvSpPr>
        <p:spPr>
          <a:xfrm>
            <a:off x="822960" y="800099"/>
            <a:ext cx="8244840" cy="4343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350838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AutoNum type="arabicPeriod"/>
            </a:pPr>
            <a:r>
              <a:rPr lang="en-US" sz="24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Imagine you are a researcher creating an educational platform 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 part </a:t>
            </a:r>
            <a:r>
              <a:rPr lang="en-US" sz="24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of a high-school history course, and you trained your model solely on text from this corpus. Though the NYT is a respected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publication, its content reflects its very particular context. </a:t>
            </a:r>
            <a:r>
              <a:rPr lang="en-US" sz="24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biases could arise from relying solely on this corpus for training your model? </a:t>
            </a:r>
            <a:r>
              <a:rPr lang="en-US" sz="240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24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For example, whose perspectives are predominantly included, and whose might be underrepresented or excluded?)</a:t>
            </a:r>
            <a:endParaRPr dirty="0"/>
          </a:p>
          <a:p>
            <a:pPr marL="350838" lvl="0" indent="-34290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400"/>
              <a:buFont typeface="Calibri"/>
              <a:buAutoNum type="arabicPeriod"/>
            </a:pPr>
            <a:r>
              <a:rPr lang="en-US" sz="24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With your group, brainstorm </a:t>
            </a:r>
            <a:r>
              <a:rPr lang="en-US" sz="2400" b="1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ways to reduce the biases </a:t>
            </a:r>
            <a:r>
              <a:rPr lang="en-US" sz="24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identified in part (1) when building this tool. How would you evaluate the effectiveness of these methods in reducing biases?</a:t>
            </a:r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6"/>
          <p:cNvSpPr txBox="1"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lang="en-US"/>
              <a:t>Bigrams = word pairs and their counts</a:t>
            </a:r>
            <a:endParaRPr/>
          </a:p>
        </p:txBody>
      </p:sp>
      <p:sp>
        <p:nvSpPr>
          <p:cNvPr id="408" name="Google Shape;408;p26"/>
          <p:cNvSpPr txBox="1">
            <a:spLocks noGrp="1"/>
          </p:cNvSpPr>
          <p:nvPr>
            <p:ph type="body" idx="1"/>
          </p:nvPr>
        </p:nvSpPr>
        <p:spPr>
          <a:xfrm>
            <a:off x="822960" y="1200150"/>
            <a:ext cx="7543801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sz="3200"/>
              <a:t>Algorithm: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3200"/>
              <a:buFont typeface="Calibri"/>
              <a:buAutoNum type="arabicPeriod"/>
            </a:pPr>
            <a:r>
              <a:rPr lang="en-US" sz="3200"/>
              <a:t>Tokenize by word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3200"/>
              <a:buFont typeface="Calibri"/>
              <a:buAutoNum type="arabicPeriod"/>
            </a:pPr>
            <a:r>
              <a:rPr lang="en-US" sz="3200"/>
              <a:t>Create two almost-duplicate files of words, off by one line, using </a:t>
            </a:r>
            <a:r>
              <a:rPr lang="en-US" sz="3200" b="1"/>
              <a:t>tail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3200"/>
              <a:buFont typeface="Calibri"/>
              <a:buAutoNum type="arabicPeriod"/>
            </a:pPr>
            <a:r>
              <a:rPr lang="en-US" sz="3200"/>
              <a:t> </a:t>
            </a:r>
            <a:r>
              <a:rPr lang="en-US" sz="3200" b="1"/>
              <a:t>paste</a:t>
            </a:r>
            <a:r>
              <a:rPr lang="en-US" sz="3200"/>
              <a:t> them together so as to</a:t>
            </a:r>
            <a:br>
              <a:rPr lang="en-US" sz="3200"/>
            </a:br>
            <a:r>
              <a:rPr lang="en-US" sz="3200"/>
              <a:t> get </a:t>
            </a:r>
            <a:r>
              <a:rPr lang="en-US" sz="3200" i="1"/>
              <a:t>word</a:t>
            </a:r>
            <a:r>
              <a:rPr lang="en-US" sz="4000" i="1" baseline="-25000"/>
              <a:t>i</a:t>
            </a:r>
            <a:r>
              <a:rPr lang="en-US" sz="3200" i="1"/>
              <a:t> </a:t>
            </a:r>
            <a:r>
              <a:rPr lang="en-US" sz="3200"/>
              <a:t>and </a:t>
            </a:r>
            <a:r>
              <a:rPr lang="en-US" sz="3200" i="1"/>
              <a:t>word</a:t>
            </a:r>
            <a:r>
              <a:rPr lang="en-US" sz="4000" i="1" baseline="-25000"/>
              <a:t>i </a:t>
            </a:r>
            <a:r>
              <a:rPr lang="en-US" sz="4000" baseline="-25000"/>
              <a:t>+1</a:t>
            </a:r>
            <a:r>
              <a:rPr lang="en-US" sz="3200" baseline="-25000"/>
              <a:t> </a:t>
            </a:r>
            <a:r>
              <a:rPr lang="en-US" sz="3200"/>
              <a:t>on the same line </a:t>
            </a: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3200"/>
              <a:buFont typeface="Calibri"/>
              <a:buAutoNum type="arabicPeriod"/>
            </a:pPr>
            <a:r>
              <a:rPr lang="en-US" sz="3200"/>
              <a:t>Count 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7"/>
          <p:cNvSpPr txBox="1">
            <a:spLocks noGrp="1"/>
          </p:cNvSpPr>
          <p:nvPr>
            <p:ph type="title"/>
          </p:nvPr>
        </p:nvSpPr>
        <p:spPr>
          <a:xfrm>
            <a:off x="304800" y="381000"/>
            <a:ext cx="85344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Bigrams</a:t>
            </a:r>
            <a:endParaRPr/>
          </a:p>
        </p:txBody>
      </p:sp>
      <p:sp>
        <p:nvSpPr>
          <p:cNvPr id="414" name="Google Shape;414;p27"/>
          <p:cNvSpPr txBox="1">
            <a:spLocks noGrp="1"/>
          </p:cNvSpPr>
          <p:nvPr>
            <p:ph type="body" idx="1"/>
          </p:nvPr>
        </p:nvSpPr>
        <p:spPr>
          <a:xfrm>
            <a:off x="304800" y="1352550"/>
            <a:ext cx="8839200" cy="333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30200" algn="l" rtl="0">
              <a:spcBef>
                <a:spcPts val="480"/>
              </a:spcBef>
              <a:spcAft>
                <a:spcPts val="0"/>
              </a:spcAft>
              <a:buSzPts val="2200"/>
              <a:buChar char="•"/>
            </a:pPr>
            <a:r>
              <a:rPr lang="en-US" sz="2200">
                <a:latin typeface="Courier"/>
                <a:ea typeface="Courier"/>
                <a:cs typeface="Courier"/>
                <a:sym typeface="Courier"/>
              </a:rPr>
              <a:t>tail -n +2 nyt.words &gt; nyt.nextwords</a:t>
            </a:r>
            <a:endParaRPr sz="2200">
              <a:latin typeface="Courier"/>
              <a:ea typeface="Courier"/>
              <a:cs typeface="Courier"/>
              <a:sym typeface="Courier"/>
            </a:endParaRPr>
          </a:p>
          <a:p>
            <a:pPr marL="342900" lvl="0" indent="-330200" algn="l" rtl="0">
              <a:spcBef>
                <a:spcPts val="480"/>
              </a:spcBef>
              <a:spcAft>
                <a:spcPts val="0"/>
              </a:spcAft>
              <a:buSzPts val="2200"/>
              <a:buChar char="•"/>
            </a:pPr>
            <a:r>
              <a:rPr lang="en-US" sz="2200">
                <a:latin typeface="Courier"/>
                <a:ea typeface="Courier"/>
                <a:cs typeface="Courier"/>
                <a:sym typeface="Courier"/>
              </a:rPr>
              <a:t>paste nyt.words nyt.nextwords &gt; nyt.bigrams</a:t>
            </a:r>
            <a:endParaRPr sz="2200">
              <a:latin typeface="Courier"/>
              <a:ea typeface="Courier"/>
              <a:cs typeface="Courier"/>
              <a:sym typeface="Courier"/>
            </a:endParaRPr>
          </a:p>
          <a:p>
            <a:pPr marL="342900" lvl="0" indent="-330200" algn="l" rtl="0">
              <a:spcBef>
                <a:spcPts val="480"/>
              </a:spcBef>
              <a:spcAft>
                <a:spcPts val="0"/>
              </a:spcAft>
              <a:buSzPts val="2200"/>
              <a:buChar char="•"/>
            </a:pPr>
            <a:r>
              <a:rPr lang="en-US" sz="2200">
                <a:latin typeface="Courier"/>
                <a:ea typeface="Courier"/>
                <a:cs typeface="Courier"/>
                <a:sym typeface="Courier"/>
              </a:rPr>
              <a:t>head -n 5 nyt.bigrams</a:t>
            </a:r>
            <a:endParaRPr sz="2200">
              <a:latin typeface="Courier"/>
              <a:ea typeface="Courier"/>
              <a:cs typeface="Courier"/>
              <a:sym typeface="Courier"/>
            </a:endParaRPr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lang="en-US" sz="1800"/>
              <a:t>	</a:t>
            </a:r>
            <a:r>
              <a:rPr lang="en-US" sz="1800">
                <a:latin typeface="Courier"/>
                <a:ea typeface="Courier"/>
                <a:cs typeface="Courier"/>
                <a:sym typeface="Courier"/>
              </a:rPr>
              <a:t>KBR     said</a:t>
            </a:r>
            <a:endParaRPr sz="2200"/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lang="en-US" sz="1800">
                <a:latin typeface="Courier"/>
                <a:ea typeface="Courier"/>
                <a:cs typeface="Courier"/>
                <a:sym typeface="Courier"/>
              </a:rPr>
              <a:t>	said    Friday</a:t>
            </a:r>
            <a:endParaRPr sz="2200"/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lang="en-US" sz="1800">
                <a:latin typeface="Courier"/>
                <a:ea typeface="Courier"/>
                <a:cs typeface="Courier"/>
                <a:sym typeface="Courier"/>
              </a:rPr>
              <a:t>	Friday  the</a:t>
            </a:r>
            <a:endParaRPr sz="2200"/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lang="en-US" sz="1800">
                <a:latin typeface="Courier"/>
                <a:ea typeface="Courier"/>
                <a:cs typeface="Courier"/>
                <a:sym typeface="Courier"/>
              </a:rPr>
              <a:t>	the     global</a:t>
            </a:r>
            <a:endParaRPr sz="2200"/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lang="en-US" sz="1800">
                <a:latin typeface="Courier"/>
                <a:ea typeface="Courier"/>
                <a:cs typeface="Courier"/>
                <a:sym typeface="Courier"/>
              </a:rPr>
              <a:t>	global  economic</a:t>
            </a:r>
            <a:endParaRPr sz="2200"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 sz="22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8"/>
          <p:cNvSpPr txBox="1"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lang="en-US"/>
              <a:t>Ex 6: Bigrams</a:t>
            </a:r>
            <a:endParaRPr/>
          </a:p>
        </p:txBody>
      </p:sp>
      <p:sp>
        <p:nvSpPr>
          <p:cNvPr id="420" name="Google Shape;420;p28"/>
          <p:cNvSpPr txBox="1">
            <a:spLocks noGrp="1"/>
          </p:cNvSpPr>
          <p:nvPr>
            <p:ph type="body" idx="1"/>
          </p:nvPr>
        </p:nvSpPr>
        <p:spPr>
          <a:xfrm>
            <a:off x="822960" y="1200150"/>
            <a:ext cx="7543801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7938" lvl="0" indent="-793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Find the 10 most common bigrams</a:t>
            </a:r>
            <a:endParaRPr/>
          </a:p>
          <a:p>
            <a:pPr marL="404813" lvl="1" indent="-2540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(Just for you to notice:) What part-of-speech pattern are most of them?</a:t>
            </a:r>
            <a:endParaRPr/>
          </a:p>
          <a:p>
            <a:pPr marL="404813" lvl="1" indent="-10160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SzPts val="2400"/>
              <a:buNone/>
            </a:pPr>
            <a:endParaRPr sz="24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9"/>
          <p:cNvSpPr txBox="1"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lang="en-US"/>
              <a:t>Ex 6 Solutions</a:t>
            </a:r>
            <a:endParaRPr/>
          </a:p>
        </p:txBody>
      </p:sp>
      <p:sp>
        <p:nvSpPr>
          <p:cNvPr id="426" name="Google Shape;426;p29"/>
          <p:cNvSpPr txBox="1">
            <a:spLocks noGrp="1"/>
          </p:cNvSpPr>
          <p:nvPr>
            <p:ph type="body" idx="1"/>
          </p:nvPr>
        </p:nvSpPr>
        <p:spPr>
          <a:xfrm>
            <a:off x="822950" y="800100"/>
            <a:ext cx="8102700" cy="41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92500" lnSpcReduction="20000"/>
          </a:bodyPr>
          <a:lstStyle/>
          <a:p>
            <a:pPr marL="7937" lvl="0" indent="-793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sz="2800"/>
              <a:t>Find the 10 most common bigrams</a:t>
            </a:r>
            <a:endParaRPr sz="2800"/>
          </a:p>
          <a:p>
            <a:pPr marL="7938" lvl="0" indent="-793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/>
          </a:p>
          <a:p>
            <a:pPr marL="0" lvl="1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ct val="100000"/>
              <a:buNone/>
            </a:pPr>
            <a:r>
              <a:rPr lang="en-US" sz="2400">
                <a:latin typeface="Courier"/>
                <a:ea typeface="Courier"/>
                <a:cs typeface="Courier"/>
                <a:sym typeface="Courier"/>
              </a:rPr>
              <a:t>tr 'A-Z' 'a-z' &lt; nyt.bigrams | sort | uniq -c | sort -nr | head -n 10 </a:t>
            </a:r>
            <a:endParaRPr sz="2400">
              <a:latin typeface="Courier"/>
              <a:ea typeface="Courier"/>
              <a:cs typeface="Courier"/>
              <a:sym typeface="Courier"/>
            </a:endParaRP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endParaRPr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marL="0" lvl="1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ct val="156468"/>
              <a:buNone/>
            </a:pPr>
            <a:endParaRPr sz="15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1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ct val="117073"/>
              <a:buNone/>
            </a:pPr>
            <a:r>
              <a:rPr lang="en-US" sz="2049">
                <a:solidFill>
                  <a:schemeClr val="dk1"/>
                </a:solidFill>
                <a:latin typeface="Courier"/>
                <a:ea typeface="Courier"/>
                <a:cs typeface="Courier"/>
                <a:sym typeface="Courier"/>
              </a:rPr>
              <a:t>cat nyt.bigrams | tr "[:upper:]" "[:lower:]" | sort | uniq -c | sort -rn | head -n 10</a:t>
            </a:r>
            <a:endParaRPr sz="2049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marL="0" lvl="1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ct val="117073"/>
              <a:buNone/>
            </a:pPr>
            <a:endParaRPr sz="2049">
              <a:solidFill>
                <a:schemeClr val="dk1"/>
              </a:solidFill>
            </a:endParaRPr>
          </a:p>
          <a:p>
            <a:pPr marL="0" lvl="1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ct val="156468"/>
              <a:buNone/>
            </a:pPr>
            <a:endParaRPr sz="15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1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ct val="102127"/>
              <a:buNone/>
            </a:pPr>
            <a:r>
              <a:rPr lang="en-US" sz="2350">
                <a:solidFill>
                  <a:srgbClr val="E48312"/>
                </a:solidFill>
              </a:rPr>
              <a:t>1.</a:t>
            </a:r>
            <a:r>
              <a:rPr lang="en-US" sz="2350">
                <a:solidFill>
                  <a:schemeClr val="dk1"/>
                </a:solidFill>
              </a:rPr>
              <a:t> lowercase bigrams</a:t>
            </a:r>
            <a:endParaRPr sz="2350">
              <a:solidFill>
                <a:schemeClr val="dk1"/>
              </a:solidFill>
            </a:endParaRPr>
          </a:p>
          <a:p>
            <a:pPr marL="0" lvl="1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ct val="102127"/>
              <a:buNone/>
            </a:pPr>
            <a:r>
              <a:rPr lang="en-US" sz="2350">
                <a:solidFill>
                  <a:srgbClr val="E48312"/>
                </a:solidFill>
              </a:rPr>
              <a:t>2.</a:t>
            </a:r>
            <a:r>
              <a:rPr lang="en-US" sz="2350">
                <a:solidFill>
                  <a:schemeClr val="dk1"/>
                </a:solidFill>
              </a:rPr>
              <a:t> sort alphabetically</a:t>
            </a:r>
            <a:endParaRPr sz="2350">
              <a:solidFill>
                <a:schemeClr val="dk1"/>
              </a:solidFill>
            </a:endParaRPr>
          </a:p>
          <a:p>
            <a:pPr marL="0" lvl="1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ct val="102127"/>
              <a:buNone/>
            </a:pPr>
            <a:r>
              <a:rPr lang="en-US" sz="2350">
                <a:solidFill>
                  <a:srgbClr val="E48312"/>
                </a:solidFill>
              </a:rPr>
              <a:t>3.</a:t>
            </a:r>
            <a:r>
              <a:rPr lang="en-US" sz="2350">
                <a:solidFill>
                  <a:schemeClr val="dk1"/>
                </a:solidFill>
              </a:rPr>
              <a:t> count </a:t>
            </a:r>
            <a:endParaRPr sz="2350">
              <a:solidFill>
                <a:schemeClr val="dk1"/>
              </a:solidFill>
            </a:endParaRPr>
          </a:p>
          <a:p>
            <a:pPr marL="0" lvl="1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ct val="102127"/>
              <a:buNone/>
            </a:pPr>
            <a:r>
              <a:rPr lang="en-US" sz="2350">
                <a:solidFill>
                  <a:srgbClr val="E48312"/>
                </a:solidFill>
              </a:rPr>
              <a:t>4.</a:t>
            </a:r>
            <a:r>
              <a:rPr lang="en-US" sz="2350">
                <a:solidFill>
                  <a:schemeClr val="dk1"/>
                </a:solidFill>
              </a:rPr>
              <a:t> sort in descending order by number</a:t>
            </a:r>
            <a:endParaRPr sz="235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ct val="46808"/>
              <a:buFont typeface="Arial"/>
              <a:buNone/>
            </a:pPr>
            <a:r>
              <a:rPr lang="en-US" sz="2350">
                <a:solidFill>
                  <a:srgbClr val="E48312"/>
                </a:solidFill>
              </a:rPr>
              <a:t>5.</a:t>
            </a:r>
            <a:r>
              <a:rPr lang="en-US" sz="2350">
                <a:solidFill>
                  <a:schemeClr val="dk1"/>
                </a:solidFill>
              </a:rPr>
              <a:t> look at top 10</a:t>
            </a:r>
            <a:endParaRPr sz="2350">
              <a:solidFill>
                <a:schemeClr val="dk1"/>
              </a:solidFill>
              <a:latin typeface="Courier"/>
              <a:ea typeface="Courier"/>
              <a:cs typeface="Courier"/>
              <a:sym typeface="Courier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b2adee5b21_5_12"/>
          <p:cNvSpPr txBox="1">
            <a:spLocks noGrp="1"/>
          </p:cNvSpPr>
          <p:nvPr>
            <p:ph type="title"/>
          </p:nvPr>
        </p:nvSpPr>
        <p:spPr>
          <a:xfrm>
            <a:off x="304800" y="381000"/>
            <a:ext cx="8534400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Computing Perplexity</a:t>
            </a:r>
            <a:endParaRPr/>
          </a:p>
        </p:txBody>
      </p:sp>
      <p:pic>
        <p:nvPicPr>
          <p:cNvPr id="432" name="Google Shape;432;g3b2adee5b21_5_12" title="Screenshot 2026-01-06 at 2.19.01 PM.png"/>
          <p:cNvPicPr preferRelativeResize="0"/>
          <p:nvPr/>
        </p:nvPicPr>
        <p:blipFill rotWithShape="1">
          <a:blip r:embed="rId3">
            <a:alphaModFix/>
          </a:blip>
          <a:srcRect t="2324"/>
          <a:stretch/>
        </p:blipFill>
        <p:spPr>
          <a:xfrm>
            <a:off x="107000" y="1462975"/>
            <a:ext cx="8929999" cy="221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3b2adee5b21_3_0"/>
          <p:cNvSpPr txBox="1">
            <a:spLocks noGrp="1"/>
          </p:cNvSpPr>
          <p:nvPr>
            <p:ph type="title"/>
          </p:nvPr>
        </p:nvSpPr>
        <p:spPr>
          <a:xfrm>
            <a:off x="822960" y="119702"/>
            <a:ext cx="7543800" cy="6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lang="en-US"/>
              <a:t>Ex 7: Unigram Language Modeling</a:t>
            </a:r>
            <a:endParaRPr/>
          </a:p>
        </p:txBody>
      </p:sp>
      <p:sp>
        <p:nvSpPr>
          <p:cNvPr id="438" name="Google Shape;438;g3b2adee5b21_3_0"/>
          <p:cNvSpPr txBox="1">
            <a:spLocks noGrp="1"/>
          </p:cNvSpPr>
          <p:nvPr>
            <p:ph type="body" idx="1"/>
          </p:nvPr>
        </p:nvSpPr>
        <p:spPr>
          <a:xfrm>
            <a:off x="822950" y="993800"/>
            <a:ext cx="8065200" cy="38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lvl="1" indent="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SzPts val="2400"/>
              <a:buNone/>
            </a:pPr>
            <a:r>
              <a:rPr lang="en-US" sz="2300"/>
              <a:t>Training corpus: “I scream you scream we all scream for ice cream”</a:t>
            </a:r>
            <a:endParaRPr sz="2300"/>
          </a:p>
          <a:p>
            <a:pPr marL="0" lvl="1" indent="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SzPts val="2400"/>
              <a:buNone/>
            </a:pPr>
            <a:endParaRPr sz="2300"/>
          </a:p>
          <a:p>
            <a:pPr marL="0" lvl="1" indent="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SzPts val="2400"/>
              <a:buNone/>
            </a:pPr>
            <a:r>
              <a:rPr lang="en-US" sz="2300"/>
              <a:t>Test corpus 1: “I scream we scream”</a:t>
            </a:r>
            <a:endParaRPr sz="2300"/>
          </a:p>
          <a:p>
            <a:pPr marL="0" lvl="1" indent="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SzPts val="2400"/>
              <a:buNone/>
            </a:pPr>
            <a:endParaRPr sz="2300"/>
          </a:p>
          <a:p>
            <a:pPr marL="0" lvl="1" indent="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SzPts val="2400"/>
              <a:buNone/>
            </a:pPr>
            <a:r>
              <a:rPr lang="en-US" sz="2300"/>
              <a:t>Test corpus 2: “you scream ice cream”</a:t>
            </a:r>
            <a:endParaRPr sz="2300"/>
          </a:p>
          <a:p>
            <a:pPr marL="0" lvl="1" indent="0" algn="l" rtl="0"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300"/>
          </a:p>
          <a:p>
            <a:pPr marL="457200" lvl="0" indent="-374650" algn="l" rtl="0">
              <a:spcBef>
                <a:spcPts val="450"/>
              </a:spcBef>
              <a:spcAft>
                <a:spcPts val="0"/>
              </a:spcAft>
              <a:buSzPts val="2300"/>
              <a:buAutoNum type="arabicPeriod"/>
            </a:pPr>
            <a:r>
              <a:rPr lang="en-US" sz="2300"/>
              <a:t>Build unigram LM from training corpus (compute by hand)</a:t>
            </a:r>
            <a:endParaRPr sz="230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AutoNum type="arabicPeriod"/>
            </a:pPr>
            <a:r>
              <a:rPr lang="en-US" sz="2300"/>
              <a:t>Compute perplexity for each test corpus (ok to use a spreadsheet)</a:t>
            </a:r>
            <a:endParaRPr sz="230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AutoNum type="arabicPeriod"/>
            </a:pPr>
            <a:r>
              <a:rPr lang="en-US" sz="2300"/>
              <a:t>Determine which test corpus has lower perplexity</a:t>
            </a:r>
            <a:endParaRPr sz="27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3b2adee5b21_5_1"/>
          <p:cNvSpPr txBox="1">
            <a:spLocks noGrp="1"/>
          </p:cNvSpPr>
          <p:nvPr>
            <p:ph type="body" idx="1"/>
          </p:nvPr>
        </p:nvSpPr>
        <p:spPr>
          <a:xfrm>
            <a:off x="822950" y="800100"/>
            <a:ext cx="8065200" cy="40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lvl="1" indent="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SzPts val="2400"/>
              <a:buNone/>
            </a:pPr>
            <a:r>
              <a:rPr lang="en-US" sz="2300"/>
              <a:t>Training corpus: “I scream you scream we all scream for ice cream”</a:t>
            </a:r>
            <a:endParaRPr sz="2300"/>
          </a:p>
          <a:p>
            <a:pPr marL="0" lvl="1" indent="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SzPts val="2400"/>
              <a:buNone/>
            </a:pPr>
            <a:r>
              <a:rPr lang="en-US" sz="2300"/>
              <a:t>Test corpus 1: “I scream we scream”</a:t>
            </a:r>
            <a:endParaRPr sz="2300"/>
          </a:p>
          <a:p>
            <a:pPr marL="0" lvl="1" indent="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SzPts val="2400"/>
              <a:buNone/>
            </a:pPr>
            <a:r>
              <a:rPr lang="en-US" sz="2300"/>
              <a:t>Test corpus 2: “you scream ice cream”</a:t>
            </a:r>
            <a:endParaRPr sz="2300"/>
          </a:p>
          <a:p>
            <a:pPr marL="0" lvl="1" indent="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SzPts val="2400"/>
              <a:buNone/>
            </a:pPr>
            <a:endParaRPr sz="2300"/>
          </a:p>
          <a:p>
            <a:pPr marL="0" lvl="1" indent="0" algn="l" rtl="0">
              <a:spcBef>
                <a:spcPts val="450"/>
              </a:spcBef>
              <a:spcAft>
                <a:spcPts val="0"/>
              </a:spcAft>
              <a:buSzPts val="2400"/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200400" lvl="1" indent="457200" algn="l" rtl="0">
              <a:spcBef>
                <a:spcPts val="450"/>
              </a:spcBef>
              <a:spcAft>
                <a:spcPts val="0"/>
              </a:spcAft>
              <a:buSzPts val="2400"/>
              <a:buNone/>
            </a:pPr>
            <a:r>
              <a:rPr lang="en-US" sz="2300"/>
              <a:t>Perplexities:</a:t>
            </a:r>
            <a:endParaRPr sz="2300"/>
          </a:p>
          <a:p>
            <a:pPr marL="3657600" lvl="1" indent="0" algn="l" rtl="0">
              <a:spcBef>
                <a:spcPts val="450"/>
              </a:spcBef>
              <a:spcAft>
                <a:spcPts val="0"/>
              </a:spcAft>
              <a:buSzPts val="2400"/>
              <a:buNone/>
            </a:pPr>
            <a:endParaRPr sz="1200"/>
          </a:p>
          <a:p>
            <a:pPr marL="3657600" lvl="1" indent="0" algn="l" rtl="0">
              <a:spcBef>
                <a:spcPts val="450"/>
              </a:spcBef>
              <a:spcAft>
                <a:spcPts val="0"/>
              </a:spcAft>
              <a:buSzPts val="2400"/>
              <a:buNone/>
            </a:pPr>
            <a:r>
              <a:rPr lang="en-US" sz="2300" b="1"/>
              <a:t>Test corpus 1</a:t>
            </a:r>
            <a:r>
              <a:rPr lang="en-US" sz="2300"/>
              <a:t>: </a:t>
            </a:r>
            <a:endParaRPr sz="2300"/>
          </a:p>
          <a:p>
            <a:pPr marL="3657600" lvl="1" indent="0" algn="l" rtl="0">
              <a:spcBef>
                <a:spcPts val="450"/>
              </a:spcBef>
              <a:spcAft>
                <a:spcPts val="0"/>
              </a:spcAft>
              <a:buSzPts val="2400"/>
              <a:buNone/>
            </a:pPr>
            <a:endParaRPr sz="1200"/>
          </a:p>
          <a:p>
            <a:pPr marL="3657600" lvl="1" indent="0" algn="l" rtl="0">
              <a:spcBef>
                <a:spcPts val="450"/>
              </a:spcBef>
              <a:spcAft>
                <a:spcPts val="0"/>
              </a:spcAft>
              <a:buSzPts val="2400"/>
              <a:buNone/>
            </a:pPr>
            <a:r>
              <a:rPr lang="en-US" sz="2300"/>
              <a:t>Test corpus 2:</a:t>
            </a:r>
            <a:endParaRPr sz="2300"/>
          </a:p>
          <a:p>
            <a:pPr marL="3657600" lvl="0" indent="0" algn="l" rtl="0">
              <a:spcBef>
                <a:spcPts val="450"/>
              </a:spcBef>
              <a:spcAft>
                <a:spcPts val="0"/>
              </a:spcAft>
              <a:buNone/>
            </a:pPr>
            <a:endParaRPr sz="2700"/>
          </a:p>
        </p:txBody>
      </p:sp>
      <p:sp>
        <p:nvSpPr>
          <p:cNvPr id="444" name="Google Shape;444;g3b2adee5b21_5_1"/>
          <p:cNvSpPr txBox="1">
            <a:spLocks noGrp="1"/>
          </p:cNvSpPr>
          <p:nvPr>
            <p:ph type="title"/>
          </p:nvPr>
        </p:nvSpPr>
        <p:spPr>
          <a:xfrm>
            <a:off x="822960" y="119702"/>
            <a:ext cx="7543800" cy="6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lang="en-US"/>
              <a:t>Ex 7 Solutions</a:t>
            </a:r>
            <a:endParaRPr/>
          </a:p>
        </p:txBody>
      </p:sp>
      <p:graphicFrame>
        <p:nvGraphicFramePr>
          <p:cNvPr id="445" name="Google Shape;445;g3b2adee5b21_5_1"/>
          <p:cNvGraphicFramePr/>
          <p:nvPr/>
        </p:nvGraphicFramePr>
        <p:xfrm>
          <a:off x="964475" y="2014514"/>
          <a:ext cx="3104400" cy="3078722"/>
        </p:xfrm>
        <a:graphic>
          <a:graphicData uri="http://schemas.openxmlformats.org/drawingml/2006/table">
            <a:tbl>
              <a:tblPr>
                <a:noFill/>
                <a:tableStyleId>{555C4CA8-A4FE-48A2-89FC-44E913D66B39}</a:tableStyleId>
              </a:tblPr>
              <a:tblGrid>
                <a:gridCol w="155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54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/>
                        <a:t>Word</a:t>
                      </a:r>
                      <a:endParaRPr b="1"/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/>
                        <a:t>Probability from</a:t>
                      </a:r>
                      <a:endParaRPr b="1"/>
                    </a:p>
                    <a:p>
                      <a:pPr marL="0" lvl="0" indent="0" algn="l" rtl="0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/>
                        <a:t>training corpus</a:t>
                      </a:r>
                      <a:endParaRPr b="1"/>
                    </a:p>
                  </a:txBody>
                  <a:tcPr marL="91425" marR="91425" marT="91425" marB="914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scream</a:t>
                      </a:r>
                      <a:endParaRPr/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0.3</a:t>
                      </a:r>
                      <a:endParaRPr/>
                    </a:p>
                  </a:txBody>
                  <a:tcPr marL="91425" marR="91425" marT="91425" marB="914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9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I</a:t>
                      </a:r>
                      <a:endParaRPr/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0.1</a:t>
                      </a:r>
                      <a:endParaRPr/>
                    </a:p>
                  </a:txBody>
                  <a:tcPr marL="91425" marR="91425" marT="91425" marB="914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9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you</a:t>
                      </a:r>
                      <a:endParaRPr/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</a:t>
                      </a:r>
                      <a:endParaRPr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9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we</a:t>
                      </a:r>
                      <a:endParaRPr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0.1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9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all</a:t>
                      </a:r>
                      <a:endParaRPr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9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for</a:t>
                      </a:r>
                      <a:endParaRPr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0.1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9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ice</a:t>
                      </a:r>
                      <a:endParaRPr/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97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cream</a:t>
                      </a:r>
                      <a:endParaRPr/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0.1</a:t>
                      </a: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446" name="Google Shape;446;g3b2adee5b21_5_1" title="lagrida_latex_edito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5836" y="3166215"/>
            <a:ext cx="2520150" cy="504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g3b2adee5b21_5_1" title="lagrida_latex_editor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85076" y="3771399"/>
            <a:ext cx="2520150" cy="504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b2adee5b21_1_8"/>
          <p:cNvSpPr txBox="1">
            <a:spLocks noGrp="1"/>
          </p:cNvSpPr>
          <p:nvPr>
            <p:ph type="title"/>
          </p:nvPr>
        </p:nvSpPr>
        <p:spPr>
          <a:xfrm>
            <a:off x="822960" y="119702"/>
            <a:ext cx="7543800" cy="6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lang="en-US"/>
              <a:t>Ex 7: Unigram Language Modeling</a:t>
            </a:r>
            <a:endParaRPr/>
          </a:p>
        </p:txBody>
      </p:sp>
      <p:sp>
        <p:nvSpPr>
          <p:cNvPr id="453" name="Google Shape;453;g3b2adee5b21_1_8"/>
          <p:cNvSpPr txBox="1">
            <a:spLocks noGrp="1"/>
          </p:cNvSpPr>
          <p:nvPr>
            <p:ph type="body" idx="1"/>
          </p:nvPr>
        </p:nvSpPr>
        <p:spPr>
          <a:xfrm>
            <a:off x="822950" y="993800"/>
            <a:ext cx="8065200" cy="38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lvl="0" indent="0" algn="l" rtl="0">
              <a:spcBef>
                <a:spcPts val="450"/>
              </a:spcBef>
              <a:spcAft>
                <a:spcPts val="0"/>
              </a:spcAft>
              <a:buNone/>
            </a:pPr>
            <a:endParaRPr sz="2300" b="1">
              <a:solidFill>
                <a:srgbClr val="E48312"/>
              </a:solidFill>
            </a:endParaRPr>
          </a:p>
          <a:p>
            <a:pPr marL="0" lvl="0" indent="0" algn="l" rtl="0">
              <a:spcBef>
                <a:spcPts val="450"/>
              </a:spcBef>
              <a:spcAft>
                <a:spcPts val="0"/>
              </a:spcAft>
              <a:buNone/>
            </a:pPr>
            <a:endParaRPr sz="2300" b="1">
              <a:solidFill>
                <a:srgbClr val="E48312"/>
              </a:solidFill>
            </a:endParaRPr>
          </a:p>
          <a:p>
            <a:pPr marL="0" lvl="0" indent="0" algn="l" rtl="0">
              <a:spcBef>
                <a:spcPts val="450"/>
              </a:spcBef>
              <a:spcAft>
                <a:spcPts val="0"/>
              </a:spcAft>
              <a:buNone/>
            </a:pPr>
            <a:endParaRPr sz="2300" b="1">
              <a:solidFill>
                <a:srgbClr val="E48312"/>
              </a:solidFill>
            </a:endParaRPr>
          </a:p>
          <a:p>
            <a:pPr marL="0" lvl="0" indent="0" algn="l" rtl="0">
              <a:spcBef>
                <a:spcPts val="450"/>
              </a:spcBef>
              <a:spcAft>
                <a:spcPts val="0"/>
              </a:spcAft>
              <a:buNone/>
            </a:pPr>
            <a:endParaRPr sz="2300" b="1">
              <a:solidFill>
                <a:srgbClr val="E48312"/>
              </a:solidFill>
            </a:endParaRPr>
          </a:p>
          <a:p>
            <a:pPr marL="0" lvl="0" indent="0" algn="l" rtl="0">
              <a:spcBef>
                <a:spcPts val="450"/>
              </a:spcBef>
              <a:spcAft>
                <a:spcPts val="0"/>
              </a:spcAft>
              <a:buNone/>
            </a:pPr>
            <a:r>
              <a:rPr lang="en-US" sz="2300" b="1">
                <a:solidFill>
                  <a:srgbClr val="E48312"/>
                </a:solidFill>
              </a:rPr>
              <a:t>Reflection:</a:t>
            </a:r>
            <a:endParaRPr sz="2300" b="1">
              <a:solidFill>
                <a:srgbClr val="E48312"/>
              </a:solidFill>
            </a:endParaRPr>
          </a:p>
          <a:p>
            <a:pPr marL="0" lvl="0" indent="0" algn="l" rtl="0">
              <a:spcBef>
                <a:spcPts val="45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chemeClr val="dk1"/>
                </a:solidFill>
              </a:rPr>
              <a:t>Why does test corpus 1 have a </a:t>
            </a:r>
            <a:r>
              <a:rPr lang="en-US" sz="2300" b="1">
                <a:solidFill>
                  <a:srgbClr val="E48312"/>
                </a:solidFill>
              </a:rPr>
              <a:t>lower</a:t>
            </a:r>
            <a:r>
              <a:rPr lang="en-US" sz="2300">
                <a:solidFill>
                  <a:schemeClr val="dk1"/>
                </a:solidFill>
              </a:rPr>
              <a:t> perplexity than test corpus 2?</a:t>
            </a:r>
            <a:endParaRPr sz="2300">
              <a:solidFill>
                <a:schemeClr val="dk1"/>
              </a:solidFill>
            </a:endParaRPr>
          </a:p>
          <a:p>
            <a:pPr marL="857250" lvl="0" indent="-323850" algn="l" rtl="0">
              <a:spcBef>
                <a:spcPts val="450"/>
              </a:spcBef>
              <a:spcAft>
                <a:spcPts val="0"/>
              </a:spcAft>
              <a:buClr>
                <a:srgbClr val="E48312"/>
              </a:buClr>
              <a:buSzPts val="1500"/>
              <a:buChar char="➔"/>
            </a:pPr>
            <a:r>
              <a:rPr lang="en-US" sz="2300">
                <a:solidFill>
                  <a:schemeClr val="dk1"/>
                </a:solidFill>
              </a:rPr>
              <a:t>Hint: Does lower perplexity mean lower probability or higher probability?</a:t>
            </a:r>
            <a:endParaRPr sz="2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450"/>
              </a:spcBef>
              <a:spcAft>
                <a:spcPts val="0"/>
              </a:spcAft>
              <a:buNone/>
            </a:pPr>
            <a:endParaRPr sz="2300" u="sng">
              <a:solidFill>
                <a:srgbClr val="E48312"/>
              </a:solidFill>
            </a:endParaRPr>
          </a:p>
          <a:p>
            <a:pPr marL="0" lvl="0" indent="0" algn="l" rtl="0">
              <a:spcBef>
                <a:spcPts val="450"/>
              </a:spcBef>
              <a:spcAft>
                <a:spcPts val="0"/>
              </a:spcAft>
              <a:buNone/>
            </a:pPr>
            <a:endParaRPr sz="2300" u="sng">
              <a:solidFill>
                <a:srgbClr val="E48312"/>
              </a:solidFill>
            </a:endParaRPr>
          </a:p>
          <a:p>
            <a:pPr marL="0" lvl="0" indent="0" algn="l" rtl="0">
              <a:spcBef>
                <a:spcPts val="450"/>
              </a:spcBef>
              <a:spcAft>
                <a:spcPts val="0"/>
              </a:spcAft>
              <a:buNone/>
            </a:pPr>
            <a:endParaRPr sz="2300" u="sng">
              <a:solidFill>
                <a:srgbClr val="E48312"/>
              </a:solidFill>
            </a:endParaRPr>
          </a:p>
          <a:p>
            <a:pPr marL="0" lvl="0" indent="0" algn="l" rtl="0">
              <a:spcBef>
                <a:spcPts val="450"/>
              </a:spcBef>
              <a:spcAft>
                <a:spcPts val="0"/>
              </a:spcAft>
              <a:buNone/>
            </a:pPr>
            <a:endParaRPr sz="2300"/>
          </a:p>
        </p:txBody>
      </p:sp>
      <p:sp>
        <p:nvSpPr>
          <p:cNvPr id="454" name="Google Shape;454;g3b2adee5b21_1_8"/>
          <p:cNvSpPr txBox="1">
            <a:spLocks noGrp="1"/>
          </p:cNvSpPr>
          <p:nvPr>
            <p:ph type="body" idx="1"/>
          </p:nvPr>
        </p:nvSpPr>
        <p:spPr>
          <a:xfrm>
            <a:off x="822950" y="993800"/>
            <a:ext cx="8065200" cy="14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lvl="1" indent="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SzPts val="2400"/>
              <a:buNone/>
            </a:pPr>
            <a:r>
              <a:rPr lang="en-US" sz="2300"/>
              <a:t>Training corpus: “I scream you scream we all scream for ice cream”</a:t>
            </a:r>
            <a:endParaRPr sz="2300"/>
          </a:p>
          <a:p>
            <a:pPr marL="0" lvl="1" indent="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SzPts val="2400"/>
              <a:buNone/>
            </a:pPr>
            <a:r>
              <a:rPr lang="en-US" sz="2300"/>
              <a:t>Test corpus 1: “I scream we scream”</a:t>
            </a:r>
            <a:endParaRPr sz="2300"/>
          </a:p>
          <a:p>
            <a:pPr marL="0" lvl="1" indent="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SzPts val="2400"/>
              <a:buNone/>
            </a:pPr>
            <a:r>
              <a:rPr lang="en-US" sz="2300"/>
              <a:t>Test corpus 2: “you scream ice cream”</a:t>
            </a:r>
            <a:endParaRPr sz="27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30"/>
          <p:cNvSpPr txBox="1">
            <a:spLocks noGrp="1"/>
          </p:cNvSpPr>
          <p:nvPr>
            <p:ph type="title"/>
          </p:nvPr>
        </p:nvSpPr>
        <p:spPr>
          <a:xfrm>
            <a:off x="304800" y="381000"/>
            <a:ext cx="85344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Extra Credit – Secret Message</a:t>
            </a:r>
            <a:endParaRPr/>
          </a:p>
        </p:txBody>
      </p:sp>
      <p:sp>
        <p:nvSpPr>
          <p:cNvPr id="470" name="Google Shape;470;p30"/>
          <p:cNvSpPr txBox="1">
            <a:spLocks noGrp="1"/>
          </p:cNvSpPr>
          <p:nvPr>
            <p:ph type="body" idx="1"/>
          </p:nvPr>
        </p:nvSpPr>
        <p:spPr>
          <a:xfrm>
            <a:off x="304800" y="1352550"/>
            <a:ext cx="8754900" cy="3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Now, let’s get some extra credit practice with Unix!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The answers to the extra credit exercises will reveal a secret message.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You can do the extra credit at home!  Just submit before midnight!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We will be working with the following text file for these exercises: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https://web.stanford.edu/class/cs124/lec/secret_ec.txt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To receive credit, enter the secret message here: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 u="sng">
                <a:solidFill>
                  <a:schemeClr val="hlink"/>
                </a:solidFill>
                <a:hlinkClick r:id="rId4"/>
              </a:rPr>
              <a:t>https://forms.gle/fGNKgdhbfskXjchT6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31"/>
          <p:cNvSpPr txBox="1"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lang="en-US"/>
              <a:t>Extra Credit Exercise 1</a:t>
            </a:r>
            <a:endParaRPr/>
          </a:p>
        </p:txBody>
      </p:sp>
      <p:sp>
        <p:nvSpPr>
          <p:cNvPr id="476" name="Google Shape;476;p31"/>
          <p:cNvSpPr txBox="1">
            <a:spLocks noGrp="1"/>
          </p:cNvSpPr>
          <p:nvPr>
            <p:ph type="body" idx="1"/>
          </p:nvPr>
        </p:nvSpPr>
        <p:spPr>
          <a:xfrm>
            <a:off x="822960" y="1200150"/>
            <a:ext cx="7543801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7938" lvl="0" indent="-793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Find the 2 most common words in secret_ec.txt containing the letter e. 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None/>
            </a:pPr>
            <a:r>
              <a:rPr lang="en-US"/>
              <a:t>Your answer will correspond to the first two words of the secret message.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32"/>
          <p:cNvSpPr txBox="1"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lang="en-US"/>
              <a:t>Extra Credit Exercise 2</a:t>
            </a:r>
            <a:endParaRPr/>
          </a:p>
        </p:txBody>
      </p:sp>
      <p:sp>
        <p:nvSpPr>
          <p:cNvPr id="482" name="Google Shape;482;p32"/>
          <p:cNvSpPr txBox="1">
            <a:spLocks noGrp="1"/>
          </p:cNvSpPr>
          <p:nvPr>
            <p:ph type="body" idx="1"/>
          </p:nvPr>
        </p:nvSpPr>
        <p:spPr>
          <a:xfrm>
            <a:off x="822960" y="1200150"/>
            <a:ext cx="7543801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7938" lvl="0" indent="-793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Find the 2 most common bigrams in secret_ec.txt where the second word in the bigram ends with a consonant. 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None/>
            </a:pPr>
            <a:r>
              <a:rPr lang="en-US"/>
              <a:t>Your answer will correspond to the next four words of the secret message.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33"/>
          <p:cNvSpPr txBox="1">
            <a:spLocks noGrp="1"/>
          </p:cNvSpPr>
          <p:nvPr>
            <p:ph type="title"/>
          </p:nvPr>
        </p:nvSpPr>
        <p:spPr>
          <a:xfrm>
            <a:off x="822960" y="119702"/>
            <a:ext cx="7543800" cy="680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lang="en-US"/>
              <a:t>Extra Credit Exercise 3</a:t>
            </a:r>
            <a:endParaRPr/>
          </a:p>
        </p:txBody>
      </p:sp>
      <p:sp>
        <p:nvSpPr>
          <p:cNvPr id="488" name="Google Shape;488;p33"/>
          <p:cNvSpPr txBox="1">
            <a:spLocks noGrp="1"/>
          </p:cNvSpPr>
          <p:nvPr>
            <p:ph type="body" idx="1"/>
          </p:nvPr>
        </p:nvSpPr>
        <p:spPr>
          <a:xfrm>
            <a:off x="822960" y="1200150"/>
            <a:ext cx="7543801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7938" lvl="0" indent="-793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Find all 5-letter-long words that only appear once in secret_ec.txt.</a:t>
            </a:r>
            <a:endParaRPr/>
          </a:p>
          <a:p>
            <a:pPr marL="7938" lvl="0" indent="-7938" algn="l" rtl="0">
              <a:lnSpc>
                <a:spcPct val="90000"/>
              </a:lnSpc>
              <a:spcBef>
                <a:spcPts val="1050"/>
              </a:spcBef>
              <a:spcAft>
                <a:spcPts val="0"/>
              </a:spcAft>
              <a:buSzPts val="2800"/>
              <a:buNone/>
            </a:pPr>
            <a:r>
              <a:rPr lang="en-US"/>
              <a:t>Concatenate (by hand) your result. This will be the final word of the secret message.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rgbClr val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LP-class">
  <a:themeElements>
    <a:clrScheme name="NLP Class">
      <a:dk1>
        <a:srgbClr val="000000"/>
      </a:dk1>
      <a:lt1>
        <a:srgbClr val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17724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2191</Words>
  <Application>Microsoft Macintosh PowerPoint</Application>
  <PresentationFormat>On-screen Show (16:9)</PresentationFormat>
  <Paragraphs>289</Paragraphs>
  <Slides>38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Arial</vt:lpstr>
      <vt:lpstr>Calibri</vt:lpstr>
      <vt:lpstr>Courier</vt:lpstr>
      <vt:lpstr>Courier New</vt:lpstr>
      <vt:lpstr>Lucida Sans</vt:lpstr>
      <vt:lpstr>Times</vt:lpstr>
      <vt:lpstr>Retrospect</vt:lpstr>
      <vt:lpstr>NLP-class</vt:lpstr>
      <vt:lpstr>CS 124 / LINGUIST 180</vt:lpstr>
      <vt:lpstr>Text processing with UNIX</vt:lpstr>
      <vt:lpstr>7 exercises we’ll be doing today</vt:lpstr>
      <vt:lpstr>Tools</vt:lpstr>
      <vt:lpstr>Prereqs:</vt:lpstr>
      <vt:lpstr>Prerequisites: get the text file we are using</vt:lpstr>
      <vt:lpstr>Prerequisites</vt:lpstr>
      <vt:lpstr>Prerequisites</vt:lpstr>
      <vt:lpstr>Exercise 1: Count words in a text </vt:lpstr>
      <vt:lpstr>Solution to Exercise 1 </vt:lpstr>
      <vt:lpstr>Some of the output</vt:lpstr>
      <vt:lpstr>Ex 2: Extended Counting Exercises</vt:lpstr>
      <vt:lpstr>Solutions</vt:lpstr>
      <vt:lpstr>Sorting and reversing lines of text</vt:lpstr>
      <vt:lpstr>Ex 3: Counting and sorting exercises</vt:lpstr>
      <vt:lpstr>Ex 3 Counting and sorting solutions</vt:lpstr>
      <vt:lpstr>grep</vt:lpstr>
      <vt:lpstr>PowerPoint Presentation</vt:lpstr>
      <vt:lpstr>grep</vt:lpstr>
      <vt:lpstr>grep</vt:lpstr>
      <vt:lpstr>grep versus egrep (grep –E)</vt:lpstr>
      <vt:lpstr>Ex 4: Exercises on grep &amp; wc</vt:lpstr>
      <vt:lpstr>Ex 4 Solutions on grep &amp; wc</vt:lpstr>
      <vt:lpstr>Lesson</vt:lpstr>
      <vt:lpstr>Ex 5: Data Ethics</vt:lpstr>
      <vt:lpstr>Data Ethics Questions</vt:lpstr>
      <vt:lpstr>Bigrams = word pairs and their counts</vt:lpstr>
      <vt:lpstr>Bigrams</vt:lpstr>
      <vt:lpstr>Ex 6: Bigrams</vt:lpstr>
      <vt:lpstr>Ex 6 Solutions</vt:lpstr>
      <vt:lpstr>Computing Perplexity</vt:lpstr>
      <vt:lpstr>Ex 7: Unigram Language Modeling</vt:lpstr>
      <vt:lpstr>Ex 7 Solutions</vt:lpstr>
      <vt:lpstr>Ex 7: Unigram Language Modeling</vt:lpstr>
      <vt:lpstr>Extra Credit – Secret Message</vt:lpstr>
      <vt:lpstr>Extra Credit Exercise 1</vt:lpstr>
      <vt:lpstr>Extra Credit Exercise 2</vt:lpstr>
      <vt:lpstr>Extra Credit Exercise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Christopher Manning</dc:creator>
  <cp:lastModifiedBy>Ishan Khare</cp:lastModifiedBy>
  <cp:revision>1</cp:revision>
  <dcterms:created xsi:type="dcterms:W3CDTF">2010-04-19T15:31:24Z</dcterms:created>
  <dcterms:modified xsi:type="dcterms:W3CDTF">2026-01-13T07:13:54Z</dcterms:modified>
</cp:coreProperties>
</file>